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notesMasterIdLst>
    <p:notesMasterId r:id="rId2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Rescue_training_Radkersburg_(49565637246)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7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H%C3%B6henrettung_Feuerwehr_M%C3%BCnchen_2982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17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Rollgliss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20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H%C3%B6henrettungs%C3%BCbung_der_Feuerwehr_K%C3%B6ln_im_Rheinenergie-Stadion-49717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21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Confined-Space_Rescue_Training_131018-F-BO262-095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22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hyperlink" Target="https://commons.wikimedia.org/wiki/File:Rescue_training_Radkersburg_(49565637246).jpg" TargetMode="External"/><Relationship Id="rId2" Type="http://schemas.openxmlformats.org/officeDocument/2006/relationships/hyperlink" Target="https://commons.wikimedia.org/wiki/File:H%C3%B6henrettung_Feuerwehr_M%C3%BCnchen_2982.jpg" TargetMode="External"/><Relationship Id="rId3" Type="http://schemas.openxmlformats.org/officeDocument/2006/relationships/hyperlink" Target="https://commons.wikimedia.org/wiki/File:Rollgliss.jpg" TargetMode="External"/><Relationship Id="rId4" Type="http://schemas.openxmlformats.org/officeDocument/2006/relationships/hyperlink" Target="https://commons.wikimedia.org/wiki/File:H%C3%B6henrettungs%C3%BCbung_der_Feuerwehr_K%C3%B6ln_im_Rheinenergie-Stadion-49717.jpg" TargetMode="External"/><Relationship Id="rId5" Type="http://schemas.openxmlformats.org/officeDocument/2006/relationships/hyperlink" Target="https://commons.wikimedia.org/wiki/File:Confined-Space_Rescue_Training_131018-F-BO262-095.jpg" TargetMode="External"/><Relationship Id="rId6" Type="http://schemas.openxmlformats.org/officeDocument/2006/relationships/hyperlink" Target="https://feuerwehr-wissen-bb.de" TargetMode="External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1F5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992728" y="1417320"/>
            <a:ext cx="4206240" cy="5029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992728" y="1417320"/>
            <a:ext cx="4206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AUSBILDUNG FEUERWEHR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731520" y="2148840"/>
            <a:ext cx="10728655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80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ABSTURZSICHERUNG</a:t>
            </a:r>
            <a:endParaRPr lang="en-US" sz="8000" dirty="0"/>
          </a:p>
          <a:p>
            <a:pPr algn="ctr" indent="0" marL="0">
              <a:lnSpc>
                <a:spcPct val="95000"/>
              </a:lnSpc>
              <a:buNone/>
            </a:pPr>
            <a:r>
              <a:rPr lang="en-US" sz="80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UND HÖHENRETTUNG</a:t>
            </a:r>
            <a:endParaRPr lang="en-US" sz="8000" dirty="0"/>
          </a:p>
        </p:txBody>
      </p:sp>
      <p:sp>
        <p:nvSpPr>
          <p:cNvPr id="5" name="Text 3"/>
          <p:cNvSpPr/>
          <p:nvPr/>
        </p:nvSpPr>
        <p:spPr>
          <a:xfrm>
            <a:off x="914400" y="4526280"/>
            <a:ext cx="1036289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Halten, Auffangen, Abseilen: mit Partnercheck und Ausbilder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914400" y="5806440"/>
            <a:ext cx="103628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Muster-Ausbildung der Plattform Feuerwehr Wissen  ·  Stand Oktober 2026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Absturzsicherung · Höhen und Tiefen · Ausbildung  ·  1</a:t>
            </a:r>
            <a:endParaRPr lang="en-US" sz="1000" dirty="0"/>
          </a:p>
        </p:txBody>
      </p:sp>
      <p:sp>
        <p:nvSpPr>
          <p:cNvPr id="8" name="Text 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AGENDA UND AUSBILDUNGSSCHWERPUNKTE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371600"/>
            <a:ext cx="2558720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37160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55448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1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103120"/>
            <a:ext cx="2101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Sicherungsarten.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3409112" y="1371600"/>
            <a:ext cx="2558720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409112" y="137160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665144" y="155448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2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3665144" y="2103120"/>
            <a:ext cx="2101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Material.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6223864" y="1371600"/>
            <a:ext cx="2558720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223864" y="137160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79896" y="155448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3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6479896" y="2103120"/>
            <a:ext cx="2101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Knoten und Aufbau.</a:t>
            </a:r>
            <a:endParaRPr lang="en-US" sz="1700" dirty="0"/>
          </a:p>
        </p:txBody>
      </p:sp>
      <p:sp>
        <p:nvSpPr>
          <p:cNvPr id="17" name="Shape 15"/>
          <p:cNvSpPr/>
          <p:nvPr/>
        </p:nvSpPr>
        <p:spPr>
          <a:xfrm>
            <a:off x="9038615" y="1371600"/>
            <a:ext cx="2558720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038615" y="137160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294647" y="155448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4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9294647" y="2103120"/>
            <a:ext cx="2101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Rettung und Sicherheit.</a:t>
            </a:r>
            <a:endParaRPr lang="en-US" sz="1700" dirty="0"/>
          </a:p>
        </p:txBody>
      </p:sp>
      <p:sp>
        <p:nvSpPr>
          <p:cNvPr id="21" name="Shape 19"/>
          <p:cNvSpPr/>
          <p:nvPr/>
        </p:nvSpPr>
        <p:spPr>
          <a:xfrm>
            <a:off x="594360" y="3474720"/>
            <a:ext cx="11002975" cy="2377440"/>
          </a:xfrm>
          <a:prstGeom prst="rect">
            <a:avLst/>
          </a:prstGeom>
          <a:solidFill>
            <a:srgbClr val="FFF5E6"/>
          </a:solidFill>
          <a:ln w="9525">
            <a:solidFill>
              <a:srgbClr val="F5DDB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594360" y="3474720"/>
            <a:ext cx="82296" cy="237744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960120" y="3611880"/>
            <a:ext cx="1045433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Nach dieser Ausbildung kannst du …</a:t>
            </a:r>
            <a:endParaRPr lang="en-US" sz="22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914400" y="4114800"/>
          <a:ext cx="1045433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04285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Halten und Auffangen unterscheiden,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Haltegurt und Leine richtig einsetzen,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Auf- und Abseilgerät und Schleifkorbtrage einsetzen.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</a:tr>
            </a:tbl>
          </a:graphicData>
        </a:graphic>
      </p:graphicFrame>
      <p:sp>
        <p:nvSpPr>
          <p:cNvPr id="25" name="Text 22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Absturzsicherung · Höhen und Tiefen · Ausbildung  ·  2</a:t>
            </a:r>
            <a:endParaRPr lang="en-US" sz="1000" dirty="0"/>
          </a:p>
        </p:txBody>
      </p:sp>
      <p:sp>
        <p:nvSpPr>
          <p:cNvPr id="26" name="Text 23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VORAB: SICHERHEIT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463040"/>
            <a:ext cx="5394960" cy="2011680"/>
          </a:xfrm>
          <a:prstGeom prst="rect">
            <a:avLst/>
          </a:prstGeom>
          <a:solidFill>
            <a:srgbClr val="FDE8E8"/>
          </a:solidFill>
          <a:ln w="12700">
            <a:solidFill>
              <a:srgbClr val="FDE8E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463040"/>
            <a:ext cx="82296" cy="201168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60120" y="1463040"/>
            <a:ext cx="48463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WICHTIG</a:t>
            </a:r>
            <a:endParaRPr lang="en-US" sz="1800" dirty="0"/>
          </a:p>
          <a:p>
            <a:pPr indent="0" marL="0">
              <a:buNone/>
            </a:pPr>
            <a:r>
              <a:rPr lang="en-US" sz="2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Nur lesen reicht nicht. Halten, Auffangen und Abseilen werden mit einem Ausbilder geübt, mit Gewöhnungsübungen aus geringer Höhe und mit Partnercheck.</a:t>
            </a:r>
            <a:endParaRPr lang="en-US" sz="18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0" y="1463040"/>
          <a:ext cx="519653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478505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Wer an der Absturzkante arbeitet, hängt nie nur an einem einzigen Teil.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Weisungen deines Trägers und Herstellerangaben gehen vor.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9" name="Text 6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Absturzsicherung · Höhen und Tiefen · Ausbildung  ·  3</a:t>
            </a:r>
            <a:endParaRPr lang="en-US" sz="1000" dirty="0"/>
          </a:p>
        </p:txBody>
      </p:sp>
      <p:sp>
        <p:nvSpPr>
          <p:cNvPr id="10" name="Text 7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01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SICHERUNGSARTEN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Absturzsicherung · Höhen und Tiefen · Ausbildung  ·  4</a:t>
            </a:r>
            <a:endParaRPr lang="en-US" sz="1000" dirty="0"/>
          </a:p>
        </p:txBody>
      </p:sp>
      <p:sp>
        <p:nvSpPr>
          <p:cNvPr id="5" name="Text 3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1.1 HALTEN UND AUFFANGEN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5373472" cy="32918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5373472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49162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HALTEN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4916272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Verhindert den Absturz. Das Seil läuft oberhalb der Person und ist immer straff.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6223864" y="1508760"/>
            <a:ext cx="5373472" cy="32918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223864" y="1508760"/>
            <a:ext cx="5373472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79896" y="1691640"/>
            <a:ext cx="49162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AUFFANGEN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6479896" y="2240280"/>
            <a:ext cx="4916272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Fängt einen Sturz ab. Nötig, wenn ein freier Fall nicht auszuschließen ist. Mit dem Gerätesatz Absturzsicherung.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Absturzsicherung · Höhen und Tiefen · Ausbildung  ·  5</a:t>
            </a:r>
            <a:endParaRPr lang="en-US" sz="1000" dirty="0"/>
          </a:p>
        </p:txBody>
      </p:sp>
      <p:sp>
        <p:nvSpPr>
          <p:cNvPr id="14" name="Text 12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1.2 DIE VIER SICHERUNGSARTEN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463040"/>
            <a:ext cx="11002975" cy="8686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463040"/>
            <a:ext cx="64008" cy="86868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68680" y="1463040"/>
            <a:ext cx="1059149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HALTEN</a:t>
            </a:r>
            <a:endParaRPr lang="en-US" sz="1300" dirty="0"/>
          </a:p>
          <a:p>
            <a:pPr indent="0" marL="0">
              <a:buNone/>
            </a:pPr>
            <a:r>
              <a:rPr lang="en-US" sz="17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Sichern gefährdeter Personen, Seil oberhalb und straff. Der Haltende steht nicht selbst im Absturzbereich.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94360" y="2459736"/>
            <a:ext cx="11002975" cy="8686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594360" y="2459736"/>
            <a:ext cx="64008" cy="86868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68680" y="2459736"/>
            <a:ext cx="1059149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RÜCKHALTEN</a:t>
            </a:r>
            <a:endParaRPr lang="en-US" sz="1300" dirty="0"/>
          </a:p>
          <a:p>
            <a:pPr indent="0" marL="0">
              <a:buNone/>
            </a:pPr>
            <a:r>
              <a:rPr lang="en-US" sz="17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Bewegungsraum wird begrenzt, die Kante ist nicht erreichbar. Mit Feuerwehrleine und Haltegurt.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94360" y="3456432"/>
            <a:ext cx="11002975" cy="8686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594360" y="3456432"/>
            <a:ext cx="64008" cy="86868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68680" y="3456432"/>
            <a:ext cx="1059149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SELBSTRETTEN</a:t>
            </a:r>
            <a:endParaRPr lang="en-US" sz="1300" dirty="0"/>
          </a:p>
          <a:p>
            <a:pPr indent="0" marL="0">
              <a:buNone/>
            </a:pPr>
            <a:r>
              <a:rPr lang="en-US" sz="17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Abseilen mit Leine und Haltegurt, nur wenn andere Rettungswege nicht nutzbar sind. Riskant, nicht mehr Grundtätigkeit der FwDV 1 (2026).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594360" y="4453128"/>
            <a:ext cx="11002975" cy="8686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594360" y="4453128"/>
            <a:ext cx="64008" cy="86868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68680" y="4453128"/>
            <a:ext cx="1059149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AUFFANGEN</a:t>
            </a:r>
            <a:endParaRPr lang="en-US" sz="1300" dirty="0"/>
          </a:p>
          <a:p>
            <a:pPr indent="0" marL="0">
              <a:buNone/>
            </a:pPr>
            <a:r>
              <a:rPr lang="en-US" sz="17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Sicherung dort, wo ein freier Fall möglich ist, mit Kernmantel-Dynamikseil und Auffanggurt.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Absturzsicherung · Höhen und Tiefen · Ausbildung  ·  6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1.3 ANSCHLAGPUNKT UND REDUNDANZ</a:t>
            </a:r>
            <a:endParaRPr lang="en-US" sz="34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17320"/>
          <a:ext cx="576072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534924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1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1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Anschlagpunkt: </a:t>
                      </a:r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mindestens 12 kN (EN 795), möglichst oberhalb, damit der freie Fall klein bleibt.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1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1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Geeignet: </a:t>
                      </a:r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Dachbalken, Dreibock, Fahrzeugschäkel, Bäume, selbst gebaute Anschlagpunkte mit Leine oder Bandschlinge. Immer auf Festigkeit beurteilen.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1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1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Redundanz: </a:t>
                      </a:r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eine zweite, unabhängige Sicherung. Bei Selbstrettungsübungen vorgeschrieben.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1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1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Übungen mit Menschen: </a:t>
                      </a:r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höchstens 8 m, vorher Gewöhnung aus Geschosshöhe.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6" name="Image 0" descr="Übung zur Rettung aus der Höh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75120" y="1463040"/>
            <a:ext cx="4922215" cy="2391889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75120" y="3891505"/>
            <a:ext cx="49222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BFV Radkersburg, CC BY-SA 2.0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Absturzsicherung · Höhen und Tiefen · Ausbildung  ·  7</a:t>
            </a:r>
            <a:endParaRPr lang="en-US" sz="1000" dirty="0"/>
          </a:p>
        </p:txBody>
      </p:sp>
      <p:sp>
        <p:nvSpPr>
          <p:cNvPr id="9" name="Text 5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1.4 STARRE SYSTEME NIE ZUM AUFFANGEN</a:t>
            </a:r>
            <a:endParaRPr lang="en-US" sz="3100" dirty="0"/>
          </a:p>
        </p:txBody>
      </p:sp>
      <p:sp>
        <p:nvSpPr>
          <p:cNvPr id="5" name="Shape 3"/>
          <p:cNvSpPr/>
          <p:nvPr/>
        </p:nvSpPr>
        <p:spPr>
          <a:xfrm>
            <a:off x="594360" y="1463040"/>
            <a:ext cx="5394960" cy="2011680"/>
          </a:xfrm>
          <a:prstGeom prst="rect">
            <a:avLst/>
          </a:prstGeom>
          <a:solidFill>
            <a:srgbClr val="FDE8E8"/>
          </a:solidFill>
          <a:ln w="12700">
            <a:solidFill>
              <a:srgbClr val="FDE8E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463040"/>
            <a:ext cx="82296" cy="201168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60120" y="1463040"/>
            <a:ext cx="48463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ACHTUNG</a:t>
            </a:r>
            <a:endParaRPr lang="en-US" sz="1800" dirty="0"/>
          </a:p>
          <a:p>
            <a:pPr indent="0" marL="0">
              <a:buNone/>
            </a:pPr>
            <a:r>
              <a:rPr lang="en-US" sz="2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Haltegurt, IRS und Gurt am Pressluftatmer sind starre Systeme. Keines darf zum Auffangen beim Sturz benutzt werden.</a:t>
            </a:r>
            <a:endParaRPr lang="en-US" sz="18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0" y="1463040"/>
          <a:ext cx="519653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478505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Sie nehmen keine Energie auf, es drohen schwerste Verletzungen.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Der freie Fall muss ausgeschlossen sein.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Der Haltegurt ist nur zum Halten und Rückhalten mit Halbmastwurfsicherung zulässig.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9" name="Text 6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Absturzsicherung · Höhen und Tiefen · Ausbildung  ·  8</a:t>
            </a:r>
            <a:endParaRPr lang="en-US" sz="1000" dirty="0"/>
          </a:p>
        </p:txBody>
      </p:sp>
      <p:sp>
        <p:nvSpPr>
          <p:cNvPr id="10" name="Text 7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02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MATERIAL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Absturzsicherung · Höhen und Tiefen · Ausbildung  ·  9</a:t>
            </a:r>
            <a:endParaRPr lang="en-US" sz="1000" dirty="0"/>
          </a:p>
        </p:txBody>
      </p:sp>
      <p:sp>
        <p:nvSpPr>
          <p:cNvPr id="5" name="Text 3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2.1 FEUERWEHRLEINE</a:t>
            </a:r>
            <a:endParaRPr lang="en-US" sz="34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Weiß, 30 m, 10 mm,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statische Festigkeit 14 kN (etwa 1,4 t).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Einsatz: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Rettung von Personen, Selbstrettung, Eigensicherung, Transport und Sicherung von Geräten.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Prüfung: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nach jedem Gebrauch Sichtprüfung, mindestens alle 12 Monate durch den Sachkundigen.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Aussondern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spätestens 20 Jahre nach der Herstellung.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Absturzsicherung · Höhen und Tiefen · Ausbildung  ·  10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2.2 HALTEGURT, IRS UND GURT AM PRESSLUFTATMER</a:t>
            </a:r>
            <a:endParaRPr lang="en-US" sz="28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Feuerwehr-Haltegurt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(DIN 14927): Gurt mit Karabinerhaken und Multifunktionsöse. Schützt mit der Leine durch Halten und Rückhalten.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IRS: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Gurte oder Schlaufen in der Überjacke, halten die Person in Position. Rettungsschlaufe Klasse A dient der Rettung durch eine zweite Person, nicht der Selbstrettung.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Gurt am Pressluftatmer: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zugleich Beckengurt des Geräts, Prüfung nach Herstellerangaben.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Absturzsicherung · Höhen und Tiefen · Ausbildung  ·  11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2.3 GERÄTESATZ ABSTURZSICHERUNG</a:t>
            </a:r>
            <a:endParaRPr lang="en-US" sz="34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Vorgesehen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für Bereiche mit Absturzgefahr, 30 m Höhendifferenz (DIN 14800-17).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Bestandteile: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Auffanggurt, Kernmantel-Dynamikseil, HMS-Doppelverschlusskarabiner, Bandschlingen, Karabiner.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Bandschlingen: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Reißfestigkeit mindestens 22 kN. Nicht für andere Zwecke wie Lasten heben benutzen.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Karabiner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gegen unbeabsichtigtes Öffnen sichern.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Absturzsicherung · Höhen und Tiefen · Ausbildung  ·  12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2.4 PRÜFEN</a:t>
            </a:r>
            <a:endParaRPr lang="en-US" sz="34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Vor jedem Gebrauch: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Sichtprüfung. Typenschild lesbar, keine Risse oder Scheuerstellen, Metallteile ohne Korrosion, Karabiner leichtgängig.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Nach dem Gebrauch: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Beschädigtes getrennt aufbewahren, melden, dem Gerätewart übergeben. Nasse textile Teile trocknen.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Regelmäßig: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jährliche Prüfung durch Sachkundige, für jedes Teil ein eigener Prüfnachweis.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Partnercheck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vor jedem Einsatz und jeder Übung.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Absturzsicherung · Höhen und Tiefen · Ausbildung  ·  13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03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KNOTEN UND AUFBAU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Absturzsicherung · Höhen und Tiefen · Ausbildung  ·  14</a:t>
            </a:r>
            <a:endParaRPr lang="en-US" sz="1000" dirty="0"/>
          </a:p>
        </p:txBody>
      </p:sp>
      <p:sp>
        <p:nvSpPr>
          <p:cNvPr id="5" name="Text 3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3.1 KNOTEN UND STICHE</a:t>
            </a:r>
            <a:endParaRPr lang="en-US" sz="3400" dirty="0"/>
          </a:p>
        </p:txBody>
      </p:sp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1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1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Jeder Knoten </a:t>
                      </a:r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wird mit einem Absicherungsknoten gesichert, bei Personen mit dem doppelten Überhandknoten. Knoten mindern die Festigkeit.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1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1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Halbmastwurf (HMS): </a:t>
                      </a:r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Bremsknoten beim Halten und Rückhalten. Wird durch die Halteöse des Haltegurts gestochen.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1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1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Mastwurf: </a:t>
                      </a:r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Befestigung, Anschlagen, Halten und Auffangen.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1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1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Achterknoten: </a:t>
                      </a:r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Einbinden in den Auffanggurt.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1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1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Brustbund: </a:t>
                      </a:r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Notlösung, muss stramm sitzen.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Absturzsicherung · Höhen und Tiefen · Ausbildung  ·  15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3.2 HALTEN MIT DER LEINE</a:t>
            </a:r>
            <a:endParaRPr lang="en-US" sz="3400" dirty="0"/>
          </a:p>
        </p:txBody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Notlösung Brustbund: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Steht kein geeignetes System zur Verfügung, wird die Person mit dem Brustbund in die Leine eingebunden und befindet sich unterhalb der Leinenführung.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Selbstsicherung und HMS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liegen gemeinsam in einer Halteöse. So kann sich der Haltende befreien oder die Person ablassen.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Direktes Anschlagen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mit dem Karabiner ist nicht zulässig.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Bremsseite: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zweite Einsatzkraft als Sicherungsmann.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Absturzsicherung · Höhen und Tiefen · Ausbildung  ·  16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3.3 AUFFANGEN MIT DEM SEIL</a:t>
            </a:r>
            <a:endParaRPr lang="en-US" sz="3400" dirty="0"/>
          </a:p>
        </p:txBody>
      </p:sp>
      <p:graphicFrame>
        <p:nvGraphicFramePr>
          <p:cNvPr id="1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17320"/>
          <a:ext cx="576072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534924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Auffanggurt: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alle Verschlüsse straff, Gurtenden gesichert. Das Dynamikseil mit gestecktem Achterknoten einbinden.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Zur HMS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nur ein HMS-Doppelverschlusskarabiner, nie der Karabiner des Haltegurts.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Zwischensicherungen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beim vertikalen Vorstieg in 2 m, 3 m, 4 m, 5 m, 7 m, nur mit Karabinern mit Verschlusssicherung.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Seil immer straff,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Blickkontakt, kein freies Hängen.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6" name="Image 0" descr="Höhenrettung der Feuerwehr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42708" y="1463040"/>
            <a:ext cx="2987040" cy="448056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75120" y="5980176"/>
            <a:ext cx="49222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H-stt, CC BY-SA 4.0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Absturzsicherung · Höhen und Tiefen · Ausbildung  ·  17</a:t>
            </a:r>
            <a:endParaRPr lang="en-US" sz="1000" dirty="0"/>
          </a:p>
        </p:txBody>
      </p:sp>
      <p:sp>
        <p:nvSpPr>
          <p:cNvPr id="9" name="Text 5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3.4 EINSATZGRUNDSÄTZE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417320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7240" y="1563624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77240" y="1563624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1554480" y="1417320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Komplette PSA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tragen, bei Seilarbeiten Handschuhe.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594360" y="2368296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77240" y="2514600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77240" y="25146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1554480" y="2368296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Anschlagpunkt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auf Festigkeit beurteilen, Sicherungs- oder Umlenkpunkt oberhalb der Person.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594360" y="3319272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77240" y="3465576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77240" y="346557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1554480" y="3319272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Seile straff,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vor scharfen Kanten schützen, dauerhafter Blickkontakt.</a:t>
            </a:r>
            <a:endParaRPr lang="en-US" sz="2200" dirty="0"/>
          </a:p>
        </p:txBody>
      </p:sp>
      <p:sp>
        <p:nvSpPr>
          <p:cNvPr id="17" name="Shape 15"/>
          <p:cNvSpPr/>
          <p:nvPr/>
        </p:nvSpPr>
        <p:spPr>
          <a:xfrm>
            <a:off x="594360" y="4270248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77240" y="4416552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77240" y="441655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</a:t>
            </a:r>
            <a:endParaRPr lang="en-US" sz="2200" dirty="0"/>
          </a:p>
        </p:txBody>
      </p:sp>
      <p:sp>
        <p:nvSpPr>
          <p:cNvPr id="20" name="Text 18"/>
          <p:cNvSpPr/>
          <p:nvPr/>
        </p:nvSpPr>
        <p:spPr>
          <a:xfrm>
            <a:off x="1554480" y="4270248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Redundanz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vorzugsweise mit dem Gerätesatz Absturzsicherung.</a:t>
            </a:r>
            <a:endParaRPr lang="en-US" sz="2200" dirty="0"/>
          </a:p>
        </p:txBody>
      </p:sp>
      <p:sp>
        <p:nvSpPr>
          <p:cNvPr id="21" name="Shape 19"/>
          <p:cNvSpPr/>
          <p:nvPr/>
        </p:nvSpPr>
        <p:spPr>
          <a:xfrm>
            <a:off x="594360" y="5221224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77240" y="5367528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77240" y="536752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5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1554480" y="5221224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Partnercheck.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PSA gegen Absturz nur durch ausgebildete Personen.</a:t>
            </a:r>
            <a:endParaRPr lang="en-US" sz="2200" dirty="0"/>
          </a:p>
        </p:txBody>
      </p:sp>
      <p:sp>
        <p:nvSpPr>
          <p:cNvPr id="25" name="Text 2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Absturzsicherung · Höhen und Tiefen · Ausbildung  ·  18</a:t>
            </a:r>
            <a:endParaRPr lang="en-US" sz="1000" dirty="0"/>
          </a:p>
        </p:txBody>
      </p:sp>
      <p:sp>
        <p:nvSpPr>
          <p:cNvPr id="26" name="Text 2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04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RETTUNG UND SICHERHEIT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Absturzsicherung · Höhen und Tiefen · Ausbildung  ·  19</a:t>
            </a:r>
            <a:endParaRPr lang="en-US" sz="1000" dirty="0"/>
          </a:p>
        </p:txBody>
      </p:sp>
      <p:sp>
        <p:nvSpPr>
          <p:cNvPr id="5" name="Text 3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4.1 AUF- UND ABSEILGERÄT</a:t>
            </a:r>
            <a:endParaRPr lang="en-US" sz="3400" dirty="0"/>
          </a:p>
        </p:txBody>
      </p:sp>
      <p:graphicFrame>
        <p:nvGraphicFramePr>
          <p:cNvPr id="2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17320"/>
          <a:ext cx="576072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534924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Gerätesatz DIN 14800-16: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Abseilgerät mit Rettungshubeinrichtung und selbstblockierender Bremse, Nennlast mindestens 150 kg, 30 m Rettungshöhe, Übersetzung mindestens 3:1.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Typische Geräte: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Flaschenzug, Rollgliss, Personenseilwinde am Dreibock.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Voraussetzung: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Anschlag- oder Umlenkpunkt oberhalb der Person, ein Sturz ins Seil ausgeschlossen. Nur durch unterwiesene Personen.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6" name="Image 0" descr="Rollgliss, Auf- und Abseilgerät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48682" y="1463040"/>
            <a:ext cx="2975092" cy="448056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75120" y="5980176"/>
            <a:ext cx="49222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Michael Bieniek from Heidenheim, Deutschland, CC BY-SA 2.0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Absturzsicherung · Höhen und Tiefen · Ausbildung  ·  20</a:t>
            </a:r>
            <a:endParaRPr lang="en-US" sz="1000" dirty="0"/>
          </a:p>
        </p:txBody>
      </p:sp>
      <p:sp>
        <p:nvSpPr>
          <p:cNvPr id="9" name="Text 5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4.2 DREIBOCK UND SCHLEIFKORBTRAGE</a:t>
            </a:r>
            <a:endParaRPr lang="en-US" sz="3400" dirty="0"/>
          </a:p>
        </p:txBody>
      </p:sp>
      <p:graphicFrame>
        <p:nvGraphicFramePr>
          <p:cNvPr id="2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17320"/>
          <a:ext cx="576072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534924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Dreibock: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höhenverstellbares Komplettgerät, schafft den Festpunkt über einem Schacht oder Behältereingang.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Schleifkorbtrage: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Rettung und Transport, auch als Abseil- und Transportwanne. Nutzlast etwa 270 kg.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 immer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über die Haltegurte sichern. Karabiner mit dem Verschluss nach außen einhängen.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Merke: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Erst den sicheren Anschlag- oder Umlenkpunkt, dann das Gerät.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6" name="Image 0" descr="Höhenrettungsübung mit Schleifkorbtrag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75120" y="1463040"/>
            <a:ext cx="4922215" cy="2768746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75120" y="4268362"/>
            <a:ext cx="49222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Raimond Spekking, CC BY-SA 4.0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Absturzsicherung · Höhen und Tiefen · Ausbildung  ·  21</a:t>
            </a:r>
            <a:endParaRPr lang="en-US" sz="1000" dirty="0"/>
          </a:p>
        </p:txBody>
      </p:sp>
      <p:sp>
        <p:nvSpPr>
          <p:cNvPr id="9" name="Text 5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4.3 RETTUNG AUS SCHÄCHTEN</a:t>
            </a:r>
            <a:endParaRPr lang="en-US" sz="3400" dirty="0"/>
          </a:p>
        </p:txBody>
      </p:sp>
      <p:graphicFrame>
        <p:nvGraphicFramePr>
          <p:cNvPr id="2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17320"/>
          <a:ext cx="576072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534924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Auf- und Abseilgeräte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retten Personen aus Höhen und Tiefen, zum Beispiel aus einem Schacht.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Festpunkt über dem Schacht: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Dreibock oder Leiterbock.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Wathose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nur mit Auftriebsmittel (Rettungsweste 275 N), nicht in starker Strömung, nicht auf Booten.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Üben: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Schacht- und Seilrettung nur mit Ausbildern und Sicherungsredundanz.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6" name="Image 0" descr="Schachtrettung bei einer Übu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75120" y="1463040"/>
            <a:ext cx="4922215" cy="3276349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75120" y="4775965"/>
            <a:ext cx="49222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Roland Balik, Public domain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Absturzsicherung · Höhen und Tiefen · Ausbildung  ·  22</a:t>
            </a:r>
            <a:endParaRPr lang="en-US" sz="1000" dirty="0"/>
          </a:p>
        </p:txBody>
      </p:sp>
      <p:sp>
        <p:nvSpPr>
          <p:cNvPr id="9" name="Text 5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4.4 HÄNGENDE PERSONEN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463040"/>
            <a:ext cx="5394960" cy="2011680"/>
          </a:xfrm>
          <a:prstGeom prst="rect">
            <a:avLst/>
          </a:prstGeom>
          <a:solidFill>
            <a:srgbClr val="FDE8E8"/>
          </a:solidFill>
          <a:ln w="12700">
            <a:solidFill>
              <a:srgbClr val="FDE8E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463040"/>
            <a:ext cx="82296" cy="201168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60120" y="1463040"/>
            <a:ext cx="48463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NOTFALL</a:t>
            </a:r>
            <a:endParaRPr lang="en-US" sz="1800" dirty="0"/>
          </a:p>
          <a:p>
            <a:pPr indent="0" marL="0">
              <a:buNone/>
            </a:pPr>
            <a:r>
              <a:rPr lang="en-US" sz="2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Bleibt eine Person bewegungslos im Seil hängen, ist das ein medizinischer Notfall. Sie muss schnell befreit werden.</a:t>
            </a:r>
            <a:endParaRPr lang="en-US" sz="1800" dirty="0"/>
          </a:p>
        </p:txBody>
      </p:sp>
      <p:graphicFrame>
        <p:nvGraphicFramePr>
          <p:cNvPr id="2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0" y="1463040"/>
          <a:ext cx="519653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478505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Rettungsdienst nachalarmieren, falls noch nicht geschehen.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Material für eine schnelle Rettung vorhalten.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Das Vorgehen nach der Befreiung übst du im Erste-Hilfe-Lehrgang.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9" name="Text 6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Absturzsicherung · Höhen und Tiefen · Ausbildung  ·  23</a:t>
            </a:r>
            <a:endParaRPr lang="en-US" sz="1000" dirty="0"/>
          </a:p>
        </p:txBody>
      </p:sp>
      <p:sp>
        <p:nvSpPr>
          <p:cNvPr id="10" name="Text 7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4.5 RECHT UND VORSCHRIFTEN</a:t>
            </a:r>
            <a:endParaRPr lang="en-US" sz="3400" dirty="0"/>
          </a:p>
        </p:txBody>
      </p:sp>
      <p:graphicFrame>
        <p:nvGraphicFramePr>
          <p:cNvPr id="2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1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1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DGUV Vorschrift 49: </a:t>
                      </a:r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Mindest-PSA, PSA nach den Gefährdungen, regelmäßige Unterweisung, Rettungs- und Selbstrettungsübungen nur mit zusätzlicher Sicherung.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1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1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Selbstrettungsübungen: </a:t>
                      </a:r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nur bis 8 m, vorher Gewöhnung aus geringerer Höhe.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1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1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Haltegurt: </a:t>
                      </a:r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steht in der DGUV Regel 105-049 und der DGUV Information 205-014 als zusätzliche PSA.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1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1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FwDV 1 (2026): </a:t>
                      </a:r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Kapitel 17 und 18 zu Knoten, Rückhalten, Halten und Auffangen.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Absturzsicherung · Höhen und Tiefen · Ausbildung  ·  24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ZUM MITNEHMEN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2558720" cy="27432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2101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HALTEN UND AUFFANGEN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606040"/>
            <a:ext cx="210152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Seil oberhalb und straff. Starre Systeme nie zum Auffangen.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3409112" y="1508760"/>
            <a:ext cx="2558720" cy="27432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409112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665144" y="169164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ANSCHLAGPUNKT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3665144" y="2240280"/>
            <a:ext cx="210152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Mindestens 12 kN, möglichst oberhalb. Zweite Sicherung.</a:t>
            </a:r>
            <a:endParaRPr lang="en-US" sz="1900" dirty="0"/>
          </a:p>
        </p:txBody>
      </p:sp>
      <p:sp>
        <p:nvSpPr>
          <p:cNvPr id="13" name="Shape 11"/>
          <p:cNvSpPr/>
          <p:nvPr/>
        </p:nvSpPr>
        <p:spPr>
          <a:xfrm>
            <a:off x="6223864" y="1508760"/>
            <a:ext cx="2558720" cy="27432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223864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79896" y="169164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KNOTEN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6479896" y="2240280"/>
            <a:ext cx="210152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Jeder Knoten mit Absicherungsknoten, bei Personen doppelter Überhandknoten.</a:t>
            </a:r>
            <a:endParaRPr lang="en-US" sz="1900" dirty="0"/>
          </a:p>
        </p:txBody>
      </p:sp>
      <p:sp>
        <p:nvSpPr>
          <p:cNvPr id="17" name="Shape 15"/>
          <p:cNvSpPr/>
          <p:nvPr/>
        </p:nvSpPr>
        <p:spPr>
          <a:xfrm>
            <a:off x="9038615" y="1508760"/>
            <a:ext cx="2558720" cy="27432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038615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294647" y="169164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ÜBEN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9294647" y="2240280"/>
            <a:ext cx="210152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Mit Ausbilder und Partnercheck. Prüfen vor jedem Gebrauch.</a:t>
            </a:r>
            <a:endParaRPr lang="en-US" sz="1900" dirty="0"/>
          </a:p>
        </p:txBody>
      </p:sp>
      <p:sp>
        <p:nvSpPr>
          <p:cNvPr id="21" name="Text 19"/>
          <p:cNvSpPr/>
          <p:nvPr/>
        </p:nvSpPr>
        <p:spPr>
          <a:xfrm>
            <a:off x="594360" y="4297680"/>
            <a:ext cx="1100297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Halten, Auffangen und Abseilen übst du mit einem Ausbilder.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Absturzsicherung · Höhen und Tiefen · Ausbildung  ·  25</a:t>
            </a:r>
            <a:endParaRPr lang="en-US" sz="1000" dirty="0"/>
          </a:p>
        </p:txBody>
      </p:sp>
      <p:sp>
        <p:nvSpPr>
          <p:cNvPr id="23" name="Text 21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QUELLEN UND BILDNACHWEIS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94360" y="1325880"/>
            <a:ext cx="5410048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Übung zur Rettung aus der Höhe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BFV Radkersburg  ·  CC BY-SA 2.0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Höhenrettung der Feuerwehr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H-stt  ·  CC BY-SA 4.0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Rollgliss, Auf- und Abseilgerät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Michael Bieniek from Heidenheim, Deutschland  ·  CC BY-SA 2.0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6187288" y="1325880"/>
            <a:ext cx="5410048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Höhenrettungsübung mit Schleifkorbtrage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Raimond Spekking  ·  CC BY-SA 4.0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Schachtrettung bei einer Übung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Roland Balik  ·  Public domain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594360" y="4892040"/>
            <a:ext cx="11002975" cy="132588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8680" y="4892040"/>
            <a:ext cx="10545775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Inhalte und Nutzung  </a:t>
            </a:r>
            <a:endParaRPr lang="en-US" sz="1600" dirty="0"/>
          </a:p>
          <a:p>
            <a:pPr indent="0" marL="0">
              <a:buNone/>
            </a:pPr>
            <a:r>
              <a:rPr lang="en-US" sz="12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Inhalte: Plattform Feuerwehr Wissen Brandenburg (Seiten zu Haltegurt und Absturzsicherung, Auf- und Abseilgerät) · FwDV 1 (Stand 2026), DGUV Vorschrift 49, DGUV Regel 105-049, DIN 14800-16 und -17. Weisungen deines Trägers und Herstellerangaben gehen vor.</a:t>
            </a:r>
            <a:endParaRPr lang="en-US" sz="1600" dirty="0"/>
          </a:p>
          <a:p>
            <a:pPr indent="0" marL="0">
              <a:buNone/>
            </a:pPr>
            <a:r>
              <a:rPr lang="en-US" sz="12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Diese Präsentation darfst du frei bearbeiten und weitergeben. Bilder behalten ihre eigene Lizenz, die Quellenangabe bleibt dabei. Maßgeblich sind die Vorschriften und die Vorgaben deiner Wehr. Mehr unter feuerwehr-wissen-bb.de/wissen/ausbildung/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Absturzsicherung · Höhen und Tiefen · Ausbildung  ·  26</a:t>
            </a:r>
            <a:endParaRPr lang="en-US" sz="1000" dirty="0"/>
          </a:p>
        </p:txBody>
      </p:sp>
      <p:sp>
        <p:nvSpPr>
          <p:cNvPr id="10" name="Text 8">
            <a:hlinkClick r:id="rId6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Company>feuerwehr-wissen-bb.de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Absturzsicherung und Rettung aus Höhen und Tiefen</dc:title>
  <dc:subject>PptxGenJS Presentation</dc:subject>
  <dc:creator>Feuerwehr Wissen</dc:creator>
  <cp:lastModifiedBy>Feuerwehr Wissen</cp:lastModifiedBy>
  <cp:revision>1</cp:revision>
  <dcterms:created xsi:type="dcterms:W3CDTF">2026-10-21T10:44:38Z</dcterms:created>
  <dcterms:modified xsi:type="dcterms:W3CDTF">2026-10-21T10:44:38Z</dcterms:modified>
</cp:coreProperties>
</file>