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notesMasterIdLst>
    <p:notesMasterId r:id="rId3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notesMaster" Target="notesMasters/notesMaster1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JBER_firefighters_conduct_ice_rescue_training_2023-01-08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5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Ice_rescue_training_at_Six_Mile_Lake_on_Joint_Base_Elmendorf-Richardson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10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JBER_Fire_Department_conducts_cold_water_and_ice-rescue_training_151220-F-YH552-034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12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Swiftwater_rescue_training_-_rescuing_stranded_swimmers_with_ropes_(3)_(29198696358)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20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Swiftwater_rescue_training_-_rescuing_a_stranded_swimmer_using_a_wedge_(43071142071)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25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Feuerwehrboot_RPL_7_in_Remagen-140556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27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Bodensee_-_Feuerwehrboot_KN1978_bei_Meersburg_(2026)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29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hyperlink" Target="https://commons.wikimedia.org/wiki/File:JBER_firefighters_conduct_ice_rescue_training_2023-01-08.jpg" TargetMode="External"/><Relationship Id="rId2" Type="http://schemas.openxmlformats.org/officeDocument/2006/relationships/hyperlink" Target="https://commons.wikimedia.org/wiki/File:Ice_rescue_training_at_Six_Mile_Lake_on_Joint_Base_Elmendorf-Richardson.jpg" TargetMode="External"/><Relationship Id="rId3" Type="http://schemas.openxmlformats.org/officeDocument/2006/relationships/hyperlink" Target="https://commons.wikimedia.org/wiki/File:JBER_Fire_Department_conducts_cold_water_and_ice-rescue_training_151220-F-YH552-034.jpg" TargetMode="External"/><Relationship Id="rId4" Type="http://schemas.openxmlformats.org/officeDocument/2006/relationships/hyperlink" Target="https://commons.wikimedia.org/wiki/File:Swiftwater_rescue_training_-_rescuing_stranded_swimmers_with_ropes_(3)_(29198696358).jpg" TargetMode="External"/><Relationship Id="rId5" Type="http://schemas.openxmlformats.org/officeDocument/2006/relationships/hyperlink" Target="https://commons.wikimedia.org/wiki/File:Swiftwater_rescue_training_-_rescuing_a_stranded_swimmer_using_a_wedge_(43071142071).jpg" TargetMode="External"/><Relationship Id="rId6" Type="http://schemas.openxmlformats.org/officeDocument/2006/relationships/hyperlink" Target="https://commons.wikimedia.org/wiki/File:Feuerwehrboot_RPL_7_in_Remagen-140556.jpg" TargetMode="External"/><Relationship Id="rId7" Type="http://schemas.openxmlformats.org/officeDocument/2006/relationships/hyperlink" Target="https://commons.wikimedia.org/wiki/File:Bodensee_-_Feuerwehrboot_KN1978_bei_Meersburg_(2026).jpg" TargetMode="External"/><Relationship Id="rId8" Type="http://schemas.openxmlformats.org/officeDocument/2006/relationships/hyperlink" Target="https://feuerwehr-wissen-bb.de" TargetMode="External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1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992728" y="1417320"/>
            <a:ext cx="4206240" cy="5029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992728" y="1417320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AUSBILDUNG FEUERWEHR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731520" y="2148840"/>
            <a:ext cx="10728655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80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EISRETTUNG UND</a:t>
            </a:r>
            <a:endParaRPr lang="en-US" sz="8000" dirty="0"/>
          </a:p>
          <a:p>
            <a:pPr algn="ctr" indent="0" marL="0">
              <a:lnSpc>
                <a:spcPct val="95000"/>
              </a:lnSpc>
              <a:buNone/>
            </a:pPr>
            <a:r>
              <a:rPr lang="en-US" sz="80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WASSERRETTUNG</a:t>
            </a:r>
            <a:endParaRPr lang="en-US" sz="8000" dirty="0"/>
          </a:p>
        </p:txBody>
      </p:sp>
      <p:sp>
        <p:nvSpPr>
          <p:cNvPr id="5" name="Text 3"/>
          <p:cNvSpPr/>
          <p:nvPr/>
        </p:nvSpPr>
        <p:spPr>
          <a:xfrm>
            <a:off x="914400" y="4526280"/>
            <a:ext cx="103628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Leine, Eigensicherung, Strömung und Boot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914400" y="5806440"/>
            <a:ext cx="103628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Muster-Ausbildung der Plattform Feuerwehr Wissen  ·  Stand Oktober 2026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Eisrettung · Wasserrettung · Ausbildung  ·  1</a:t>
            </a:r>
            <a:endParaRPr lang="en-US" sz="1000" dirty="0"/>
          </a:p>
        </p:txBody>
      </p:sp>
      <p:sp>
        <p:nvSpPr>
          <p:cNvPr id="8" name="Text 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AGENDA UND AUSBILDUNGSSCHWERPUNKTE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371600"/>
            <a:ext cx="2558720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7160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55448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1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103120"/>
            <a:ext cx="2101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Grundsätze für beide Lagen.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3409112" y="1371600"/>
            <a:ext cx="2558720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409112" y="137160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65144" y="155448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2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3665144" y="2103120"/>
            <a:ext cx="2101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Eisrettung.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6223864" y="1371600"/>
            <a:ext cx="2558720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23864" y="137160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79896" y="155448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3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6479896" y="2103120"/>
            <a:ext cx="2101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Wasserrettung und Strömung.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9038615" y="1371600"/>
            <a:ext cx="2558720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038615" y="137160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294647" y="155448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4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9294647" y="2103120"/>
            <a:ext cx="2101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Boot, Weste und Taucher.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594360" y="3474720"/>
            <a:ext cx="11002975" cy="2377440"/>
          </a:xfrm>
          <a:prstGeom prst="rect">
            <a:avLst/>
          </a:prstGeom>
          <a:solidFill>
            <a:srgbClr val="FFF5E6"/>
          </a:solidFill>
          <a:ln w="9525">
            <a:solidFill>
              <a:srgbClr val="F5DDB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94360" y="3474720"/>
            <a:ext cx="82296" cy="237744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60120" y="3611880"/>
            <a:ext cx="104543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Nach dieser Ausbildung kannst du …</a:t>
            </a:r>
            <a:endParaRPr lang="en-US" sz="22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914400" y="4114800"/>
          <a:ext cx="1045433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04285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 Leine zuerst über die Person werfen,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eine Eisrettung planen und sichern,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Grenzen der Rettung im Wasser erkennen.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</a:tbl>
          </a:graphicData>
        </a:graphic>
      </p:graphicFrame>
      <p:sp>
        <p:nvSpPr>
          <p:cNvPr id="25" name="Text 2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Eisrettung · Wasserrettung · Ausbildung  ·  2</a:t>
            </a:r>
            <a:endParaRPr lang="en-US" sz="1000" dirty="0"/>
          </a:p>
        </p:txBody>
      </p:sp>
      <p:sp>
        <p:nvSpPr>
          <p:cNvPr id="26" name="Text 2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01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GRUNDSÄTZE FÜR BEIDE LAGEN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Eisrettung · Wasserrettung · Ausbildung  ·  3</a:t>
            </a:r>
            <a:endParaRPr lang="en-US" sz="1000" dirty="0"/>
          </a:p>
        </p:txBody>
      </p:sp>
      <p:sp>
        <p:nvSpPr>
          <p:cNvPr id="5" name="Text 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1.1 DIE VIER GRUNDSÄTZE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2558720" cy="36576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LEINE WERFEN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2101520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Über die Person hinweg, Leinenende vorher gesichert, Wurfweite etwa 15 m. Die Retter bleiben am Ufer.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3409112" y="1508760"/>
            <a:ext cx="2558720" cy="36576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409112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65144" y="1691640"/>
            <a:ext cx="2101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EIGENSICHERUNG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3665144" y="2606040"/>
            <a:ext cx="210152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Niemand geht ohne Sicherung ins oder aufs Wasser. Mindestens Rettungsweste mit 150 N.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223864" y="1508760"/>
            <a:ext cx="2558720" cy="36576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23864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79896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KEIN HELM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6479896" y="2240280"/>
            <a:ext cx="2101520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Auftrieb der Weste schiebt den Helm hoch, der Kinnriemen kann würgen.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9038615" y="1508760"/>
            <a:ext cx="2558720" cy="36576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038615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294647" y="1691640"/>
            <a:ext cx="2101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TAUCHER ALARMIEREN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9294647" y="2606040"/>
            <a:ext cx="210152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 jedem Unfall eine Tauchergruppe mitalarmieren.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Eisrettung · Wasserrettung · Ausbildung  ·  4</a:t>
            </a:r>
            <a:endParaRPr lang="en-US" sz="1000" dirty="0"/>
          </a:p>
        </p:txBody>
      </p:sp>
      <p:sp>
        <p:nvSpPr>
          <p:cNvPr id="22" name="Text 20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1.2 AUFTRIEBSMITTEL UND HILFSMITTEL</a:t>
            </a:r>
            <a:endParaRPr lang="en-US" sz="31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Rettungsweste: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mindestens 150 N, ohnmachtssicher, selbsttätig wirkend.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Hilfsmittel mit Auftrieb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der Person entgegenhalten: aufgeblasene Weste, Festkörperweste, mit Ölbindemittel gefüllter Kanister, Leckdichtkissen.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Kein Hebekissen: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Es hat keine Rückschlagventile.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Kälteschutz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(Tauchanzug, Überlebensanzug) ergänzt, ersetzt die Weste nicht.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Übung zur Eisrettu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328404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4783656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Joint Base Elmendorf-Richardson Public Affairs, Alejandro Peña, Public domain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Eisrettung · Wasserrettung · Ausbildung  ·  5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1.3 NIE MIT ATEMSCHUTZGERÄT TAUCHEN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5394960" cy="2011680"/>
          </a:xfrm>
          <a:prstGeom prst="rect">
            <a:avLst/>
          </a:prstGeom>
          <a:solidFill>
            <a:srgbClr val="FDE8E8"/>
          </a:solidFill>
          <a:ln w="12700">
            <a:solidFill>
              <a:srgbClr val="FDE8E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82296" cy="201168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60120" y="1463040"/>
            <a:ext cx="48463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LEBENSGEFAHR</a:t>
            </a:r>
            <a:endParaRPr lang="en-US" sz="1800" dirty="0"/>
          </a:p>
          <a:p>
            <a:pPr indent="0" marL="0">
              <a:buNone/>
            </a:pPr>
            <a:r>
              <a:rPr lang="en-US" sz="2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Keine Tauchversuche mit Atemschutzgeräten. Schon in wenigen Metern Tiefe ist das wegen der Druckverhältnisse lebensgefährlich.</a:t>
            </a:r>
            <a:endParaRPr lang="en-US" sz="18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0" y="1463040"/>
          <a:ext cx="519653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478505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Ist die Person untergegangen, hilft nur eine Tauchergruppe.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Wärmebildkameras orten niemanden unter Wasser oder unter Eis.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Der Taucheinsatzführer entscheidet, ob getaucht wird.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9" name="Text 6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Eisrettung · Wasserrettung · Ausbildung  ·  6</a:t>
            </a:r>
            <a:endParaRPr lang="en-US" sz="1000" dirty="0"/>
          </a:p>
        </p:txBody>
      </p:sp>
      <p:sp>
        <p:nvSpPr>
          <p:cNvPr id="10" name="Text 7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02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EISRETTUNG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Eisrettung · Wasserrettung · Ausbildung  ·  7</a:t>
            </a:r>
            <a:endParaRPr lang="en-US" sz="1000" dirty="0"/>
          </a:p>
        </p:txBody>
      </p:sp>
      <p:sp>
        <p:nvSpPr>
          <p:cNvPr id="5" name="Text 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2.1 WARUM ES SCHNELL GEHEN MUSS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691640"/>
            <a:ext cx="5120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&lt; 30 min</a:t>
            </a:r>
            <a:endParaRPr lang="en-US" sz="7000" dirty="0"/>
          </a:p>
        </p:txBody>
      </p:sp>
      <p:sp>
        <p:nvSpPr>
          <p:cNvPr id="6" name="Text 4"/>
          <p:cNvSpPr/>
          <p:nvPr/>
        </p:nvSpPr>
        <p:spPr>
          <a:xfrm>
            <a:off x="594360" y="3749040"/>
            <a:ext cx="5120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ÜBERLEBENSZEIT BEI 0 °C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400800" y="146304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SCHNELL AUSKÜHLEN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6400800" y="1965960"/>
            <a:ext cx="52120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Muskelstarre und Bewusstseinstrübung setzen ab etwa 33 °C Körperkerntemperatur ein. Eine Selbstrettung gelingt oft nicht: Es fehlt der Halt, die Eiskante bricht ab. Besonders oft trifft es Kinder.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Eisrettung · Wasserrettung · Ausbildung  ·  8</a:t>
            </a:r>
            <a:endParaRPr lang="en-US" sz="1000" dirty="0"/>
          </a:p>
        </p:txBody>
      </p:sp>
      <p:sp>
        <p:nvSpPr>
          <p:cNvPr id="10" name="Text 8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2.2 RETTUNG VON AUSSEN: DIE LEINE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17320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563624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7240" y="156362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554480" y="1417320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Leinenbeutel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mit Feuerwehrleine werfen, das Ende zuvor sichern.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594360" y="2368296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7240" y="2514600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77240" y="25146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554480" y="2368296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Über die Person hinaus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werfen, sodass die Leine auf oder neben ihr liegt.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594360" y="3319272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77240" y="346557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77240" y="346557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1554480" y="3319272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Person hält sich fest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und wird teils schon herausgezogen.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594360" y="4270248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77240" y="4416552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77240" y="44165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1554480" y="4270248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Retter bleiben am Ufer.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Niemand betritt das Eis ohne Sicherung.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Eisrettung · Wasserrettung · Ausbildung  ·  9</a:t>
            </a:r>
            <a:endParaRPr lang="en-US" sz="1000" dirty="0"/>
          </a:p>
        </p:txBody>
      </p:sp>
      <p:sp>
        <p:nvSpPr>
          <p:cNvPr id="22" name="Text 20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2.3 AUSRÜSTUNG DES RETTERS AUF DEM EIS</a:t>
            </a:r>
            <a:endParaRPr lang="en-US" sz="31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Leinensicherung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am Brustbund oder Auffanggurt. Der Brustbund sitzt vorn auf dem Bauch, nie auf dem Rücken (Strangulation).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Rettungsweste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mindestens 150 N, über der Leinensicherung.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Kein Feuerwehrhelm.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Mütze oder Haube und wasserfeste Handschuhe, damit man das nasse Opfer greift.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Helfer am Ufer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sichern die Leinenenden mit wasserfesten Handschuhen.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Übung zur Eisrettu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328147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4781093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Senior Airman Patrick Sullivan, Public domain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Eisrettung · Wasserrettung · Ausbildung  ·  10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2.4 TECHNIK AUF DEM EIS</a:t>
            </a:r>
            <a:endParaRPr lang="en-US" sz="34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Nie im Stehen: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robben und das Gewicht auf eine große Fläche verteilen.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Steckleiterteil und Schleifkorbtrage: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Leiter ausstrecken, Korb Richtung Person schieben, in den Korb umsteigen, Leiter vorschieben, wiederholen.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Leiter und Korb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mit einer Leine sichern, damit man von Land aus helfen kann.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Kann die Person helfen: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Leiterteil zuschieben, sie hält sich fest und wird mit Unterstützung vom Land herausgezogen.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Eisrettung · Wasserrettung · Ausbildung  ·  11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2.5 HERAUSZIEHEN UND SCHLEIFKORB-KIPPEN</a:t>
            </a:r>
            <a:endParaRPr lang="en-US" sz="31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Kann die Person nicht mehr helfen: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Der Retter zieht sie aus dem Wasser, eventuell mit Bandschlinge, immer vom Land über die Sicherungsleine unterstützt.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Schleifkorb-Kippen: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Der Korb wird etwa zu zwei Dritteln ins Wasser geschoben, an der Eiskante in die Waagerechte gebracht und mit der Person an der Leine herausgezogen. Langsam kippen.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Drehleiter: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bei sicherem Standplatz am Ufer, die Rettung nur, wenn es der Zustand der Person zulässt.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Übung zur Eis- und Kaltwasserrettu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328147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4781093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Alejandro Pena, Public domain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Eisrettung · Wasserrettung · Ausbildung  ·  12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2.6 DER GEFÄHRLICHSTE MOMENT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5394960" cy="2011680"/>
          </a:xfrm>
          <a:prstGeom prst="rect">
            <a:avLst/>
          </a:prstGeom>
          <a:solidFill>
            <a:srgbClr val="FDE8E8"/>
          </a:solidFill>
          <a:ln w="12700">
            <a:solidFill>
              <a:srgbClr val="FDE8E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82296" cy="201168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60120" y="1463040"/>
            <a:ext cx="48463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ACHTUNG</a:t>
            </a:r>
            <a:endParaRPr lang="en-US" sz="1800" dirty="0"/>
          </a:p>
          <a:p>
            <a:pPr indent="0" marL="0">
              <a:buNone/>
            </a:pPr>
            <a:r>
              <a:rPr lang="en-US" sz="2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Wenn die gerettete Person zurück auf das Eis gelangt, bricht es besonders oft erneut.</a:t>
            </a:r>
            <a:endParaRPr lang="en-US" sz="18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0" y="1463040"/>
          <a:ext cx="519653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478505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Der Retter hält dann so viel Abstand zur Eiskante wie möglich.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Weitere Personen auf dem Eis erhöhen die Belastung.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9" name="Text 6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Eisrettung · Wasserrettung · Ausbildung  ·  13</a:t>
            </a:r>
            <a:endParaRPr lang="en-US" sz="1000" dirty="0"/>
          </a:p>
        </p:txBody>
      </p:sp>
      <p:sp>
        <p:nvSpPr>
          <p:cNvPr id="10" name="Text 7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2.7 ERSTVERSORGUNG: BERGUNGSTOD VERMEIDEN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38404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WAS IST DAS?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 schwerer Unterkühlung (33 °C und weniger) hält der Körper nur den Kern warm. Starke Bewegung spült kaltes Blut in den Kern und kann Herzrhythmusstörungen auslösen.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38404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WAS TUN?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Nur waagerecht transportieren, Gliedmaßen wenig bewegen, an einen warmen Ort. Nasse Kleidung aufschneiden, in Decken und Rettungsfolie hüllen. Nicht trocken reiben.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38404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GETRÄNKE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 vollem Bewusstsein heiße Getränke, nie Alkohol. Bewusstlos: stabile Seitenlage, ohne Atmung wiederbeleben.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Eisrettung · Wasserrettung · Ausbildung  ·  14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2.8 PERSON UNTER DEM EIS</a:t>
            </a:r>
            <a:endParaRPr lang="en-US" sz="34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Tauchergruppe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bei jedem Eisunfall mitalarmieren, am besten in der Alarm- und Ausrückeordnung hinterlegt.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Einstiegsöffnung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auf etwa 2 m × 2 m erweitern, bei dickem Eis mit Motorsäge. Kanten sichern.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Arbeitsplattform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für Signalmann und Sicherungstaucher am Loch, im einfachsten Fall ein Rettungsboot.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Ausleuchten: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Lichtmast nah am Ufer, das Licht soll von oben ins Wasser fallen.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Eisrettung · Wasserrettung · Ausbildung  ·  15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2.9 WIE LANGE WIRD GERETTET?</a:t>
            </a:r>
            <a:endParaRPr lang="en-US" sz="34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 der Kälte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verlangsamt sich der Stoffwechsel, der Körper kommt länger mit dem vorhandenen Sauerstoff aus.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Mehrere Fälle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mit über 45 Minuten Überleben sind bekannt.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 Taucheinsatz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ist in der ersten Stunde meist noch sinnvoll.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Entscheidung: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Der Taucheinsatzführer entscheidet über den Einsatz der Taucher. Wie lange gerettet wird, entscheiden technischer Einsatzleiter und Notarzt gemeinsam.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Eisrettung · Wasserrettung · Ausbildung  ·  16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2.10 EINSATZBEISPIEL: KIND IM WEIHER</a:t>
            </a:r>
            <a:endParaRPr lang="en-US" sz="31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Gruppenführer: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 Eisfläche wird nicht betreten.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Angriffstrupp: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wirft die Leine zu.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Wassertrupp: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sperrt die Eisfläche, bereitet Steckleiterteil mit Leinensicherung vor.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Schlauchtrupp: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betreut die weiteren Kinder am Ufer.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Zugführer: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Erstversorgung vorbereiten, weiteren Rettungswagen und Notfallseelsorge anfordern.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Eisrettung · Wasserrettung · Ausbildung  ·  17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03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WASSERRETTUNG UND STRÖMUNG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Eisrettung · Wasserrettung · Ausbildung  ·  18</a:t>
            </a:r>
            <a:endParaRPr lang="en-US" sz="1000" dirty="0"/>
          </a:p>
        </p:txBody>
      </p:sp>
      <p:sp>
        <p:nvSpPr>
          <p:cNvPr id="5" name="Text 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3.1 WIE ERTRINKEN ABLÄUFT</a:t>
            </a:r>
            <a:endParaRPr lang="en-US" sz="3400" dirty="0"/>
          </a:p>
        </p:txBody>
      </p:sp>
      <p:graphicFrame>
        <p:nvGraphicFramePr>
          <p:cNvPr id="2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Zuerst wehrt sich die Person aktiv,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gerät in Panik und klammert sich an alles. Sie kann den Retter so umklammern, dass er selbst in Gefahr gerät.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Später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gerät sie unter Wasser und erstickt langsam. Am Ende sinkt der Körper meist auf den Grund.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Oft betroffen: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Kinder, Jugendliche und junge Erwachsene unter Alkohol- oder Drogeneinfluss, ältere Personen.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Rettung möglichst aus einem Boot. </a:t>
                      </a:r>
                      <a:pPr indent="0" marL="0">
                        <a:buNone/>
                      </a:pP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Eisrettung · Wasserrettung · Ausbildung  ·  19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3.2 RETTUNG IM WASSER</a:t>
            </a:r>
            <a:endParaRPr lang="en-US" sz="3400" dirty="0"/>
          </a:p>
        </p:txBody>
      </p:sp>
      <p:graphicFrame>
        <p:nvGraphicFramePr>
          <p:cNvPr id="2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Erst die Leine.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Kann die Person sie nicht fassen oder ist zu weit weg, beginnt die Rettung im Wasser, möglichst aus einem Boot.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Muss ein Retter ins Wasser,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dann mit Eigensicherung, Weste und Auftriebsmittel, das er der Person entgegenhält.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Kleidung: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Bei warmem Wasser die Einsatzjacke ablegen. Stiefel nur ablegen, wenn der Zugang auch ohne gefahrlos ist.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Strömungsrettung mit Leinen, Übu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328147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4781093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Yellowstone National Park, Public domain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Eisrettung · Wasserrettung · Ausbildung  ·  20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3.3 PERSON UNTERGEGANGEN: BADESEE</a:t>
            </a:r>
            <a:endParaRPr lang="en-US" sz="3400" dirty="0"/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Ertrunkene sinken im See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meist auf den Grund und werden nicht abgetrieben.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Genaue Untergangsstelle klären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und markieren, zum Beispiel mit einem Schaummittelkanister. So kann die Tauchergruppe gleich beginnen.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Peilung: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 markantes Objekt in einer Linie mit der Person merken und den eigenen Standort markieren.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Nachts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 Wasserfläche ausleuchten.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Eisrettung · Wasserrettung · Ausbildung  ·  21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3.4 PERSON UNTERGEGANGEN: FLUSS</a:t>
            </a:r>
            <a:endParaRPr lang="en-US" sz="3400" dirty="0"/>
          </a:p>
        </p:txBody>
      </p:sp>
      <p:graphicFrame>
        <p:nvGraphicFramePr>
          <p:cNvPr id="2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Eine treibende Person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wird stark abgetrieben, bei 1 m/s etwa 600 m in 10 Minuten.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Nach dem Untergehen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lässt der Abtrieb stark nach. Ein Körper am Grund wirkt wie ein Treibanker.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Suche: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Taucher an der Untergangsstelle, Fußstreifen, Boote und Hubschrauber stromabwärts, Ufer kontrollieren.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Bei erfolgloser Suche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den Suchsektor stromabwärts verschieben, dann stromaufwärts ausdehnen.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Eisrettung · Wasserrettung · Ausbildung  ·  22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3.5 WEHRE SIND SEHR GEFÄHRLICH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5394960" cy="2011680"/>
          </a:xfrm>
          <a:prstGeom prst="rect">
            <a:avLst/>
          </a:prstGeom>
          <a:solidFill>
            <a:srgbClr val="FDE8E8"/>
          </a:solidFill>
          <a:ln w="12700">
            <a:solidFill>
              <a:srgbClr val="FDE8E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82296" cy="201168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60120" y="1463040"/>
            <a:ext cx="48463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LEBENSGEFAHR</a:t>
            </a:r>
            <a:endParaRPr lang="en-US" sz="1800" dirty="0"/>
          </a:p>
          <a:p>
            <a:pPr indent="0" marL="0">
              <a:buNone/>
            </a:pPr>
            <a:r>
              <a:rPr lang="en-US" sz="2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Oberhalb eines Wehrs entsteht schon bei kleinem Höhenunterschied ein Sog, der mehrfach Taucher getötet hat. Unterhalb bildet sich eine Wasserwalze.</a:t>
            </a:r>
            <a:endParaRPr lang="en-US" sz="1800" dirty="0"/>
          </a:p>
        </p:txBody>
      </p:sp>
      <p:graphicFrame>
        <p:nvGraphicFramePr>
          <p:cNvPr id="2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0" y="1463040"/>
          <a:ext cx="519653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478505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Nur mit Erfahrenen entscheiden.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Strudel und Walzen ziehen selbst Personen mit aufgeblasener Weste nach unten.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9" name="Text 6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Eisrettung · Wasserrettung · Ausbildung  ·  23</a:t>
            </a:r>
            <a:endParaRPr lang="en-US" sz="1000" dirty="0"/>
          </a:p>
        </p:txBody>
      </p:sp>
      <p:sp>
        <p:nvSpPr>
          <p:cNvPr id="10" name="Text 7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3.6 STARK STRÖMENDES WASSER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38404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FAUSTREGEL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Ist die Strömung schneller, als man joggen kann (ab etwa 2,5 bis 3 m/s), wird im Wasser nur noch von Strömungsrettern gerettet.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38404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LEINENSICHERUNG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angeleinter Retter kann nicht mit der Strömung treiben. Das Wasser staut sich und drückt ihn unter Wasser.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38404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WATHOSE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Nur bis etwa 40 cm Tiefe, nie anleinen, immer mit Weste. In Strömung wirkt sie wie ein Segel und nach einem Sturz als Treibanker.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Eisrettung · Wasserrettung · Ausbildung  ·  24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3.7 RETTUNG VON AUSSEN BEI STARKER STRÖMUNG</a:t>
            </a:r>
            <a:endParaRPr lang="en-US" sz="3100" dirty="0"/>
          </a:p>
        </p:txBody>
      </p:sp>
      <p:graphicFrame>
        <p:nvGraphicFramePr>
          <p:cNvPr id="2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Stromabwärts der Person </a:t>
                      </a:r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stehen und die Leine entgegenwerfen, nicht hinterher.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Hat die Person die Leine, </a:t>
                      </a:r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wird sie nicht ans Ufer gezogen, sondern festgehalten. Die Strömung drückt sie in das ruhigere Ufergebiet.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Schmale Gewässer: </a:t>
                      </a:r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Leine schräg in flachem Winkel zum Ufer spannen, nie im rechten Winkel.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Wer die Leine hält </a:t>
                      </a:r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oder am Ufer hilft, sichert sich gegen das Hineinfallen.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Strömungsrettung, Übu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328147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4781093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Yellowstone National Park, Public domain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Eisrettung · Wasserrettung · Ausbildung  ·  25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04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BOOT, WESTE UND TAUCHER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Eisrettung · Wasserrettung · Ausbildung  ·  26</a:t>
            </a:r>
            <a:endParaRPr lang="en-US" sz="1000" dirty="0"/>
          </a:p>
        </p:txBody>
      </p:sp>
      <p:sp>
        <p:nvSpPr>
          <p:cNvPr id="5" name="Text 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4.1 GEFAHREN BEIM EINSATZ AUF DEM WASSER</a:t>
            </a:r>
            <a:endParaRPr lang="en-US" sz="3100" dirty="0"/>
          </a:p>
        </p:txBody>
      </p:sp>
      <p:graphicFrame>
        <p:nvGraphicFramePr>
          <p:cNvPr id="2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Typisch: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Winddruck und Wellenschlag, schlechte Sicht, Hindernisse, Treibgut, Eisgang, Untiefen, Strömung.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Hinzu kommen: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Ausfall des Antriebs, Kollision, Überladung, Kentern, fehlende oder nicht benutzte Rettungswesten.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Beispiele aus der Praxis: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 Feuerwehrmann ging bei Wellengang über Bord und überlebte mit Unterkühlung, weil er eine Weste trug. Ein Boot kenterte im Einsatz.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Feuerwehrboo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276874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4268362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Raimond Spekking, CC BY-SA 4.0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Eisrettung · Wasserrettung · Ausbildung  ·  27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4.2 RETTUNGSWESTEN: 150 N ODER 275 N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35661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150 NEWTON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DIN EN ISO 12402-3. Erforderlich bei üblicher persönlicher Schutzausrüstung.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35661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275 NEWTON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DIN EN ISO 12402-2. Erforderlich, wenn spezielle PSA getragen wird, zum Beispiel Feuerwehrüberjacke oder Pressluftatmer.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35661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PRÜFUNG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Mindestens einmal jährlich durch eine befähigte Person, schriftlicher Nachweis. Pflege nach Herstellerangabe.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Eisrettung · Wasserrettung · Ausbildung  ·  28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4.3 SICHERER EINSATZ VON BOOTEN</a:t>
            </a:r>
            <a:endParaRPr lang="en-US" sz="3400" dirty="0"/>
          </a:p>
        </p:txBody>
      </p:sp>
      <p:graphicFrame>
        <p:nvGraphicFramePr>
          <p:cNvPr id="3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Geeignet: </a:t>
                      </a:r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Boote nach DIN 14961, auch vollgeschlagen schwimmfähig.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Starke Strömung </a:t>
                      </a:r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(über 3 m/s): nur Boote mit Motorantrieb.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Bootsführer </a:t>
                      </a:r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braucht ab 3,68 kW (5 PS) eine amtliche Fahrerlaubnis. Nur am Bootstyp ausgebildete Personen bedienen das Boot.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Schwimmen können, </a:t>
                      </a:r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Beladung gleichmäßig verteilen und sichern, nicht ins Boot springen, Kopfschutz bei Verletzungsgefahr.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Feuerwehrboot auf dem Bodense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246110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3960724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JoachimKohler-HB, CC BY-SA 4.0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Eisrettung · Wasserrettung · Ausbildung  ·  29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4.4 WATHOSE UND ROHRLEITUNGEN</a:t>
            </a:r>
            <a:endParaRPr lang="en-US" sz="3400" dirty="0"/>
          </a:p>
        </p:txBody>
      </p:sp>
      <p:graphicFrame>
        <p:nvGraphicFramePr>
          <p:cNvPr id="3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Wathose: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schützt vor Durchnässung, nur mit Auftriebsmittel, in starker Strömung nicht tragen, auf Booten nie.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Seilsicherung in Strömung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kann lebensgefährlich sein: Die vollgelaufene Wathose und das straffe Seil ziehen nach unten. Besser Weste mit 275 N oder Schnelltrennvorrichtung.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Rohrleitungen und Düker: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Wo die Strömung Personen hineinziehen kann, besonders sichern, zum Beispiel durch Anseilen.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Eisrettung · Wasserrettung · Ausbildung  ·  30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ZUM MITNEHMEN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255872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LEINE ZUERST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210152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Über die Person hinweg werfen, Retter bleiben am Ufer.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3409112" y="1508760"/>
            <a:ext cx="255872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409112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65144" y="1691640"/>
            <a:ext cx="2101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EIGENSICHERUNG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3665144" y="2606040"/>
            <a:ext cx="210152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Weste mit mindestens 150 N, kein Helm, Brustbund vorn.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6223864" y="1508760"/>
            <a:ext cx="255872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23864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79896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STRÖMUNG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6479896" y="2240280"/>
            <a:ext cx="210152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Schneller als man joggt: nur Strömungsretter.</a:t>
            </a:r>
            <a:endParaRPr lang="en-US" sz="1900" dirty="0"/>
          </a:p>
        </p:txBody>
      </p:sp>
      <p:sp>
        <p:nvSpPr>
          <p:cNvPr id="17" name="Shape 15"/>
          <p:cNvSpPr/>
          <p:nvPr/>
        </p:nvSpPr>
        <p:spPr>
          <a:xfrm>
            <a:off x="9038615" y="1508760"/>
            <a:ext cx="255872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038615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294647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TAUCHER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9294647" y="2240280"/>
            <a:ext cx="210152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Immer mitalarmieren, nie mit Atemschutzgerät tauchen.</a:t>
            </a:r>
            <a:endParaRPr lang="en-US" sz="1900" dirty="0"/>
          </a:p>
        </p:txBody>
      </p:sp>
      <p:sp>
        <p:nvSpPr>
          <p:cNvPr id="21" name="Text 19"/>
          <p:cNvSpPr/>
          <p:nvPr/>
        </p:nvSpPr>
        <p:spPr>
          <a:xfrm>
            <a:off x="594360" y="4297680"/>
            <a:ext cx="1100297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Handgriffe übst du in der Wache mit Ausbildern.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Eisrettung · Wasserrettung · Ausbildung  ·  31</a:t>
            </a:r>
            <a:endParaRPr lang="en-US" sz="1000" dirty="0"/>
          </a:p>
        </p:txBody>
      </p:sp>
      <p:sp>
        <p:nvSpPr>
          <p:cNvPr id="23" name="Text 21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QUELLEN UND BILDNACHWEIS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325880"/>
            <a:ext cx="5410048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Übung zur Eisrettung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Joint Base Elmendorf-Richardson Public Affairs, Alejandro Peña  ·  Public domain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Übung zur Eisrettung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Senior Airman Patrick Sullivan  ·  Public domain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Übung zur Eis- und Kaltwasserrettung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Alejandro Pena  ·  Public domain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Strömungsrettung mit Leinen, Übung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Yellowstone National Park  ·  Public domain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187288" y="1325880"/>
            <a:ext cx="5410048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Strömungsrettung, Übung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Yellowstone National Park  ·  Public domain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Feuerwehrboot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Raimond Spekking  ·  CC BY-SA 4.0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Feuerwehrboot auf dem Bodensee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JoachimKohler-HB  ·  CC BY-SA 4.0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94360" y="4892040"/>
            <a:ext cx="11002975" cy="132588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4892040"/>
            <a:ext cx="10545775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Inhalte und Nutzung  </a:t>
            </a:r>
            <a:endParaRPr lang="en-US" sz="1600" dirty="0"/>
          </a:p>
          <a:p>
            <a:pPr indent="0" marL="0"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Inhalte: Plattform Feuerwehr Wissen Brandenburg (Seiten zu Eisrettung und Wasserrettung) · Hinweise der Landesfeuerwehrschule Baden-Württemberg (2011) zu Eis- und Wasserrettung. Zuständigkeiten für Taucher und Wasserrettung regelt die Alarm- und Ausrückeordnung deiner Region.</a:t>
            </a:r>
            <a:endParaRPr lang="en-US" sz="1600" dirty="0"/>
          </a:p>
          <a:p>
            <a:pPr indent="0" marL="0"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Diese Präsentation darfst du frei bearbeiten und weitergeben. Bilder behalten ihre eigene Lizenz, die Quellenangabe bleibt dabei. Maßgeblich sind die Vorschriften und die Vorgaben deiner Wehr. Mehr unter feuerwehr-wissen-bb.de/wissen/ausbildung/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Eisrettung · Wasserrettung · Ausbildung  ·  32</a:t>
            </a:r>
            <a:endParaRPr lang="en-US" sz="1000" dirty="0"/>
          </a:p>
        </p:txBody>
      </p:sp>
      <p:sp>
        <p:nvSpPr>
          <p:cNvPr id="10" name="Text 8">
            <a:hlinkClick r:id="rId8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8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</vt:vector>
  </TitlesOfParts>
  <Company>feuerwehr-wissen-bb.de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Eisrettung und Wasserrettung</dc:title>
  <dc:subject>PptxGenJS Presentation</dc:subject>
  <dc:creator>Feuerwehr Wissen</dc:creator>
  <cp:lastModifiedBy>Feuerwehr Wissen</cp:lastModifiedBy>
  <cp:revision>1</cp:revision>
  <dcterms:created xsi:type="dcterms:W3CDTF">2026-10-21T10:46:37Z</dcterms:created>
  <dcterms:modified xsi:type="dcterms:W3CDTF">2026-10-21T10:46:37Z</dcterms:modified>
</cp:coreProperties>
</file>