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notesMasterIdLst>
    <p:notesMasterId r:id="rId3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Rautek-maneuver.pn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7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Stabile_seitenlage.pn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9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Emergency_blanket_20110709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0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2025_Altenstadt_(Iller)_AED_Feuerwehr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7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Pr%C3%A4meta_tourniquet-4982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2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Druckverband-Material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3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Rautek-maneuver.png" TargetMode="External"/><Relationship Id="rId2" Type="http://schemas.openxmlformats.org/officeDocument/2006/relationships/hyperlink" Target="https://commons.wikimedia.org/wiki/File:Stabile_seitenlage.png" TargetMode="External"/><Relationship Id="rId3" Type="http://schemas.openxmlformats.org/officeDocument/2006/relationships/hyperlink" Target="https://commons.wikimedia.org/wiki/File:Emergency_blanket_20110709.jpg" TargetMode="External"/><Relationship Id="rId4" Type="http://schemas.openxmlformats.org/officeDocument/2006/relationships/hyperlink" Target="https://commons.wikimedia.org/wiki/File:2025_Altenstadt_(Iller)_AED_Feuerwehr.jpg" TargetMode="External"/><Relationship Id="rId5" Type="http://schemas.openxmlformats.org/officeDocument/2006/relationships/hyperlink" Target="https://commons.wikimedia.org/wiki/File:Pr%C3%A4meta_tourniquet-4982.jpg" TargetMode="External"/><Relationship Id="rId6" Type="http://schemas.openxmlformats.org/officeDocument/2006/relationships/hyperlink" Target="https://commons.wikimedia.org/wiki/File:Druckverband-Material.jpg" TargetMode="External"/><Relationship Id="rId7" Type="http://schemas.openxmlformats.org/officeDocument/2006/relationships/hyperlink" Target="https://feuerwehr-wissen-bb.de" TargetMode="External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ERSTE HILFE AN DER</a:t>
            </a:r>
            <a:endParaRPr lang="en-US" sz="8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EINSATZSTELLE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Sichern, retten, Notruf, helfen: Grundlagen, Wiederbelebung, Blutung, xABCDE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Grundlagen und Rettung.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3409112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Wiederbelebung nach ERC 2025.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223864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Blutung und Verletzungen.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9038615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Beurteilen nach xABCDE.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 Unfallstelle sichern und den Notruf absetzen,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wiederbeleben und den AED anwenden,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lebensbedrohliche Blutungen stoppen und nach xABCDE beurteilen.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25" name="Text 2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2</a:t>
            </a:r>
            <a:endParaRPr lang="en-US" sz="1000" dirty="0"/>
          </a:p>
        </p:txBody>
      </p:sp>
      <p:sp>
        <p:nvSpPr>
          <p:cNvPr id="26" name="Text 2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GRUNDLAGEN UND RETTUNG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3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SICHERN, RETTEN, NOTRUF, HELFEN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SICHERN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Warnweste, Warnblinker, Warndreieck: innerorts etwa 50 m, außerorts etwa 100 m. Bei Verkehrsunfällen hinter der Leitplanke aufhalten.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RETTEN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240280"/>
            <a:ext cx="21015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akuter Gefahr, nur mit Blick auf die eigene Sicherheit.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NOTRUF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112 anrufen, Lautsprecher nutzen, Umstehende direkt ansprechen.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HELFEN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ABCDE beurteilen, zuerst lebensbedrohliche Blutungen.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4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DIE DREI GRUNDREGELN (ERC 2025)</a:t>
            </a:r>
            <a:endParaRPr lang="en-US" sz="31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Sicherheit prüfen. </a:t>
                      </a:r>
                      <a:pPr indent="0" marL="0">
                        <a:buNone/>
                      </a:pP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 schnell wie möglich 112 rufen. </a:t>
                      </a:r>
                      <a:pPr indent="0" marL="0">
                        <a:buNone/>
                      </a:pP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Ausrüstung und Medikamente verwenden,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deren Gebrauch du geschult bist.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Immer: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Wärme erhalten und den Betroffenen betreuen. Nie allein lassen.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5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DER NOTRUF: DIE WICHTIGEN ANGABEN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Wo?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Zuerst der genaue Ort: Ort, Straße, Hausnummer, Zufahrt, Stockwerk.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passiert?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Wie viele Betroffene, welche Verletzungen, Lebensgefahr?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auflegen,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Rückfragen der Leitstelle abwarten.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Einweisen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Eine Person am Straßenrand weist den Rettungsdienst ein.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21224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3675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3675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21224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Vergiftung: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nach dem Notruf die Giftinformationszentrale anrufen (Berlin/Brandenburg 030 19240).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6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RETTUNG AUS DEM GEFAHRENBEREICH</a:t>
            </a:r>
            <a:endParaRPr lang="en-US" sz="31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Rettungsgriff: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von hinten unter Nacken und Schultern greifen, zum Sitzen bringen, Kopf mit den Unterarmen stützen.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Dann: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beiden Armen unter den Achseln durchfassen, einen Unterarm quer vor die Brust legen, überhaken, nicht umfassen. Dicht am Körper wegziehen.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 dem Fahrzeug: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ansprechen, Gurt lösen (notfalls durchtrennen), Füße prüfen, zweite Person hält die Beine.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Kinder: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einfach auf den Arm nehmen.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Rettungsgriff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69166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191277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Baedr-9439, CC0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7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1.5 BEWUSSTLOSIGKEIT PRÜFEN</a:t>
            </a:r>
            <a:endParaRPr lang="en-US" sz="34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Ansprechen,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 den Schultern rütteln (Säuglinge und Kleinkinder nie schütteln).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Hilfe rufen, 112. </a:t>
                      </a:r>
                      <a:pPr indent="0" marL="0">
                        <a:buNone/>
                      </a:pP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Atmung prüfen: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Kopf überstrecken, sehen, hören, fühlen. Höchstens 10 Sekunden.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Keine normale Atmung,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auch Schnappatmung: sofort Wiederbelebung.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Normale Atmung: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stabile Seitenlage.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8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1.6 STABILE SEITENLAGE</a:t>
            </a:r>
            <a:endParaRPr lang="en-US" sz="34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Nahen Arm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abwinkeln neben den Kopf.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Ferne Hand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 die Wange führen und halten.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Fernes Bein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über dem Knie fassen, die Person zu dir ziehen.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Kopf nackenwärts beugen,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Mund öffnen. Zudecken, Atmung ständig prüfen.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bei Trauma-Verdacht oder Schnappatmung.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Lebensrettende Maßnahmen dürfen wegen Wirbelsäulen-Verdacht aber nicht unterbleiben.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Stabile Seitenla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259707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09668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Grummelbacke, CC0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9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1.7 WÄRME, SCHOCK UND BETREUUNG</a:t>
            </a:r>
            <a:endParaRPr lang="en-US" sz="3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Schockanzeichen: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blass, unruhig, ängstlich, zittert, kalte schweißnasse Haut, schwacher schneller Puls.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Maßnahmen: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Notruf, Zuwendung, warm zudecken, bei der Person bleiben.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Rettungsdecke: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silberne Seite zur Person, auch unter den Körper schieben.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Beine etwa 20 cm erhöhen,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bei Atemnot oder Herzbeschwerden. Dann Oberkörper erhöht.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Rettungsdeck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291641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416029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Tobosha, Public domain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10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1.8 RECHT UND DOKUMENTATION</a:t>
            </a:r>
            <a:endParaRPr lang="en-US" sz="34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Unterlassene Hilfeleistung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ist strafbar (§ 323c StGB).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 nach bestem Wissen hilft,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wird bei Fehlern nicht bestraft, außer bei grober Fahrlässigkeit oder Vorsatz.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Ersthelfer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sind gesetzlich unfallversichert.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Dokumentieren: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Jede Erste Hilfe ins Verbandbuch oder den Meldeblock eintragen.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Verbandkästen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vollständig und nicht abgelaufen halten.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11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WIEDERBELEBUNG NACH ERC 2025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12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PRÜFEN, RUFEN, DRÜCKEN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100–120</a:t>
            </a:r>
            <a:endParaRPr lang="en-US" sz="7200" dirty="0"/>
          </a:p>
        </p:txBody>
      </p:sp>
      <p:sp>
        <p:nvSpPr>
          <p:cNvPr id="6" name="Text 4"/>
          <p:cNvSpPr/>
          <p:nvPr/>
        </p:nvSpPr>
        <p:spPr>
          <a:xfrm>
            <a:off x="594360" y="37490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DRÜCKEN PRO MINUTE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0" y="14630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KEINE REAKTION, KEINE ATMUNG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0" y="1965960"/>
            <a:ext cx="52120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Zweifel von einem Kreislaufstillstand ausgehen und beginnen. Weitermachen, bis der Rettungsdienst übernimmt oder zum Aufhören auffordert.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13</a:t>
            </a:r>
            <a:endParaRPr lang="en-US" sz="1000" dirty="0"/>
          </a:p>
        </p:txBody>
      </p:sp>
      <p:sp>
        <p:nvSpPr>
          <p:cNvPr id="10" name="Text 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ERKENNEN UND ALARMIEREN</a:t>
            </a:r>
            <a:endParaRPr lang="en-US" sz="34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Jede Person ohne Reaktion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ist verdächtig auf einen Kreislaufstillstand.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112 mit Lautsprecher: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dabei die Atmung beurteilen. Mühsame Atmung, Röcheln und Schnappatmung zählen als Zeichen eines Stillstands.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Kurze Krämpfe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 Beginn sind möglich. Wenn sie enden, die Atmung prüfen.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Leitstelle leitet an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und fragt nach einem AED. Mehrere Helfer: jemand holt den AED.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14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HERZDRUCKMASSAGE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POSITION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 den Rücken, möglichst harter Untergrund. Handballen auf die untere Hälfte des Brustbeins, zweite Hand darauf, Arme gestreckt.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TIEFE UND TEMPO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Mindestens 5, höchstens 6 cm. 100 bis 120 pro Minute. Brustkorb vollständig zurückfedern lassen.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OHNE PAUSE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Unterbrechungen so kurz wie möglich. Mehrere Helfer wechseln etwa alle 2 Minuten.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15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2.4 BEATMUNG</a:t>
            </a:r>
            <a:endParaRPr lang="en-US" sz="34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wenn geschult: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 Kompressionen, 2 Beatmungen.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geschult: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ununterbrochen drücken.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Atemzug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hebt den Brustkorb sichtbar, nicht zu viel Luft.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Gelingt die Beatmung bei 2 Versuchen nicht: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 eine Fremdkörperverlegung denken.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Eigenschutz: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 Vergiftungen und Kontaktgiften mit Beatmungsmaske beatmen.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16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2.5 AED: SO FRÜH WIE MÖGLICH</a:t>
            </a:r>
            <a:endParaRPr lang="en-US" sz="3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Holen lassen,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sobald ein Stillstand klar ist. Jeder darf ihn benutzen.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Einschalten,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den Sprachanweisungen folgen.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Pads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 die nackte, trockene Brust, wie auf dem Gerät gezeigt. Nasse Brust abtrocknen.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dem Schock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sofort weiterdrücken.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AED der Feuerweh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147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1093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-stk,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17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2.6 ERSTICKEN BEI ERWACHSENEN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ERKENNEN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Person kann plötzlich nicht mehr sprechen, oft beim Essen. Fragen: „Ersticken Sie?“ Zum Husten ermutigen.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WIRKUNGSLOSER HUSTEN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Bis zu 5 Rückenschläge, dann bis zu 5 Bauchstöße (Heimlich-Handgriff), im Wechsel.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REAGIERT NICHT MEHR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Wiederbelebung. Nie blind mit den Fingern im Mund suchen. Wer Bauchstöße bekam, muss ärztlich untersucht werden.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18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2.7 ERTRINKEN</a:t>
            </a:r>
            <a:endParaRPr lang="en-US" sz="34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ins Wasser gehen,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wenn du in Wasserrettung nicht geschult bist.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 Bewusstsein: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vom Ufer aus Schwimmhilfe, Rettungsring oder Boje zuwerfen.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 Land bei fehlender Reaktion und Atmung: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zuerst 5 Beatmungen, dann Standard-Wiederbelebung.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AED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dem Abtrocknen der Brust.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19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BLUTUNG UND VERLETZUNGEN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20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STARKE BLUTUNG STOPPEN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Handschuhe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tragen, Betroffenen möglichst liegend lagern.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Sofort fest drücken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mit Hand oder sauberem Tuch auf die Wunde.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Druckverband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Wundauflage auf die Wunde, zweites Päckchen als Druckpolster darauf, fest wickeln.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Durchblutet der Verband,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weiteres Druckpolster darüber. Bei starker Blutung mit der Hand weiter drücken.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21224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3675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3675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21224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Notruf, warm halten,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Beine etwas erhöhen (nicht bei Atemnot), betreuen.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21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TOURNIQUET</a:t>
            </a:r>
            <a:endParaRPr lang="en-US" sz="34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Wann: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Lebensbedrohliche Blutung an Arm oder Bein, die durch Druck nicht steht. So schnell wie möglich anlegen.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wenn geschult.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Breite etwa 4 cm und mehr. Hersteller-Angaben beachten.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Uhrzeit aufschreiben. </a:t>
                      </a:r>
                      <a:pPr indent="0" marL="0">
                        <a:buNone/>
                      </a:pP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ERC 2025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gelten Hochlagern und Abdrücken an Druckpunkten nicht als wirksam. Entscheidend bleibt der feste Druck.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Tournique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276874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268362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Raimond Spekking,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22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SCHOCKGEFAHR UND VERBAND</a:t>
            </a:r>
            <a:endParaRPr lang="en-US" sz="34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 etwa 1 Liter Blutverlust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beim Erwachsenen droht der Schock (etwa 15 bis 20 Prozent).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Verband nicht abnehmen,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direkt auf der Wunde knoten, Fremdkörper nicht entfernen.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Verbundenen Bereich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möglichst nicht mehr bewegen.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Material für den Druckverban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411466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614280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Hufi, CC BY-SA 3.0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23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KOPF, AMPUTATION, ZÄHNE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NASENBLUTEN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Aufrecht sitzen, Kopf leicht nach vorn, Nasenflügel etwa 10 Minuten zudrücken. Nach einem Schlag auf den Kopf: Rettungsdienst.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GEHIRNERSCHÜTTERUNG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665144" y="2606040"/>
            <a:ext cx="210152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Immer Rettungsdienst, auch wenn es harmlos aussieht. Kopf und Oberkörper leicht erhöht.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AMPUTAT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 den Patienten versorgen. Amputat nicht reinigen, steril einwickeln, kühlen ohne direkten Eiskontakt, beschriften.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ZAHN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Wurzel nicht anfassen, in Dentalrettungsbox oder kurz in H-Milch, sofort zum Zahnarzt.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24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3.5 BRUST UND BAUCH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5373472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5373472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OFFENE BRUSTWUNDE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4916272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abdecken, damit Luft entweichen kann. Nur ein geschulter Helfer darf einen Ventilverband anlegen. Atemnot: Oberkörper erhöht.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6223864" y="1508760"/>
            <a:ext cx="5373472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23864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79896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BAUCHVERLETZUNG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79896" y="2240280"/>
            <a:ext cx="4916272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Offene Wunde keimfrei abdecken, Lage nehmen lassen, die der Betroffene wählt. Nichts essen oder trinken, auch bei Durst nicht.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25</a:t>
            </a:r>
            <a:endParaRPr lang="en-US" sz="1000" dirty="0"/>
          </a:p>
        </p:txBody>
      </p:sp>
      <p:sp>
        <p:nvSpPr>
          <p:cNvPr id="14" name="Text 1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3.6 KNOCHENBRÜCHE UND WIRBELSÄULE</a:t>
            </a:r>
            <a:endParaRPr lang="en-US" sz="340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Ruhigstellen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über die angrenzenden Gelenke hinaus mit weichem Polster. Nicht einrenken.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Offener Bruch: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sofort keimfreier Wundverband. Gefühl und Durchblutung hinter dem Bruch prüfen.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Becken und Wirbelsäule: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bewegen, außer bei Lebensgefahr.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Halswirbelsäule: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Wache Person hält den Hals selbst in bequemer Lage. Bewusstlose: Kopf und Hals halten. Lebensrettende Maßnahmen haben Vorrang.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26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BEURTEILEN NACH XABCDE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27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XABCDE: WAS AM SCHNELLSTEN TÖTET, KOMMT ZUERST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410048" cy="1371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137160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49985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X: KRITISCHE BLUTUNG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Spritzende Blutung sofort stoppen.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87288" y="1463040"/>
            <a:ext cx="5410048" cy="1371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187288" y="1463040"/>
            <a:ext cx="64008" cy="137160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61608" y="1463040"/>
            <a:ext cx="49985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 ATEMWEG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Frei? Warnzeichen: Schnarchen, Gurgeln, Stridor.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2962656"/>
            <a:ext cx="5410048" cy="1371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2962656"/>
            <a:ext cx="64008" cy="137160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2962656"/>
            <a:ext cx="49985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 ATMUNG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Frequenz, Tiefe, Hautfarbe, Einziehungen.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187288" y="2962656"/>
            <a:ext cx="5410048" cy="1371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187288" y="2962656"/>
            <a:ext cx="64008" cy="137160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61608" y="2962656"/>
            <a:ext cx="49985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C: KREISLAUF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Puls, Haut, Rekapillarisierungszeit, verdeckte Blutungen.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4360" y="4462272"/>
            <a:ext cx="5410048" cy="1371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4462272"/>
            <a:ext cx="64008" cy="137160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8680" y="4462272"/>
            <a:ext cx="49985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D: NEUROLOGIE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Bewusstsein, Pupillen, Gefühl, Blutzucker.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187288" y="4462272"/>
            <a:ext cx="5410048" cy="1371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187288" y="4462272"/>
            <a:ext cx="64008" cy="137160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61608" y="4462272"/>
            <a:ext cx="49985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E: ENTKLEIDEN UND UMGEBUNG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Von Kopf bis Fuß untersuchen, Wärmeerhalt.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28</a:t>
            </a:r>
            <a:endParaRPr lang="en-US" sz="1000" dirty="0"/>
          </a:p>
        </p:txBody>
      </p:sp>
      <p:sp>
        <p:nvSpPr>
          <p:cNvPr id="24" name="Text 2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4.2 SO GEHST DU VOR</a:t>
            </a:r>
            <a:endParaRPr lang="en-US" sz="3400" dirty="0"/>
          </a:p>
        </p:txBody>
      </p:sp>
      <p:graphicFrame>
        <p:nvGraphicFramePr>
          <p:cNvPr id="3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gefundenes Problem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behandelst du sofort, bevor du zum nächsten Buchstaben gehst.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kommt vor B, B vor C: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verlegter Atemweg tötet schneller als jedes andere Problem.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Immer wieder neu beurteilen.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jeder Maßnahme prüfen, ob sich der Zustand verbessert.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 Notruf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läuft dieselbe Logik: Blutet es stark? Ist die Person wach, atmet sie normal?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29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4.3 INSTABILITÄTSZEICHEN: KRITISCH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Jeder einzelne dieser Werte macht die Person kritisch:</a:t>
            </a:r>
            <a:endParaRPr lang="en-US" sz="2000" dirty="0"/>
          </a:p>
        </p:txBody>
      </p:sp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965960"/>
          <a:ext cx="11002975" cy="914400"/>
        </p:xfrm>
        <a:graphic>
          <a:graphicData uri="http://schemas.openxmlformats.org/drawingml/2006/table">
            <a:tbl>
              <a:tblPr/>
              <a:tblGrid>
                <a:gridCol w="5486400"/>
                <a:gridCol w="56692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MESSWERT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KRITISCH BEI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Atemfrequenz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unter 8 oder über 30 pro Minute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Sauerstoffsättigung (SpO₂)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unter 90 %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Systolischer Blutdruck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unter 80 oder über 200 mmHg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Herzfrequenz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unter 40 oder über 130 pro Minute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Rekapillarisierungszeit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über 2 Sekunden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GCS 8 oder weniger: Der Atemweg ist meist nicht mehr selbst zu schützen.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30</a:t>
            </a:r>
            <a:endParaRPr lang="en-US" sz="1000" dirty="0"/>
          </a:p>
        </p:txBody>
      </p:sp>
      <p:sp>
        <p:nvSpPr>
          <p:cNvPr id="11" name="Text 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4.4 NORMWERTE BEIM ERWACHSENEN</a:t>
            </a:r>
            <a:endParaRPr lang="en-US" sz="3400" dirty="0"/>
          </a:p>
        </p:txBody>
      </p:sp>
      <p:graphicFrame>
        <p:nvGraphicFramePr>
          <p:cNvPr id="3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5486400"/>
                <a:gridCol w="56692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MESSWERT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NORMBEREICH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Atemfrequenz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 bis 20 pro Minute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Herzfrequenz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 bis 100 pro Minute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Blutdruck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niedrig unter 100/60, Hochdruck ab 140/90 mmHg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Rekapillarisierungszeit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unter 2 Sekunden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GCS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 bedeutet wach und orientiert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Messen übst du im First-Responder-Lehrgang mit Anleitung.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31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EIGENSCHUTZ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Sichern, retten, Notruf, helfen. Nie allein lassen.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WIEDERBELEBUNG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665144" y="2606040"/>
            <a:ext cx="21015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Prüfen, rufen, drücken. 5 bis 6 cm, 100 bis 120 pro Minute, AED holen.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BLUTUNG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Fester Druck, Druckverband, Tourniquet nur wenn geschult. Zeit notieren.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XABCDE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dieser Reihenfolge, jedes Problem sofort behandeln.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594360" y="429768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Handgriffe übst du an Übungspuppen und mit dem AED unter Anleitung.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32</a:t>
            </a:r>
            <a:endParaRPr lang="en-US" sz="1000" dirty="0"/>
          </a:p>
        </p:txBody>
      </p:sp>
      <p:sp>
        <p:nvSpPr>
          <p:cNvPr id="23" name="Text 2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Rettungsgriff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Baedr-9439  ·  CC0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Stabile Seitenlage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Grummelbacke  ·  CC0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Rettungsdecke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Tobosha  ·  Public domain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AED der Feuerwehr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-stk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Tourniquet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Raimond Spekking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Material für den Druckverband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Hufi  ·  CC BY-SA 3.0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Plattform Feuerwehr Wissen Brandenburg (Seiten zu Erste Hilfe an der Einsatzstelle, Wiederbelebung, Blutungen und Verletzungen, xABCDE) · ERC-Leitlinien 2025. Die Folien ersetzen keinen Erste-Hilfe-Kurs. Maßgeblich sind die Anweisungen der Leitstelle und des Rettungsdienstes.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Hilfe · First Responder · Ausbildung  ·  33</a:t>
            </a:r>
            <a:endParaRPr lang="en-US" sz="1000" dirty="0"/>
          </a:p>
        </p:txBody>
      </p:sp>
      <p:sp>
        <p:nvSpPr>
          <p:cNvPr id="10" name="Text 8">
            <a:hlinkClick r:id="rId7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Erste Hilfe an der Einsatzstelle</dc:title>
  <dc:subject>PptxGenJS Presentation</dc:subject>
  <dc:creator>Feuerwehr Wissen</dc:creator>
  <cp:lastModifiedBy>Feuerwehr Wissen</cp:lastModifiedBy>
  <cp:revision>1</cp:revision>
  <dcterms:created xsi:type="dcterms:W3CDTF">2026-10-21T09:48:03Z</dcterms:created>
  <dcterms:modified xsi:type="dcterms:W3CDTF">2026-10-21T09:48:03Z</dcterms:modified>
</cp:coreProperties>
</file>