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notesMasterIdLst>
    <p:notesMasterId r:id="rId5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notesMaster" Target="notesMasters/notesMaster1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Einstieg: Frage in die Runde, wer sein Fahrzeug blind packen könnte. Die drei Fragen kommen im Kurs immer wieder vor.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erste Zahl ist immer der Führer, die zweite die Mannschaft. 1/8 sind also neun Personen.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Merksatz: Der Tank verschafft Zeit, aber keine Versorgung. Wer nur vom Tank löscht, hat nach wenigen Minuten ein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Abstandswerte sind Richtwerte für Leiterklasse 30. Jede Wehr ermittelt sie für die eigene Drehleiter.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Variante: Augen schließen und das Gerät nur durch Greifen am Geräteraum finden, aber nur im Stand und mit Absicherung.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LF_24_14_S_Ausstattung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ragkraftspritzenfahrzeug.jpg" TargetMode="External"/><Relationship Id="rId4" Type="http://schemas.openxmlformats.org/officeDocument/2006/relationships/hyperlink" Target="https://commons.wikimedia.org/wiki/File:Tragkraftspritzenfahrzeug_mit_Wasser_(TSF-W).jpg" TargetMode="External"/><Relationship Id="rId6" Type="http://schemas.openxmlformats.org/officeDocument/2006/relationships/hyperlink" Target="https://commons.wikimedia.org/wiki/File:StLF_10-6.JPG" TargetMode="External"/><Relationship Id="rId7" Type="http://schemas.openxmlformats.org/officeDocument/2006/relationships/hyperlink" Target="https://feuerwehr-wissen-bb.de" TargetMode="External"/><Relationship Id="rId1" Type="http://schemas.openxmlformats.org/officeDocument/2006/relationships/image" Target="../media/image-15-1.jpg"/><Relationship Id="rId3" Type="http://schemas.openxmlformats.org/officeDocument/2006/relationships/image" Target="../media/image-15-2.jpg"/><Relationship Id="rId5" Type="http://schemas.openxmlformats.org/officeDocument/2006/relationships/image" Target="../media/image-15-3.jp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ragkraftspritzenfahrzeug_mit_Wasser_(TSF-W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Kleinl%C3%B6schfahrzeug_Mercedes,_Buchberg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LF_20,_Feuerwehr_Altenstadt_(Iller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LF24-14-S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9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LF_20_der_Feuerwehr_Bremerhaven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LF_20_KatS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1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ankl%C3%B6schfahrzeug_der_FFW_Bamberg_20191003_002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Drehleiter_Feuerwehr_Lahr_02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eleskopmastfahrzeug_TMF_53_12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Kommandowagen_VW_T5_Caravelle_Feuerwehr_Stuttgart_2013.jpg" TargetMode="External"/><Relationship Id="rId4" Type="http://schemas.openxmlformats.org/officeDocument/2006/relationships/hyperlink" Target="https://commons.wikimedia.org/wiki/File:2021-11-09-Florian-Kiel-20-11-01-ELW-side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31-1.jpg"/><Relationship Id="rId3" Type="http://schemas.openxmlformats.org/officeDocument/2006/relationships/image" Target="../media/image-31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Ger%C3%A4tewagen_Logistik_1_Feuerwehr_Hildesheim.jpg" TargetMode="External"/><Relationship Id="rId4" Type="http://schemas.openxmlformats.org/officeDocument/2006/relationships/hyperlink" Target="https://commons.wikimedia.org/wiki/File:Abrollbeh%C3%A4lter_AB-12-Rettung,_Feuerwehr_Bremerhaven,_Jubil%C3%A4umsfeier_125_Jahre_Feuerwehr_Bremerhaven.jpg" TargetMode="External"/><Relationship Id="rId6" Type="http://schemas.openxmlformats.org/officeDocument/2006/relationships/hyperlink" Target="https://commons.wikimedia.org/wiki/File:Schlauchwagen_HB_8546,_Freiwillige_Feuerwehr_Bremerhaven-Lehe,_Jubil%C3%A4umsfeier_125_Jahre_Feuerwehr_Bremerhaven.jpg" TargetMode="External"/><Relationship Id="rId7" Type="http://schemas.openxmlformats.org/officeDocument/2006/relationships/hyperlink" Target="https://feuerwehr-wissen-bb.de" TargetMode="External"/><Relationship Id="rId1" Type="http://schemas.openxmlformats.org/officeDocument/2006/relationships/image" Target="../media/image-34-1.jpg"/><Relationship Id="rId3" Type="http://schemas.openxmlformats.org/officeDocument/2006/relationships/image" Target="../media/image-34-2.jpg"/><Relationship Id="rId5" Type="http://schemas.openxmlformats.org/officeDocument/2006/relationships/image" Target="../media/image-34-3.jp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Mannschaftstransportfahrzeug_der_Feuerwehr_Hofgeismar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elf-contained_breathing_apparatus.jpg" TargetMode="External"/><Relationship Id="rId4" Type="http://schemas.openxmlformats.org/officeDocument/2006/relationships/hyperlink" Target="https://commons.wikimedia.org/wiki/File:Fog_Nozzle.JPG" TargetMode="External"/><Relationship Id="rId6" Type="http://schemas.openxmlformats.org/officeDocument/2006/relationships/hyperlink" Target="https://commons.wikimedia.org/wiki/File:Rettungsschere_bsaeule.jpg" TargetMode="External"/><Relationship Id="rId7" Type="http://schemas.openxmlformats.org/officeDocument/2006/relationships/hyperlink" Target="https://feuerwehr-wissen-bb.de" TargetMode="External"/><Relationship Id="rId1" Type="http://schemas.openxmlformats.org/officeDocument/2006/relationships/image" Target="../media/image-42-1.jpg"/><Relationship Id="rId3" Type="http://schemas.openxmlformats.org/officeDocument/2006/relationships/image" Target="../media/image-42-2.jpg"/><Relationship Id="rId5" Type="http://schemas.openxmlformats.org/officeDocument/2006/relationships/image" Target="../media/image-42-3.jp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HLF_24_14_S_Ausstattung.JPG" TargetMode="External"/><Relationship Id="rId2" Type="http://schemas.openxmlformats.org/officeDocument/2006/relationships/hyperlink" Target="https://commons.wikimedia.org/wiki/File:Tragkraftspritzenfahrzeug.jpg" TargetMode="External"/><Relationship Id="rId3" Type="http://schemas.openxmlformats.org/officeDocument/2006/relationships/hyperlink" Target="https://commons.wikimedia.org/wiki/File:Tragkraftspritzenfahrzeug_mit_Wasser_(TSF-W).jpg" TargetMode="External"/><Relationship Id="rId4" Type="http://schemas.openxmlformats.org/officeDocument/2006/relationships/hyperlink" Target="https://commons.wikimedia.org/wiki/File:StLF_10-6.JPG" TargetMode="External"/><Relationship Id="rId5" Type="http://schemas.openxmlformats.org/officeDocument/2006/relationships/hyperlink" Target="https://commons.wikimedia.org/wiki/File:Kleinl%C3%B6schfahrzeug_Mercedes,_Buchberg.JPG" TargetMode="External"/><Relationship Id="rId6" Type="http://schemas.openxmlformats.org/officeDocument/2006/relationships/hyperlink" Target="https://commons.wikimedia.org/wiki/File:LF_20,_Feuerwehr_Altenstadt_(Iller).jpg" TargetMode="External"/><Relationship Id="rId7" Type="http://schemas.openxmlformats.org/officeDocument/2006/relationships/hyperlink" Target="https://commons.wikimedia.org/wiki/File:HLF24-14-S.jpg" TargetMode="External"/><Relationship Id="rId8" Type="http://schemas.openxmlformats.org/officeDocument/2006/relationships/hyperlink" Target="https://commons.wikimedia.org/wiki/File:HLF_20_der_Feuerwehr_Bremerhaven.jpg" TargetMode="External"/><Relationship Id="rId9" Type="http://schemas.openxmlformats.org/officeDocument/2006/relationships/hyperlink" Target="https://commons.wikimedia.org/wiki/File:LF_20_KatS.jpg" TargetMode="External"/><Relationship Id="rId10" Type="http://schemas.openxmlformats.org/officeDocument/2006/relationships/hyperlink" Target="https://commons.wikimedia.org/wiki/File:Tankl%C3%B6schfahrzeug_der_FFW_Bamberg_20191003_002.jpg" TargetMode="External"/><Relationship Id="rId11" Type="http://schemas.openxmlformats.org/officeDocument/2006/relationships/hyperlink" Target="https://commons.wikimedia.org/wiki/File:Drehleiter_Feuerwehr_Lahr_02.jpg" TargetMode="External"/><Relationship Id="rId12" Type="http://schemas.openxmlformats.org/officeDocument/2006/relationships/hyperlink" Target="https://commons.wikimedia.org/wiki/File:Teleskopmastfahrzeug_TMF_53_12.jpg" TargetMode="External"/><Relationship Id="rId13" Type="http://schemas.openxmlformats.org/officeDocument/2006/relationships/hyperlink" Target="https://commons.wikimedia.org/wiki/File:Kommandowagen_VW_T5_Caravelle_Feuerwehr_Stuttgart_2013.jpg" TargetMode="External"/><Relationship Id="rId14" Type="http://schemas.openxmlformats.org/officeDocument/2006/relationships/hyperlink" Target="https://commons.wikimedia.org/wiki/File:2021-11-09-Florian-Kiel-20-11-01-ELW-side.jpg" TargetMode="External"/><Relationship Id="rId15" Type="http://schemas.openxmlformats.org/officeDocument/2006/relationships/hyperlink" Target="https://commons.wikimedia.org/wiki/File:Ger%C3%A4tewagen_Logistik_1_Feuerwehr_Hildesheim.jpg" TargetMode="External"/><Relationship Id="rId16" Type="http://schemas.openxmlformats.org/officeDocument/2006/relationships/hyperlink" Target="https://commons.wikimedia.org/wiki/File:Abrollbeh%C3%A4lter_AB-12-Rettung,_Feuerwehr_Bremerhaven,_Jubil%C3%A4umsfeier_125_Jahre_Feuerwehr_Bremerhaven.jpg" TargetMode="External"/><Relationship Id="rId17" Type="http://schemas.openxmlformats.org/officeDocument/2006/relationships/hyperlink" Target="https://commons.wikimedia.org/wiki/File:Schlauchwagen_HB_8546,_Freiwillige_Feuerwehr_Bremerhaven-Lehe,_Jubil%C3%A4umsfeier_125_Jahre_Feuerwehr_Bremerhaven.jpg" TargetMode="External"/><Relationship Id="rId18" Type="http://schemas.openxmlformats.org/officeDocument/2006/relationships/hyperlink" Target="https://commons.wikimedia.org/wiki/File:Mannschaftstransportfahrzeug_der_Feuerwehr_Hofgeismar.jpg" TargetMode="External"/><Relationship Id="rId19" Type="http://schemas.openxmlformats.org/officeDocument/2006/relationships/hyperlink" Target="https://commons.wikimedia.org/wiki/File:Self-contained_breathing_apparatus.jpg" TargetMode="External"/><Relationship Id="rId20" Type="http://schemas.openxmlformats.org/officeDocument/2006/relationships/hyperlink" Target="https://commons.wikimedia.org/wiki/File:Fog_Nozzle.JPG" TargetMode="External"/><Relationship Id="rId21" Type="http://schemas.openxmlformats.org/officeDocument/2006/relationships/hyperlink" Target="https://commons.wikimedia.org/wiki/File:Rettungsschere_bsaeule.jpg" TargetMode="External"/><Relationship Id="rId22" Type="http://schemas.openxmlformats.org/officeDocument/2006/relationships/hyperlink" Target="https://feuerwehr-wissen-bb.de" TargetMode="External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FAHRZEUG- UND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GERÄTEKUNDE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Aufbau, Beladung und Einsatzwert der Feuerwehrfahrzeuge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Fahrzeuge lesen.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846161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46161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02193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102193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Löschfahrzeuge im Vergleich.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097963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97963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53995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353995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Führen, Retten, Transportieren.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349764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49764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05796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7605796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Beladung und Geräte.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9601566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601566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57598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9857598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Fahrzeugnamen lesen und Besatzung, Wasser und Pumpe daraus ableiten,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wissen, wer was fahren darf und was auf deinem Fahrzeug liegt,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Geräte nach Prüffristen einordnen und das Fahrzeug nach dem Einsatz einsatzbereit machen.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9" name="Text 2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2</a:t>
            </a:r>
            <a:endParaRPr lang="en-US" sz="1000" dirty="0"/>
          </a:p>
        </p:txBody>
      </p:sp>
      <p:sp>
        <p:nvSpPr>
          <p:cNvPr id="30" name="Text 2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FAHRZEUGE LESEN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Aufbau, Namen, Besatzung, Masse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DREI FRAGEN AUS DEM EINSATZ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WO LIEGT DAS GERÄT?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Maschinist braucht das Standrohr, der Truppführer die Leine, der Gruppenführer die Wärmebildkamera. Wer die Geräteräume kennt, findet sie in Sekunden.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WER DARF FAHREN?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Fahrzeuggewicht entscheidet über die Fahrerlaubnis. Die Besatzung entscheidet, ob eine Staffel oder eine Gruppe ausrückt.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 KANN DAS FAHRZEUG?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60604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TSF ohne Tank kann nicht sofort Wasser geben, ein LF 10 hat keinen hydraulischen Rettungssatz. Das Wissen steckt im Namen und in der Beladung.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AUFBAU EINES FAHRZEUGS</a:t>
            </a:r>
            <a:endParaRPr lang="en-US" sz="3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Fahrgestell mit Fahrerhaus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Aufbau mit Geräteräumen und Dachkästen.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Mannschaftsraum: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 nach Bauart Teil des Fahrgestells oder des Aufbaus.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 eingebaut: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Pumpe, Stromerzeuger, Zumischanlage, Seilwinde.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Beladung: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alles, was nicht fest eingebaut ist, also Schläuche, Geräte, Leitern.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Drehleiter: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Korb, Hubrettungsausleger, Aufrichtrahmen, Drehgestell, Abstützungen und Hauptbedienstand.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Geräteräume eines HL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4028mdk09,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FEST EINGEBAUT ODER BELADUNG?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FEST EINGEBAUT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Feuerlöschkreiselpumpe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Stromerzeuger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Druckzumischanlage (DZA) oder Druckluftschaumanlage (DLS, CAFS)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maschinelle Zugeinrichtung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BELADUNG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Schläuche, Armaturen und Strahlrohre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Leitern und Rettungsgerät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Atemschutzgeräte und Wärmebildkamera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Handwerkzeug, Kettensäge, Beleuchtung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Eingebautes ändert nur die Werkstatt. Die Beladung kann dein Träger ergänzen. Deshalb gilt die Beladeliste deines Fahrzeugs.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6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GERÄTERÄUME ZÄHLEN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G1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737360" y="137160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Fahrerseite, vorn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Ungerade Nummern (G1, G3, G5) liegen auf der Fahrerseite.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22978" y="137160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22978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05858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G2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5465978" y="137160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Beifahrerseite, vorn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Gerade Nummern (G2, G4, G6) liegen auf der Beifahrerseite.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051597" y="137160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51597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34477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9194597" y="137160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Heck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Geräteraum Rückseite ist meist der Heckraum.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94360" y="310896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→</a:t>
            </a:r>
            <a:endParaRPr lang="en-US" sz="3600" dirty="0"/>
          </a:p>
        </p:txBody>
      </p:sp>
      <p:sp>
        <p:nvSpPr>
          <p:cNvPr id="20" name="Text 18"/>
          <p:cNvSpPr/>
          <p:nvPr/>
        </p:nvSpPr>
        <p:spPr>
          <a:xfrm>
            <a:off x="1737360" y="310896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Zählweise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Fahrerhaus aus nach hinten zählen.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322978" y="310896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22978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05858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↑</a:t>
            </a:r>
            <a:endParaRPr lang="en-US" sz="3600" dirty="0"/>
          </a:p>
        </p:txBody>
      </p:sp>
      <p:sp>
        <p:nvSpPr>
          <p:cNvPr id="24" name="Text 22"/>
          <p:cNvSpPr/>
          <p:nvPr/>
        </p:nvSpPr>
        <p:spPr>
          <a:xfrm>
            <a:off x="5465978" y="310896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Dachkästen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Zusätzliche Ablage oben, je nach Fahrzeug.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051597" y="310896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51597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34477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=</a:t>
            </a:r>
            <a:endParaRPr lang="en-US" sz="3600" dirty="0"/>
          </a:p>
        </p:txBody>
      </p:sp>
      <p:sp>
        <p:nvSpPr>
          <p:cNvPr id="28" name="Text 26"/>
          <p:cNvSpPr/>
          <p:nvPr/>
        </p:nvSpPr>
        <p:spPr>
          <a:xfrm>
            <a:off x="9194597" y="310896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Teil am Platz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dann findest du es blind.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94360" y="5760720"/>
            <a:ext cx="11002975" cy="5486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5760720"/>
            <a:ext cx="82296" cy="5486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14400" y="576072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die Geräteräume kennt, braucht im Einsatz keine Beladeliste.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7</a:t>
            </a:r>
            <a:endParaRPr lang="en-US" sz="1000" dirty="0"/>
          </a:p>
        </p:txBody>
      </p:sp>
      <p:sp>
        <p:nvSpPr>
          <p:cNvPr id="33" name="Text 3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NAMEN ENTSCHLÜSSELN</a:t>
            </a:r>
            <a:endParaRPr lang="en-US" sz="3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4937760"/>
                <a:gridCol w="4114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NAME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BEDEUTUNG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MERKE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HLF 10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Hilfeleistungs-Löschgruppenfahrzeug mit Pumpe FPN 10-1000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bar Nennförderdruck, 1000 l/min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LF 20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Löschgruppenfahrzeug mit Pumpe FPN 10-2000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Zahl: Förderstrom geteilt durch 100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TLF 4000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Tanklöschfahrzeug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Zahl: Mindestmenge Wasser in Litern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DLAK 23/12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Drehleiter, automatisch, mit Korb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 m Rettungshöhe, 12 m Ausladung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TSF-W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Tragkraftspritzenfahrzeug mit Wasser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tragbar, Tank mind. 500 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FPN heißt Fire Pump Normal Pressure: die Pumpe für Normaldruck.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8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BESATZUNG LESEN: FÜHRER / MANNSCHAFT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1/1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Fahrzeugführer und Maschinist, zwei Personen.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1/2 TRUPP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Führer und zwei Mann, drei Personen. Zum Beispiel TLF, DLK, RW.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1/5 STAFFEL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Sechs Personen. Zum Beispiel TSF, MLF, KLF.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1/8 GRUPPE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Neun Personen. Zum Beispiel LF 10, LF 20.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9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1.7 STAFFEL WIRD ZUR GRUPPE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Beladung für eine Gruppe bei Staffelbesatzung heißt: Die Staffel wird mit weiteren Kräften zur Gruppe ergänzt. Erst dann ist sie eine selbstständige taktische Einheit.</a:t>
            </a:r>
            <a:endParaRPr lang="en-US" sz="18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TSF, TSF-W, KLF und MLF haben Staffelbesatzung und Gruppenbeladung.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fehlenden Kräfte kommen meist im zweiten Fahrzeug, zum Beispiel im MTF.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nur mit der Staffel ausrückt, hat Beladung für mehr Leute, als vor Ort sind.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10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1.8 GEWICHT, MASSE UND FÜHRERSCHEIN</a:t>
            </a:r>
            <a:endParaRPr lang="en-US" sz="31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743200"/>
                <a:gridCol w="5486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MASSENKLASSE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GEWICHT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BEISPIELE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Leicht I (L I)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 bis 4,75 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KdoW, ELW 1, MTF, TSF, KLF: kleiner Feuerwehrführerschein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Leicht II (L II)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7,5 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TSF-W, MLF: großer Feuerwehrführerschein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Mittel (M I bis M III)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7,5 bis 16 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LF 10, HLF 10 (M II), LF 20, HLF 20 (M III)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Super (S)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 16 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Wechselladerfahrzeug (WLF)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Feuerwehrführerschein in Brandenburg (FahrBV): klein bis 4,75 t, groß bis 7,5 t, nur für Einsatz, Übung und Ausbildung. Darüber Klasse C.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11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1.9 FAHRZEUGARTEN NACH DIN EN 1846-1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LÖSCHFAHRZEUGE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Feuerlöschkreiselpumpe, in der Regel mit Wasserbehälter und Beladung.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7288" y="1463040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87288" y="1463040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61608" y="1463040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HUBRETTUNGSFAHRZEUGE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Drehleitern und Hubarbeitsbühnen.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2871216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2871216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871216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RÜST- UND GERÄTEFAHRZEUGE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Rüstwagen, Gerätewagen, auch Gefahrgut.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87288" y="2871216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7288" y="2871216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1608" y="2871216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EINSATZLEITFAHRZEUGE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KdoW, ELW 1, ELW 2.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4279392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4279392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4279392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MANNSCHAFTSTRANSPORT UND NACHSCHUB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MTF, Wechselladerfahrzeug, Gerätewagen Logistik.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87288" y="4279392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87288" y="4279392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61608" y="4279392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SONSTIGE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Kranwagen, Boote, Anhänger.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12</a:t>
            </a:r>
            <a:endParaRPr lang="en-US" sz="1000" dirty="0"/>
          </a:p>
        </p:txBody>
      </p:sp>
      <p:sp>
        <p:nvSpPr>
          <p:cNvPr id="24" name="Text 2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1.10 GELÄNDEFÄHIGKEIT: KATEGORIE 1, 2, 3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KATEGORIE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Straßenfähig: für befestigte Straßen gebaut.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KATEGORIE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Geländefähig: für alle Straßen, bedingt für das Gelände.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KATEGORIE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Geländegängig: auch querfeldein, zum Beispiel Waldbrand-TLF und LF 20 KatS.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13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LÖSCHFAHRZEUGE IM VERGLEICH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TSF bis HLF 20 und TLF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14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DIE KLEINEN: TSF, TSF-W, STLF/MLF</a:t>
            </a:r>
            <a:endParaRPr lang="en-US" sz="3100" dirty="0"/>
          </a:p>
        </p:txBody>
      </p:sp>
      <p:pic>
        <p:nvPicPr>
          <p:cNvPr id="5" name="Image 0" descr="TSF vor dem Feuerwehrhau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325880"/>
            <a:ext cx="3484778" cy="26135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3976040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SimonWaldherr,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TSF: Pumpe zum Tragen, kein Tank</a:t>
            </a:r>
            <a:endParaRPr lang="en-US" sz="1600" dirty="0"/>
          </a:p>
        </p:txBody>
      </p:sp>
      <p:pic>
        <p:nvPicPr>
          <p:cNvPr id="8" name="Image 1" descr="TSF-W mit geöffneten Geräteräume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458" y="1325880"/>
            <a:ext cx="3484778" cy="26135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353458" y="3976040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J. Huber, Public domain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4353458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TSF-W: Tank ab 500 Litern</a:t>
            </a:r>
            <a:endParaRPr lang="en-US" sz="1600" dirty="0"/>
          </a:p>
        </p:txBody>
      </p:sp>
      <p:pic>
        <p:nvPicPr>
          <p:cNvPr id="11" name="Image 2" descr="Staffellöschfahrzeug (StLF 10/6)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557" y="1325880"/>
            <a:ext cx="3484778" cy="233226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112557" y="3694717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Hnordheim, CC BY 2.5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8112557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StLF/MLF: Pumpe fest eingebaut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drei: Staffelbesatzung 1/5 und Beladung für eine Gruppe.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15</a:t>
            </a:r>
            <a:endParaRPr lang="en-US" sz="1000" dirty="0"/>
          </a:p>
        </p:txBody>
      </p:sp>
      <p:sp>
        <p:nvSpPr>
          <p:cNvPr id="18" name="Text 13">
            <a:hlinkClick r:id="rId7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TSF UND TSF-W IM DETAIL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PFPN 10-1000, tragbar. Sie wird aus dem Fahrzeug genommen und an der Entnahmestelle aufgestellt.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TSF ohne Tank: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zuerst die Wasserentnahme aufbauen. TSF-W mit mindestens 500 l: Schnellangriff möglich (2 × D-Schlauch oder 50 m formfester Schlauch).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Beladung (Normauszug):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Atemschutzgeräte, 10 B-, 9 C-Schläuche, 4 Steckleiterteile, Wärmebildkamera.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Gewicht: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TSF bis 4,75 t (kleiner Führerschein), TSF-W bis 7,5 t (großer Führerschein).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TSF-W mit geöffneten Geräteräum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J. Huber,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16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KLF: DAS LEICHTE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Kleinlöschfahrzeug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4,75 t, tragbare Pumpe PFPN 10-1000, Tank mindestens 500 l und Löschpulver.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Besatzung: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Staffel 1/5, Beladung für eine Gruppe.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Einsatzwert: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kleinere Brände selbstständig, auch ohne Löschwasserquelle. Keine hydraulischen Rettungsgeräte.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Herkunft: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entstanden 2004 wegen der EU-Führerscheinrichtlinie.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Brandenburg: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Teilkennzahl 40.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Kleinlöschfahrzeug (KLF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686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68275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Private0664,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17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LF 10: DAS KLEINSTE GRUPPENFAHRZEUG</a:t>
            </a:r>
            <a:endParaRPr lang="en-US" sz="31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FPN 10-1000,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1.200 l Wasser, Gruppe 1/8, Masse M II (9 bis 14 t), Führerschein Klasse C.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Beladung (Normauszug):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Atemschutzgeräte, 14 B-, 12 C-Schläuche, 120 l Schaummittel, Schnellangriff, Tauchmotorpumpe, Kettensäge, Stromerzeuger, Säbelsäge, Belüftungsgerät, Wärmebildkamera, 4 Steckleiterteile.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hydraulischer Rettungssatz: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 hat das HLF 10.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Brandenburg: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Teilkennzahl 42 (LF 8/6 und LF 10/6).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Löschgruppenfahrzeug (LF 20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-stk,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18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HLF 10: LF 10 MIT HILFELEISTUNG</a:t>
            </a:r>
            <a:endParaRPr lang="en-US" sz="31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 steht für Hilfeleistung: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LF 10 mit erweiterter Beladung für die technische Hilfe.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Zusätzlich: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hydraulischer Spreizer und Schneidgerät und ein Satz Hebekissen.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FPN 10-1000,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Wasservorrat mindestens 1.000 l, also etwas weniger als beim LF 10.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Besatzung: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 1/8, Masse M II.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ilfeleistungslöschfahrzeug (HLF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40034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503018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user:Wiki-observer,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19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HLF 20: DER ALLROUNDER</a:t>
            </a:r>
            <a:endParaRPr lang="en-US" sz="3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FPN 10-2000,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 mindestens 1.600 l, Gruppe 1/8, Masse M III (14 bis 16 t).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Hilfeleistung: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hydraulische Rettungsgeräte, Hebekissen, Sprungpolster, Rettungsbrett, Flutlicht.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Daneben: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Atemschutzgeräte, Tauchmotorpumpe, Kettensäge, Stromerzeuger, Wärmebildkamera.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Praxis: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meistverbreitete Fahrzeug für Brand- und Hilfeleistungseinsätze. Brandenburg: Teilkennzahl 43 (HLF 20/16).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LF 2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609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60584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Olga Ernst,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20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LF 20 KATS: GELÄNDE UND LANGE STRECKEN</a:t>
            </a:r>
            <a:endParaRPr lang="en-US" sz="31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Allrad, geländegängig,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FPN 10-2000, Wasser mindestens 1.000 l, Gruppe 1/8.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 Schlauch: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B-Schläuche statt 14, Schnellangriff mit 30 m DN 33 und Hohlstrahlrohr.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Schiebleiter,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Steckleiterteile, kürzer gebaut (bis 7,3 m).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Gedacht für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Wald-, Flächen- und Unwettereinsätze und lange Wasserstrecken.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LF 20 Kat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76361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263235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Gronohop,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21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2.8 TLF: VIEL WASSER</a:t>
            </a:r>
            <a:endParaRPr lang="en-US" sz="34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Zahl im Namen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die Mindestmenge Wasser: TLF 2000, 3000, 4000.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Besatzung: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meist Trupp 1/2, Allrad, Aufgabe vor allem die Bereitstellung von Löschwasser.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TLF 2000 mit FPN 10-1000, TLF 3000 und 4000 mit FPN 10-2000. TLF 4000: Schaummittel mindestens 500 l, Dachwerfer.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Waldbrand-TLF: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geländegängig, Löschrucksäcke, Feuerpatschen, Gleitschutzketten.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Tanklöschfahrzeug (TLF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2708" y="1463040"/>
            <a:ext cx="298704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PantheraLeo1359531,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22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2.9 VERGLEICH: DIE STAFFELFAHRZEUGE</a:t>
            </a:r>
            <a:endParaRPr lang="en-US" sz="31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645920"/>
                <a:gridCol w="1920240"/>
                <a:gridCol w="2651760"/>
                <a:gridCol w="29260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FAHRZEUG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BESATZUNG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WASSER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PUMPE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BESONDERHEIT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TSF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Tank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PFPN 10-1000, tragbar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4,75 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TSF-W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mind. 500 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PFPN 10-1000, tragbar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Schnellangriff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mind. 500 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PFPN 10-1000, tragbar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Löschpulver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MLF / StLF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 bis 1.000 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FPN 10-1000, fest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Schnellangriff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vier haben die Beladung für eine Gruppe, aber nur Staffelbesatzung.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23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2.10 VERGLEICH: GRUPPENFAHRZEUGE UND TLF</a:t>
            </a:r>
            <a:endParaRPr lang="en-US" sz="31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645920"/>
                <a:gridCol w="1920240"/>
                <a:gridCol w="2103120"/>
                <a:gridCol w="3474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FAHRZEUG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BESATZUNG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WASSER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PUMPE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BESONDERHEIT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LF 10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1/8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mind. 1.200 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FPN 10-1000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Tauchmotorpumpe, Kettensäge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HLF 10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1/8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mind. 1.000 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FPN 10-1000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Spreizer, Schneidgerät, Hebekissen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LF 20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1/8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mind. 2.000 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FPN 10-2000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Schiebleiter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HLF 20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1/8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mind. 1.600 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FPN 10-2000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Hilfeleistungsbeladung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LF 20 KatS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1/8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mind. 1.000 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FPN 10-2000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B-Schläuche, Allrad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TLF 4000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mind. 4.000 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FPN 10-2000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Schaummittel, Dachwerfer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24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2.11 WASSER MITBRINGEN ODER HOLEN?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KEIN TANK (TSF)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die Wasserentnahme aufbauen, dann Wasser marsch. Die Strecke kostet Zeit.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KLEINER TANK (TSF-W, KLF, MLF)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60604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Erstangriff sofort mit dem Schnellangriff, gleichzeitig die Wasserversorgung aufbauen.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GROSSER TANK (LF, TLF)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60604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Tankwasser für den Innenangriff und als Reserve, bis die Versorgung steht.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25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2.12 FALLBEISPIEL: DORFWEHR MIT TSF-W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Küchenbrand in einem Nachbarort. Es rücken ein TSF-W und ein MTF aus, insgesamt 9 Personen. Ein Hydrant steht 80 Meter entfernt.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FRAGEN AN DIE GRUPPE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wird die Staffel zur Gruppe? Reicht der Tank? Wer baut die Wasserversorgung auf? Wie viele Atemschutzgeräte sind an Bord?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MÖGLICHE ANTWORT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Staffel und MTF-Besatzung ergeben die Gruppe. Schnellangriff mit dem Tank, Wassertrupp baut die Versorgung vom Hydranten auf. 4 Geräte an Bord, Überwachung beachten.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26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FÜHREN, RETTEN, TRANSPORTIEREN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Drehleiter, Führungs-, Rüst- und Logistikfahrzeuge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27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DREHLEITER MIT KORB (DLK)</a:t>
            </a:r>
            <a:endParaRPr lang="en-US" sz="34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DLAK 23/12: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 m Nennrettungshöhe bei 12 m Nennausladung. Typen 12/9, 18/12, 23/12 (Leiterklassen 18, 24, 30).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Besatzung: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Trupp 1/2, Masse M II oder M III.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Beladung: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Atemschutzgeräte, Motorsäge, Krankentragenlagerung, Wasserwerfer, Notfallrucksack.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Maße: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11 m lang, Wendekreis 17 bis 19 m.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Brandenburg: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DL(K) 18-12 (Teilkennzahl 32), 23-12 (33).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Drehleiter mit Korb (DLK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Armin Pangerl,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28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DREHLEITER AUFSTELLEN: DIE HAUS-REGEL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</a:t>
            </a:r>
            <a:endParaRPr lang="en-US" sz="8000" dirty="0"/>
          </a:p>
        </p:txBody>
      </p:sp>
      <p:sp>
        <p:nvSpPr>
          <p:cNvPr id="8" name="Text 6"/>
          <p:cNvSpPr/>
          <p:nvPr/>
        </p:nvSpPr>
        <p:spPr>
          <a:xfrm>
            <a:off x="822960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HINDERNISSE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Hochschauen und nach hinten schauen. Leitungen, Bäume, Engstellen.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402254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2254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30854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</a:t>
            </a:r>
            <a:endParaRPr lang="en-US" sz="8000" dirty="0"/>
          </a:p>
        </p:txBody>
      </p:sp>
      <p:sp>
        <p:nvSpPr>
          <p:cNvPr id="13" name="Text 11"/>
          <p:cNvSpPr/>
          <p:nvPr/>
        </p:nvSpPr>
        <p:spPr>
          <a:xfrm>
            <a:off x="3630854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ABSTÄNDE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630854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Abmessen und abschreiten. 10 m Freiraum hinter dem Fahrzeug.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210148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0148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38748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</a:t>
            </a:r>
            <a:endParaRPr lang="en-US" sz="8000" dirty="0"/>
          </a:p>
        </p:txBody>
      </p:sp>
      <p:sp>
        <p:nvSpPr>
          <p:cNvPr id="18" name="Text 16"/>
          <p:cNvSpPr/>
          <p:nvPr/>
        </p:nvSpPr>
        <p:spPr>
          <a:xfrm>
            <a:off x="6438748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UNTERGRUND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38748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unten schauen. Aufstellfläche für 10 t Achslast, Gullys 0,5 m Abstand.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9018041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18041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46641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</a:t>
            </a:r>
            <a:endParaRPr lang="en-US" sz="8000" dirty="0"/>
          </a:p>
        </p:txBody>
      </p:sp>
      <p:sp>
        <p:nvSpPr>
          <p:cNvPr id="23" name="Text 21"/>
          <p:cNvSpPr/>
          <p:nvPr/>
        </p:nvSpPr>
        <p:spPr>
          <a:xfrm>
            <a:off x="9246641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SICHERHEIT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9246641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Sorgfältig arbeiten. Bewegungsbereich absperren, Wind und Strom beachten.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94360" y="534924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534924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34924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Windstärke 8 nur noch Menschenrettung, ab Windstärke 10 Betrieb einstellen. Freileitung berührt: 20 m Abstand, nichts anfassen.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29</a:t>
            </a:r>
            <a:endParaRPr lang="en-US" sz="1000" dirty="0"/>
          </a:p>
        </p:txBody>
      </p:sp>
      <p:sp>
        <p:nvSpPr>
          <p:cNvPr id="29" name="Text 2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HUBARBEITSBÜHNE (TELESKOPGELENKMAST)</a:t>
            </a:r>
            <a:endParaRPr lang="en-US" sz="31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Arbeitskorb und hydraulische Hubeinrichtung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einem Fahrgestell mit Eigenantrieb (DIN 14701-1).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TGM 18/12 und TGM 23/12 (Rettungshöhe/Ausladung).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Brandbekämpfung, Rettung und Arbeiten in der Höhe.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Achtung: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Absturzsicherung im Korb und Standsicherheit durch Abstützung. Die HAUS-Regel gilt auch hier, mit größeren Abständen.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Teleskopmastfahrzeug (Hubarbeitsbühne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686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68275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The,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30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FÜHRUNGSFAHRZEUGE: KDOW UND ELW</a:t>
            </a:r>
            <a:endParaRPr lang="en-US" sz="3100" dirty="0"/>
          </a:p>
        </p:txBody>
      </p:sp>
      <p:pic>
        <p:nvPicPr>
          <p:cNvPr id="5" name="Image 0" descr="Kommandowagen (KdoW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37" y="1325880"/>
            <a:ext cx="5025973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Julian Herzog (Website), CC BY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KdoW: das kleinste Führungsfahrzeug</a:t>
            </a:r>
            <a:endParaRPr lang="en-US" sz="1600" dirty="0"/>
          </a:p>
        </p:txBody>
      </p:sp>
      <p:pic>
        <p:nvPicPr>
          <p:cNvPr id="8" name="Image 1" descr="Einsatzleitwagen (ELW)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6418" y="1325880"/>
            <a:ext cx="1877506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Zufallspotter, CC BY-SA 4.0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ELW: Arbeitsplatz im Fahrzeug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ELW 2: eigener Funkraum (mindestens drei Fernmelde-Arbeitsplätze) und Besprechungsraum, für Führungsgruppe oder Stab.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31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FÜHRUNGSFAHRZEUGE IM VERGLEICH</a:t>
            </a:r>
            <a:endParaRPr lang="en-US" sz="340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926080"/>
                <a:gridCol w="3017520"/>
                <a:gridCol w="30175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KDOW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ELW 1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ELW 2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Zweck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Erkunden und Führen kleiner Einsätze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Führen mittlerer Einsätze, Arbeitsplatz im Fahrzeug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Stabsmäßige Führung, Führungsgruppe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Besatzung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1/2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bis 4 Personen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mehrere Fernmelde-Arbeitsplätze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DIN SPEC 14507-5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DIN SPEC 14507-2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DIN SPEC 14507-3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Pkw, Kombi, Kleinbus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Kleinbus, Transporter (L I)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Großraumfahrzeug (M II oder M III)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Größere Lagen brauchen ELW 1 oder ELW 2, nicht den KdoW.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32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RÜST-, GERÄTEFAHRZEUGE UND LOGISTIK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RW RÜSTWAGEN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Schwere technische Hilfe, Trupp 1/2, keine Pumpe. Stromerzeuger mind. 22 kVA, Lichtmast, Seilwinde 50 kN, Spreizer, Hebekissen, Mehrzweckzug.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GW-L LOGISTIK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in Rollcontainern. GW-L1 bis 7,5 t, GW-L2 bis 16 t mit Ladebordwand. Module etwa Wasserförderung.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WLF UND ABROLLBEHÄLTER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79896" y="2606040"/>
            <a:ext cx="2101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Austauschbare Behälter, in Minuten gewechselt. Schlauch, Gefahrgut, Dekon, Rüstmaterial, Hochwasser, MANV.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SW-KATS SCHLAUCHWAGEN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606040"/>
            <a:ext cx="2101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2.000 m B-Schlauch in Kassetten, Tragkraftspritze, Faltbehälter. Verlegen im Schritttempo.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33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WECHSELLADERSYSTEM UND LOGISTIK</a:t>
            </a:r>
            <a:endParaRPr lang="en-US" sz="3100" dirty="0"/>
          </a:p>
        </p:txBody>
      </p:sp>
      <p:pic>
        <p:nvPicPr>
          <p:cNvPr id="5" name="Image 0" descr="Gerätewagen Logistik (GW-L1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325880"/>
            <a:ext cx="3484778" cy="201645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3378909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Daylen Joel,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GW-L1: Material in Rollcontainern</a:t>
            </a:r>
            <a:endParaRPr lang="en-US" sz="1600" dirty="0"/>
          </a:p>
        </p:txBody>
      </p:sp>
      <p:pic>
        <p:nvPicPr>
          <p:cNvPr id="8" name="Image 1" descr="Abrollbehälter Rettu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458" y="1325880"/>
            <a:ext cx="3484778" cy="232318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353458" y="3685642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XenonX3, CC0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4353458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Abrollbehälter: Rettung</a:t>
            </a:r>
            <a:endParaRPr lang="en-US" sz="1600" dirty="0"/>
          </a:p>
        </p:txBody>
      </p:sp>
      <p:pic>
        <p:nvPicPr>
          <p:cNvPr id="11" name="Image 2" descr="Schlauchwagen (SW)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557" y="1325880"/>
            <a:ext cx="3484778" cy="232318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112557" y="3685642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XenonX3, CC0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8112557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Schlauchwagen: Wasserförderung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und Aufbau sind getrennt: Das Fahrzeug bleibt flexibel, der Behälter bringt die Beladung.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34</a:t>
            </a:r>
            <a:endParaRPr lang="en-US" sz="1000" dirty="0"/>
          </a:p>
        </p:txBody>
      </p:sp>
      <p:sp>
        <p:nvSpPr>
          <p:cNvPr id="18" name="Text 13">
            <a:hlinkClick r:id="rId7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3.8 MTF: DIE STAFFEL KOMMT MIT</a:t>
            </a:r>
            <a:endParaRPr lang="en-US" sz="340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Mannschaftstransportfahrzeug: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meist ein Kleinbus mit bis zu neun Sitzplätzen, Normwert mindestens eine Staffel.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Führerschein: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Klasse B bis 3,5 t und höchstens 9 Personen.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Brandenburg: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Fahrberechtigung nach FahrBV bis 4,75 t (klein) oder 7,5 t (groß), nur für ehrenamtliche Aufgaben.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Teilkennzahl: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Mannschaftstransportfahrzeug (MTF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Feuerwehr Hofgeismar,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35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3.9 FUNKRUFNAMEN: TEILKENNZAHLEN IN BRANDENBURG</a:t>
            </a:r>
            <a:endParaRPr lang="en-US" sz="280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82296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TEILKENNZAHL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FAHRZEUG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  ·  14  ·  19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ELW 1  ·  KdoW  ·  MTF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  ·  33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DL(K) 18-12  ·  DL(K) 23-12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  ·  42  ·  43  ·  44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LF 8  ·  LF 8/6 und LF 10/6  ·  HLF 20/16  ·  LF 16/12 und LF 20/16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  ·  54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Rüstwagen RW 2  ·  Gerätewagen Gefahrgut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  ·  66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Wechselladerfahrzeug  ·  Abrollbehälter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  ·  83  ·  85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NEF  ·  RTW  ·  KTW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Auszug (Stand der Unterlage 2020). Maßgeblich ist der aktuelle Funkrufnamenerlass.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36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3.10 EINEN FUNKRUFNAMEN LESEN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FLORIAN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Organisation: Feuerwehr.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HAVELLAND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Leitstellenbereich (Beispiel aus der Unterlage).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Träger des Brandschutzes, zum Beispiel die Gemeinde.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 16/12-2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zweite Löschgruppenfahrzeug 16/12 am Standort.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37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3.11 ÜBUNG: WELCHE ZAHL, WELCHES FAHRZEUG?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1737360" y="137160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Einsatzleitwagen 1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Antwort: ELW 1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22978" y="137160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22978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05858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42</a:t>
            </a:r>
            <a:endParaRPr lang="en-US" sz="3800" dirty="0"/>
          </a:p>
        </p:txBody>
      </p:sp>
      <p:sp>
        <p:nvSpPr>
          <p:cNvPr id="12" name="Text 10"/>
          <p:cNvSpPr/>
          <p:nvPr/>
        </p:nvSpPr>
        <p:spPr>
          <a:xfrm>
            <a:off x="5465978" y="137160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Löschgruppenfahrzeug klein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Antwort: LF 8/6 oder LF 10/6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051597" y="137160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51597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34477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33</a:t>
            </a:r>
            <a:endParaRPr lang="en-US" sz="3800" dirty="0"/>
          </a:p>
        </p:txBody>
      </p:sp>
      <p:sp>
        <p:nvSpPr>
          <p:cNvPr id="16" name="Text 14"/>
          <p:cNvSpPr/>
          <p:nvPr/>
        </p:nvSpPr>
        <p:spPr>
          <a:xfrm>
            <a:off x="9194597" y="137160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Hubrettungsfahrzeug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Antwort: Drehleiter 23-12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94360" y="310896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52</a:t>
            </a:r>
            <a:endParaRPr lang="en-US" sz="3800" dirty="0"/>
          </a:p>
        </p:txBody>
      </p:sp>
      <p:sp>
        <p:nvSpPr>
          <p:cNvPr id="20" name="Text 18"/>
          <p:cNvSpPr/>
          <p:nvPr/>
        </p:nvSpPr>
        <p:spPr>
          <a:xfrm>
            <a:off x="1737360" y="310896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Schwere technische Hilfe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Antwort: Rüstwagen RW 2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322978" y="310896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22978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05858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65</a:t>
            </a:r>
            <a:endParaRPr lang="en-US" sz="3800" dirty="0"/>
          </a:p>
        </p:txBody>
      </p:sp>
      <p:sp>
        <p:nvSpPr>
          <p:cNvPr id="24" name="Text 22"/>
          <p:cNvSpPr/>
          <p:nvPr/>
        </p:nvSpPr>
        <p:spPr>
          <a:xfrm>
            <a:off x="5465978" y="310896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mit Behälterwechsel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Antwort: Wechselladerfahrzeug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051597" y="3108960"/>
            <a:ext cx="354573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51597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34477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19</a:t>
            </a:r>
            <a:endParaRPr lang="en-US" sz="3800" dirty="0"/>
          </a:p>
        </p:txBody>
      </p:sp>
      <p:sp>
        <p:nvSpPr>
          <p:cNvPr id="28" name="Text 26"/>
          <p:cNvSpPr/>
          <p:nvPr/>
        </p:nvSpPr>
        <p:spPr>
          <a:xfrm>
            <a:off x="9194597" y="3108960"/>
            <a:ext cx="22655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Staffel kommt mit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Antwort: Mannschaftstransportfahrzeug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94360" y="5760720"/>
            <a:ext cx="11002975" cy="5486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5760720"/>
            <a:ext cx="82296" cy="5486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14400" y="576072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Kärtchen mit den Zahlen auslegen, Gruppe errät die Antworten, danach umgekehrt.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38</a:t>
            </a:r>
            <a:endParaRPr lang="en-US" sz="1000" dirty="0"/>
          </a:p>
        </p:txBody>
      </p:sp>
      <p:sp>
        <p:nvSpPr>
          <p:cNvPr id="33" name="Text 3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BELADUNG UND GERÄTE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Beladeliste, Normbeladung, Prüfen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39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DIE BELADELISTE DEINES FAHRZEUGS GILT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Angaben in dieser Ausbildung sind Auszüge aus der Normbeladung nach bayerischer Norm. In Brandenburg und in deiner Wehr kann die Beladung abweichen, weil der Träger Zusatzbeladung bestellt.</a:t>
            </a:r>
            <a:endParaRPr lang="en-US" sz="18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Maßgebend ist die Beladeliste an deinem Fahrzeug.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Neue Kräfte gehen die Beladeliste im ersten Dienst Raum für Raum durch.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Fehlendes Gerät wird gemeldet. Es wird nicht stillschweigend ersetzt.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40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NORMBELADUNG EINER GRUPPE (LF 10)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ATEMSCHUTZ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Atemschutzgeräte, Wärmebildkamera. Der Einsatz verlangt Überwachung und gültige Eignung.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 UND SCHLAUCH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B-, 12 C-Schläuche, Schnellangriff, Tauchmotorpumpe, 120 l Schaummittel.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TECHNISCHE HILFE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606040"/>
            <a:ext cx="2101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Kettensäge, Säbelsäge, Stromerzeuger, Belüftungsgerät. Hydraulischer Rettungssatz erst beim HLF.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LEITERN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Steckleiterteile. Das LF 20 hat zusätzlich eine dreiteilige Schiebleiter.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41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GERÄTE AUS DER BELADUNG</a:t>
            </a:r>
            <a:endParaRPr lang="en-US" sz="3400" dirty="0"/>
          </a:p>
        </p:txBody>
      </p:sp>
      <p:pic>
        <p:nvPicPr>
          <p:cNvPr id="5" name="Image 0" descr="Pressluftatm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325880"/>
            <a:ext cx="3484778" cy="26135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3976040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Hannah Clover, CC BY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Pressluftatmer</a:t>
            </a:r>
            <a:endParaRPr lang="en-US" sz="1600" dirty="0"/>
          </a:p>
        </p:txBody>
      </p:sp>
      <p:pic>
        <p:nvPicPr>
          <p:cNvPr id="8" name="Image 1" descr="Hohlstrahlroh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458" y="1325880"/>
            <a:ext cx="3484778" cy="26135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353458" y="3976040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Derek Eiland, CC BY-SA 3.0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4353458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Hohlstrahlrohr</a:t>
            </a:r>
            <a:endParaRPr lang="en-US" sz="1600" dirty="0"/>
          </a:p>
        </p:txBody>
      </p:sp>
      <p:pic>
        <p:nvPicPr>
          <p:cNvPr id="11" name="Image 2" descr="Hydraulische Rettungsschere an der B-Säul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3361" y="1325880"/>
            <a:ext cx="2503170" cy="333756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112557" y="4700016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Magnus Mertens, CC BY-SA 2.0 de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8112557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Hydraulische Rettungsschere (HLF)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Gerät hat seine eigene Ausbildung: Atemschutz, Strahlrohre, Hydraulik.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42</a:t>
            </a:r>
            <a:endParaRPr lang="en-US" sz="1000" dirty="0"/>
          </a:p>
        </p:txBody>
      </p:sp>
      <p:sp>
        <p:nvSpPr>
          <p:cNvPr id="18" name="Text 13">
            <a:hlinkClick r:id="rId7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WO LERNST DU WELCHE GERÄTE?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UND SCHLAUCH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Druckschläuche, Verteiler, Strahlrohre, Pumpe bedienen, Wasserförderung.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7288" y="1463040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87288" y="1463040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61608" y="1463040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Pressluftatmer, Wärmebildkamera, Überwachung, FwDV 7.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2871216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2871216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871216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HILFELEISTUNG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Spreizer und Schneidgerät, Hebekissen, Zugeinrichtungen, Absturzsicherung.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87288" y="2871216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7288" y="2871216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1608" y="2871216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 UND LICHT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Stromerzeuger, Beleuchtung, Kabeltrommeln, Schutz gegen Stromschlag.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4279392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4279392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4279392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 UND TRAGEN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Schleifkorbtrage, Auf- und Abseilgerät, Leitern.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87288" y="4279392"/>
            <a:ext cx="5410048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87288" y="4279392"/>
            <a:ext cx="64008" cy="12801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61608" y="4279392"/>
            <a:ext cx="49985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LÖSCHEN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Feuerlöscher, Schaum, Löschmittel und ihre Grenzen.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43</a:t>
            </a:r>
            <a:endParaRPr lang="en-US" sz="1000" dirty="0"/>
          </a:p>
        </p:txBody>
      </p:sp>
      <p:sp>
        <p:nvSpPr>
          <p:cNvPr id="24" name="Text 2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PRÜFEN: WANN UND VON WEM?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Sichtprüfung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nach jeder Benutzung und vor jeder Übung durch unterwiesene Kräfte, ohne Dokumentation.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Regelmäßige Prüfung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meist alle 12 Monate durch eine befähigte Person, mindestens den Gerätewart nach FwDV 2, dokumentiert.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Rechtsgrundlage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§ 11 DGUV Vorschrift 49 „Feuerwehren“, Prüfgrundsatz DGUV 305-002. Herstellervorgaben gehen vor, wenn sie strenger sind.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Beschädigtes Gerät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melden und aus dem Dienst nehmen. Es kommt nicht einfach zurück ins Fahrzeug.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44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PRÜFFRISTEN IM ÜBERBLICK</a:t>
            </a:r>
            <a:endParaRPr lang="en-US" sz="3400" dirty="0"/>
          </a:p>
        </p:txBody>
      </p:sp>
      <p:graphicFrame>
        <p:nvGraphicFramePr>
          <p:cNvPr id="4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4206240"/>
                <a:gridCol w="38404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GERÄT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PRÜFUNG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FRIST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Geräte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Sichtprüfung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jeder Benutzung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Schläuche B und C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Druckprüfung beim Waschen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 Beispiel 16 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Leitern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Sicht- und Funktionsprüfung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12 Monate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Leitern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Belastungsprüfung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24 Monate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Haltegurt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Prüfung durch befähigte Person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12 Monate; Typ A nach 12, Typ B nach 10 Jahren aussondern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Fristen und Verfahren legt dein Träger nach den Grundsätzen der Unfallversicherung fest.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45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4.7 NACH DEM EINSATZ: WIEDER EINSATZBEREIT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Schläuche reinigen, trocknen, bei Bedarf tauschen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Atemschutzgeräte wiederherstellen, Nachweise führen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Kraftstoff nachfüllen: Fahrzeug, Pumpe, Aggregate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Schaummittel und andere Löschmittel auffüllen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78728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81648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Beladeliste prüfen: Ist alles an seinem Platz?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6278728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648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Beschädigtes Gerät melden und aus dem Dienst nehmen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6278728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1648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reinigen, Schadstoffe nicht verschleppen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6278728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1648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Einsatzbereitschaft melden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Fahrzeug ohne Meldung ist nicht einsatzbereit, auch wenn es sauber aussieht.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46</a:t>
            </a:r>
            <a:endParaRPr lang="en-US" sz="1000" dirty="0"/>
          </a:p>
        </p:txBody>
      </p:sp>
      <p:sp>
        <p:nvSpPr>
          <p:cNvPr id="25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PRAXIS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Stationen für deine Wehr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47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1: FAHRZEUGRALLYE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und jeder findet die wichtigsten Geräte des eigenen Fahrzeugs ohne Beladeliste.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Ausbilder nennt ein Gerät, zum Beispiel „Verteiler“ oder „Wärmebildkamera“.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nimmt das Gerät aus dem Geräteraum und zeigt es.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Zeit wird gestoppt, die schnellste Gruppe bekommt einen Punkt.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Danach die Fahrzeuge tauschen, damit alle beide Fahrzeuge kennen.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Auswertung: Welche Geräte wurden nicht gefunden? Muss die Ordnung verbessert werden?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Beladeliste des Fahrzeugs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Stoppuhr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Warnkleidung am Fahrzeug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Schilder mit Gerätenamen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zurück an den gleichen Platz.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Sicheres Heben und Tragen, keine Eile mit schweren Teilen.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ein Gerät nicht kennt, fragt, bevor er sucht.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48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2: NAMEN UND FUNKRUFNAMEN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liest Fahrzeugnamen und Funkrufnamen und leitet Besatzung, Wasser und Pumpe ab.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20 Minuten  ·  2 Gruppen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Ausbilder legt Karten mit Fahrzeugnamen aus (HLF 20, TSF-W, TLF 4000, DLAK 23/12).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ordnet Besatzung, Wasser und Pumpe zu.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Danach die Teilkennzahlen: Welche Zahl gehört zu welchem Fahrzeug?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Funkrufnamen laut sprechen und erklären.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Auswertung: Was war überraschend?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Namenskarten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Zettel mit Besatzung und Wasser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der Teilkennzahlen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Stifte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Teilkennzahlen sind ein Auszug, der Erlass wird fortgeschrieben.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Name sagt nichts über die Beladung deines Fahrzeugs.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Gruppenmitglieder kommen zu Wort.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49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3: BELADELISTE PRÜFEN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Fahrzeug wird anhand der Beladeliste vollständig kontrolliert und sauber dokumentiert.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40 Minuten  ·  2 bis 3 Personen je Fahrzeug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Fahrzeug nach dem anderen: jeden Geräteraum aufschließen.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Gerät mit der Liste vergleichen und eine Sichtprüfung machen.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Fehlendes oder beschädigtes Gerät notieren.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Prüffristen kontrollieren (Leitern, Haltegurte, Schläuche).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dem Gerätewart melden.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Beladeliste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Prüfbuch oder Liste der Fristen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Kugelschreiber und Klemmbrett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Handlampe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Beschädigtes Gerät nicht zurücklegen, sondern melden.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wieder an den gleichen Platz.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unterwiesene Kräfte prüfen.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50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5.4 FRAGEN AN DIE GRUPPE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BESATZUNG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bedeutet 1/8, und warum ist das TSF-W trotzdem eine Staffel?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Fahrzeuge können sofort Wasser abgeben, welche nicht?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HILFELEISTUNG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Worin unterscheidet sich das HLF 10 vom LF 10?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FÜHRERSCHEIN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darf ein 7,5-Tonnen-Fahrzeug fahren, wer nicht?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FUNKRUFNAME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sagt die Teilkennzahl 33?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PRÜFUNG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prüft das Gerät, und wie oft?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51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NAMEN LESEN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 20: Förderstrom geteilt durch 100. TLF 4000: mindestens 4.000 l. DLAK 23/12: 23 m und 12 m.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BESATZUNG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 Trupp, 1/5 Staffel, 1/8 Gruppe. Staffel mit Gruppenbeladung wird ergänzt.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FÜHRERSCHEIN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Brandenburg klein bis 4,75 t, groß bis 7,5 t, nur für Einsatz, Übung, Ausbildung.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BELADELISTE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Deine Beladeliste gilt, nicht die Norm.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PRÜFEN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Sicht nach jeder Benutzung, sonst meist 12 Monate durch befähigte Person.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MELDUNG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Fehlendes oder defektes Gerät melden, Einsatzbereitschaft melden.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52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Geräteräume eines HLF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4028mdk09  ·  CC BY-SA 3.0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TSF vor dem Feuerwehrhaus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SimonWaldherr  ·  CC BY-SA 4.0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TSF-W mit geöffneten Geräteräumen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J. Huber  ·  Public domain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Staffellöschfahrzeug (StLF 10/6)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Hnordheim  ·  CC BY 2.5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Kleinlöschfahrzeug (KLF)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Private0664  ·  CC BY-SA 4.0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Löschgruppenfahrzeug (LF 20)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-stk  ·  CC BY-SA 4.0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Hilfeleistungslöschfahrzeug (HLF)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user:Wiki-observer  ·  CC BY-SA 3.0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HLF 20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Olga Ernst  ·  CC BY-SA 4.0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LF 20 KatS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Gronohop  ·  CC BY-SA 4.0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Tanklöschfahrzeug (TLF)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PantheraLeo1359531  ·  CC BY-SA 4.0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Drehleiter mit Korb (DLK)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Armin Pangerl  ·  CC BY-SA 4.0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Teleskopmastfahrzeug (Hubarbeitsbühne)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The  ·  CC BY-SA 3.0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Kommandowagen (KdoW)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Julian Herzog (Website)  ·  CC BY 4.0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Einsatzleitwagen (ELW)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Zufallspotter  ·  CC BY-SA 4.0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Gerätewagen Logistik (GW-L1)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Daylen Joel  ·  CC BY-SA 4.0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Abrollbehälter Rettung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XenonX3  ·  CC0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Schlauchwagen (SW)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XenonX3  ·  CC0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Mannschaftstransportfahrzeug (MTF)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Feuerwehr Hofgeismar  ·  CC BY-SA 3.0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Pressluftatmer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Hannah Clover  ·  CC BY 4.0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Hohlstrahlrohr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Derek Eiland  ·  CC BY-SA 3.0</a:t>
            </a:r>
            <a:endParaRPr lang="en-US" sz="12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25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Hydraulische Rettungsschere an der B-Säule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Magnus Mertens  ·  CC BY-SA 2.0 de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Fahrzeugkunde, Fahrzeugnamen, den Fahrzeugsteckbriefen, HAUS-Regel, Prüfung und Pflege) · DIN EN 1846, DIN 14530, DIN SPEC 14507, DGUV Vorschrift 49, DGUV Grundsatz 305-002, Funkrufnamen-Auszugsliste Brandenburg. Beladeliste und Vorgaben deines Trägers gehen vor.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Fahrzeugkunde · Beladung · Geräte · Ausbildung  ·  53</a:t>
            </a:r>
            <a:endParaRPr lang="en-US" sz="1000" dirty="0"/>
          </a:p>
        </p:txBody>
      </p:sp>
      <p:sp>
        <p:nvSpPr>
          <p:cNvPr id="10" name="Text 8">
            <a:hlinkClick r:id="rId22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2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53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Fahrzeug- und Gerätekunde</dc:title>
  <dc:subject>PptxGenJS Presentation</dc:subject>
  <dc:creator>Feuerwehr Wissen</dc:creator>
  <cp:lastModifiedBy>Feuerwehr Wissen</cp:lastModifiedBy>
  <cp:revision>1</cp:revision>
  <dcterms:created xsi:type="dcterms:W3CDTF">2026-10-21T19:50:05Z</dcterms:created>
  <dcterms:modified xsi:type="dcterms:W3CDTF">2026-10-21T19:50:05Z</dcterms:modified>
</cp:coreProperties>
</file>