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notesMasterIdLst>
    <p:notesMasterId r:id="rId5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Zahlen stammen aus dem Medienheft der Feuerwehr-Unfallkassen. Sie sind Größenordnungen, im Einzelfall hängen sie von Person, Wetter und Einsatz ab.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Studienzahlen stehen ausführlich auf der Plattformseite „Fit für den Einsatz“. Es sind Zwischenergebnisse einer IPA-Studie.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 erfundenes Beispiel als Gesprächsanlass. Wer sich nicht gesund und einsatzfähig fühlt, meldet das (FwDV 7).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Nur eine Trainingsform wirkt auf Dauer monoton. Ein Mix hält die Motivation und trifft die allgemeine Fitness.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Bei 90 Minuten Trainingszeit ist ein umfangreiches Programm möglich. Wechselnde Aufgaben vermeiden Monotonie.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Das Programm muss flexibel an die Zahl der Teilnehmenden angepasst werden. Wer nicht fit ist, wird gefordert, aber nicht überfordert.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Das Trainingshandbuch „Fit mit der Feuerwehr“ (Ministerium des Innern NRW, 2018) ist ein Beispiel für ein strukturiertes Konzept. Brandenburg hat ein eigenes Angebot über die FUK.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FO_Altreifenbrand_1996-11-17.jpg" TargetMode="External"/><Relationship Id="rId4" Type="http://schemas.openxmlformats.org/officeDocument/2006/relationships/hyperlink" Target="https://commons.wikimedia.org/wiki/File:2018-01-13_(122)_Atemschutzger%C3%A4tetr%C3%A4ger_im_Leistungstest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4-1.jpg"/><Relationship Id="rId3" Type="http://schemas.openxmlformats.org/officeDocument/2006/relationships/image" Target="../media/image-4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.-Ergom.jpg" TargetMode="External"/><Relationship Id="rId4" Type="http://schemas.openxmlformats.org/officeDocument/2006/relationships/hyperlink" Target="https://commons.wikimedia.org/wiki/File:Self-contained_breathing_apparatus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18-1.jpg"/><Relationship Id="rId3" Type="http://schemas.openxmlformats.org/officeDocument/2006/relationships/image" Target="../media/image-18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Medicine_Ball_2_2017-01-13.jpg" TargetMode="External"/><Relationship Id="rId4" Type="http://schemas.openxmlformats.org/officeDocument/2006/relationships/hyperlink" Target="https://commons.wikimedia.org/wiki/File:Firefighters_Stair_Climb_@_Skytower,_May_28,_2016_(26687849423)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26-1.jpg"/><Relationship Id="rId3" Type="http://schemas.openxmlformats.org/officeDocument/2006/relationships/image" Target="../media/image-26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Jugendfeuerwehr_Oelze_2006.jpg" TargetMode="External"/><Relationship Id="rId4" Type="http://schemas.openxmlformats.org/officeDocument/2006/relationships/hyperlink" Target="https://commons.wikimedia.org/wiki/File:Landesbewerb_samstag_bfkuu_denkmayr_127_(42367342065)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30-1.jpg"/><Relationship Id="rId3" Type="http://schemas.openxmlformats.org/officeDocument/2006/relationships/image" Target="../media/image-30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FFO_Altreifenbrand_1996-11-17.jpg" TargetMode="External"/><Relationship Id="rId2" Type="http://schemas.openxmlformats.org/officeDocument/2006/relationships/hyperlink" Target="https://commons.wikimedia.org/wiki/File:2018-01-13_(122)_Atemschutzger%C3%A4tetr%C3%A4ger_im_Leistungstest.jpg" TargetMode="External"/><Relationship Id="rId3" Type="http://schemas.openxmlformats.org/officeDocument/2006/relationships/hyperlink" Target="https://commons.wikimedia.org/wiki/File:F.-Ergom.jpg" TargetMode="External"/><Relationship Id="rId4" Type="http://schemas.openxmlformats.org/officeDocument/2006/relationships/hyperlink" Target="https://commons.wikimedia.org/wiki/File:Self-contained_breathing_apparatus.jpg" TargetMode="External"/><Relationship Id="rId5" Type="http://schemas.openxmlformats.org/officeDocument/2006/relationships/hyperlink" Target="https://commons.wikimedia.org/wiki/File:Medicine_Ball_2_2017-01-13.jpg" TargetMode="External"/><Relationship Id="rId6" Type="http://schemas.openxmlformats.org/officeDocument/2006/relationships/hyperlink" Target="https://commons.wikimedia.org/wiki/File:Firefighters_Stair_Climb_@_Skytower,_May_28,_2016_(26687849423).jpg" TargetMode="External"/><Relationship Id="rId7" Type="http://schemas.openxmlformats.org/officeDocument/2006/relationships/hyperlink" Target="https://commons.wikimedia.org/wiki/File:Jugendfeuerwehr_Oelze_2006.jpg" TargetMode="External"/><Relationship Id="rId8" Type="http://schemas.openxmlformats.org/officeDocument/2006/relationships/hyperlink" Target="https://commons.wikimedia.org/wiki/File:Landesbewerb_samstag_bfkuu_denkmayr_127_(42367342065).jpg" TargetMode="External"/><Relationship Id="rId9" Type="http://schemas.openxmlformats.org/officeDocument/2006/relationships/hyperlink" Target="https://feuerwehr-wissen-bb.de" TargetMode="External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FIT FOR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FIREFIGHTING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Belastung, Eignung und Dienstsport in der Feuerwehr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  ·  ersetzt keine ärztliche Untersuchung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Belastung im Einsatz.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846161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46161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02193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102193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Eignung und Recht.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097963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97963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53995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353995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Dienstsport organisieren.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7349764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49764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605796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7605796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Versicherung und Sicherheit.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9601566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601566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57598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5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9857598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Belastung im Einsatz benennen,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Eignung und Verantwortung einordnen,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Dienstsport sicher und versichert durchführen.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9" name="Text 2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2</a:t>
            </a:r>
            <a:endParaRPr lang="en-US" sz="1000" dirty="0"/>
          </a:p>
        </p:txBody>
      </p:sp>
      <p:sp>
        <p:nvSpPr>
          <p:cNvPr id="30" name="Text 2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BELASTUNG IM EINSATZ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Last, Hitze, Puls und Psyche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ATEMSCHUTZ IST SCHWERSTARBEIT</a:t>
            </a:r>
            <a:endParaRPr lang="en-US" sz="3400" dirty="0"/>
          </a:p>
        </p:txBody>
      </p:sp>
      <p:pic>
        <p:nvPicPr>
          <p:cNvPr id="5" name="Image 0" descr="Atemschutzgeräteträger im Einsatz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880" y="1325880"/>
            <a:ext cx="4847288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Nassauer27, CC BY-SA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Atemschutzgeräteträger im Einsatz</a:t>
            </a:r>
            <a:endParaRPr lang="en-US" sz="1600" dirty="0"/>
          </a:p>
        </p:txBody>
      </p:sp>
      <p:pic>
        <p:nvPicPr>
          <p:cNvPr id="8" name="Image 1" descr="Atemschutzgeräteträger im Leistungstes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131" y="1325880"/>
            <a:ext cx="445008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GT1976, CC BY-SA 4.0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Belastungstest im Treppenhaus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Brandbekämpfung und Personensuche in geschlossenen Räumen sind körperliche Schwerstarbeit.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4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DIE LAST AM KÖRPER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25 bis 35 kg</a:t>
            </a:r>
            <a:endParaRPr lang="en-US" sz="7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SCHUTZAUSRÜSTUNG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PRESSLUFTATMER: ETWA 15 KG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Komplett ausgerüstet tragen Atemschutzgeräteträger je nach Ausstattung etwa 25 bis 35 Kilogramm: Schutzkleidung, Pressluftatmer, Maske, Helm, Stiefel, Gurt und Handschuhe.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5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HITZE UNTER DER SCHUTZKLEIDUNG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WÄRMESTAU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Schutzkleidung schützt, lässt aber Wärme kaum ab. Die Körperkerntemperatur kann in wenigen Minuten um 2 bis 3 Grad steigen.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SCHWEISS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Etwas mehr als ein Liter Flüssigkeitsverlust in einer halben Stunde ist realistisch.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FOLGEN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Dehydrierung und Hitzestress belasten Organe und Kreislauf.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DER PULS IM EINSATZ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über 200</a:t>
            </a:r>
            <a:endParaRPr lang="en-US" sz="8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SCHLÄGE PRO MINUTE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 WENIGEN MINUTEN GEMESSEN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Brandeinsätzen in geschlossenen Räumen wurden bei Feuerwehrleuten innerhalb weniger Minuten Herzfrequenzen von über 200 Schlägen pro Minute gemessen. Die individuellen Belastungsgrenzen werden dabei zum Teil extrem überschritten.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7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PULS IM VERGLEICH</a:t>
            </a:r>
            <a:endParaRPr lang="en-US" sz="3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6035040"/>
                <a:gridCol w="51206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SITUATION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SCHLÄGE PRO MINUTE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Ruhepuls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60 bis 80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Belastungspuls (Durchschnitt)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150 bis 170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Brandeinsatz im Innenangriff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bis über 200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Einsatz kann schnell eine medizinisch tolerable Grenze überschritten werden.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8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HEBEN, TRAGEN, UMFELD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HEBEN UND TRAGEN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Tragkraftspritze, Schlauchmaterial, Schaummittelkanister und die Rettung von Verletzten belasten Wirbelsäule und Gelenke.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UMFELD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Tageszeit, Wetter, Hitze, Luftfeuchte, Kälte, Brandrauch und Atemgifte wirken zusätzlich auf den Körper.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FOLGE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Rücken- und Gelenkschmerzen. Wer fit ist, steckt solche Lasten besser weg.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9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1.7 DIE PSYCHE TRÄGT MIT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ALARM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Schon die Alarmierung versetzt den Körper in einen Stresszustand, der im Einsatz zunehmen kann.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ERLEBNISSE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Manche Einsatzerlebnisse sind schwer zu verarbeiten.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NACHSORGE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professionelle Einsatznachsorge kann nötig werden und ist heute meist Standard.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Siehe auch die Plattformseite „Seelische PSA“.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10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1.8 HOCHLEISTUNG OHNE VORBEREITUNG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WIE IM HOCHLEISTUNGSSPORT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Herzfrequenz, Atmung und Blutdruck im Einsatz sind nachweislich mit dem Hochleistungssport vergleichbar.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Einsatzkräfte erbringen das ohne umfängliches Training, nachts, nach einem Arbeitstag und unter riskanten Umständen.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DGUV-STUDIE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der Atemschutz-Übungsstrecke lag der Puls über 80 Prozent des Maximums, bei Simulationsbrandübungen über 90 Prozent.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11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1.9 FITNESS SCHÜTZT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MEHR RESERVEN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größer die Leistungsfähigkeit, desto konzentrierter und leichter lassen sich komplizierte Aufgaben lösen.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WENIGER UNFÄLLE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stark belastet ist, nimmt Informationen aus der Umgebung und Funk schlechter auf und übersieht Gefahren.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WENIGER ERKRANKUNG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Regelmäßiges Training verzögert Ermüdung, verbessert die Erholung und senkt das Risiko für Unfälle und Erkrankungen.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Körperliche Fitness kann im Einsatz (über)lebenswichtig sein.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12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1.10 FALLBEISPIEL: NACHTS IM TREPPENHAUS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Nachts Wohnungsbrand im zweiten Obergeschoss. Der Angriffstrupp geht mit Atemschutz vor. Ein Truppmann hat seit Jahren nicht mehr trainiert.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PROBLEM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Schon im ersten Treppenhaus steigt der Puls stark an. Funksprüche gehen unter, die Konzentration lässt nach. Er meldet sich nicht.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BESSER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Truppführer fragt nach, der Trupp meldet Rückzug, regelmäßiges Training und die jährliche Untersuchung beugen vor.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13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EIGNUNG UND RECHT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darf was, wer entscheidet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14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LEISTUNGSFÄHIGE FEUERWEHR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BRANDSCHUTZGESETZE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Gemeinden müssen eine den örtlichen Verhältnissen entsprechend leistungsfähige Feuerwehr unterhalten. Das schließt die körperliche und psychische Leistungsfähigkeit ein.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DGUV VORSCHRIFT 49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Feuerwehrangehörige dürfen nur Tätigkeiten übernehmen, für die sie körperlich und geistig geeignet und fachlich befähigt sind.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DGUV REGEL 105-049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Träger soll geeignete Maßnahmen anbieten und unterstützen. Dazu kann regelmäßiger Feuerwehrdienstsport gehören.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15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WER VERLANGT WAS?</a:t>
            </a:r>
            <a:endParaRPr lang="en-US" sz="3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71323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REGEL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INHALT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Brandschutzgesetz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leistungsfähige Feuerwehr, auch körperlich und psychisch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DGUV Vorschrift 49 § 6 Abs. 1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geeignete und befähigte Kräfte einsetzen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DGUV Regel 105-049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Träger bietet Maßnahmen an, zum Beispiel Dienstsport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DGUV Empfehlung Atemschutz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regelmäßige Eignungsbeurteilung für Atemschutz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FwDV 7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Einsatzkräfte fühlen sich gesund und einsatzfähig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16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EIGNUNG FÜR DEN ATEMSCHUTZ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REGELMÄSSIG PRÜFEN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Eignung für das Tragen von Atemschutz wird nach der DGUV Empfehlung „Atemschutzgeräte (Eignungsbeurteilung)“ regelmäßig festgestellt.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VERLETZUNG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einer Verletzung oder längeren Erkrankung muss erneut untersucht werden, wenn Zweifel an der Eignung bestehen.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HOHER ANSPRUCH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Atemschutz, Tauchen und Ausbilder in Brandübungsanlagen erfordern gute körperliche Fitness.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17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ERGOMETRIE BEI DER UNTERSUCHUNG</a:t>
            </a:r>
            <a:endParaRPr lang="en-US" sz="3100" dirty="0"/>
          </a:p>
        </p:txBody>
      </p:sp>
      <p:pic>
        <p:nvPicPr>
          <p:cNvPr id="5" name="Image 0" descr="Ergometrie bei einer Untersuch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15" y="1325880"/>
            <a:ext cx="4084218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Karlarndthans 17:23, 6. Jun. 2010 (CEST), Public domain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Ergometrie bei einer Untersuchung</a:t>
            </a:r>
            <a:endParaRPr lang="en-US" sz="1600" dirty="0"/>
          </a:p>
        </p:txBody>
      </p:sp>
      <p:pic>
        <p:nvPicPr>
          <p:cNvPr id="8" name="Image 1" descr="Pressluftatme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131" y="1325880"/>
            <a:ext cx="445008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Hannah Clover, CC BY 4.0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Pressluftatmer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Ergometrie ist ein Baustein der Eignungsuntersuchung, nicht das einzige Kriterium.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18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SOLLWERTE ERGOMETRIE (G 26.3)</a:t>
            </a:r>
            <a:endParaRPr lang="en-US" sz="3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3657600"/>
                <a:gridCol w="36576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ALTER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MÄNNER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FRAUEN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bis 39 Jahre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3,0 Watt je kg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 Watt je kg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 40 Jahren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 Watt je kg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 Watt je kg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Maßgeblich sind die Vorgaben des untersuchenden Arztes. Die Werte stehen auf der Plattformseite „Fit für den Einsatz“.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19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WER SICH NICHT FIT FÜHLT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EIGENVERANTWORTUNG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sich am Einsatztag nicht in der Lage fühlt, Atemschutz zu tragen, teilt das der Führungskraft mit.</a:t>
            </a:r>
            <a:endParaRPr lang="en-US" sz="18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FwDV 7: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Einsatzkräfte müssen sich zum Zeitpunkt des Einsatzes gesund und einsatzfähig fühlen.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DGUV Vorschrift 49 § 6 Abs. 2: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nicht Atemschutz tragen kann, meldet das eigenverantwortlich.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Führungskraft: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 entscheidet dann über den Einsatz der Kraft.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20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2.7 WANN ZUM ARZT VOR DEM SPORT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HERZ UND KREISLAUF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Herzinfarkt, Herzrhythmusstörungen, Schlaganfall und Herzbeschwerden wie Stechen, Stolpern oder Brustenge.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GEWICHT UND STOFFWECHSEL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60604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Bluthochdruck, Zuckerkrankheit, Fettstoffwechselstörung und erhebliches Übergewicht.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BEWEGUNGSAPPARAT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Bekannte Vorschäden an Bändern, Sehnen, Muskeln, Knorpel, Gelenken, Knochen und Wirbelsäule.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Solche Leiden können ein Ausschlusskriterium sein. Vorher mit dem behandelnden Arzt sprechen.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21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DIENSTSPORT ORGANISIEREN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Wer, was, wo, wann, wie oft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22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DIE SPORTBEAUFTRAGTE PERSON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AUFGABE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ist Ansprechperson für alles rund um den Dienstsport und stellt ihn auf professionelle Beine.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WER EIGNET SICH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Sportlehrer, Physiotherapeuten, Übungsleiter mit Lizenz oder einfach motivierte Kameraden, die andere begeistern.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AUSBILDUNG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Feuerwehr-Unfallkassen bieten eine Ausbildung zum Feuerwehr-Fitnesstrainer an. Auskunft gibt die zuständige Unfallkasse.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23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IM TEAM ODER ALLEIN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364328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IM TEAM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94360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gegenseitige Motivation und Spaß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fester Termin gegen den Schweinehund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Kameradschaft wächst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Versicherungsschutz bei genehmigtem Dienstsport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371600"/>
            <a:ext cx="5364328" cy="5486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61608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ALLEIN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33008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4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zeitlich unabhängig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eigenes Tempo, eigene Sportart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Abstimmung nötig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gesetzlicher Unfallversicherungsschutz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94360" y="544068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94360" y="544068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54406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Privater Sport ist wertvoll, steht aber nicht unter dem Schutz der Unfallkasse.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24</a:t>
            </a:r>
            <a:endParaRPr lang="en-US" sz="1000" dirty="0"/>
          </a:p>
        </p:txBody>
      </p:sp>
      <p:sp>
        <p:nvSpPr>
          <p:cNvPr id="17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FÜNF BAUSTEINE FÜRS PROGRAMM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AUSDAUER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Laufen, Radfahren, Treppen: die Basis für den Atemschutz.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395728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395728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395728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KRAFT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Rumpf, Beine und Arme für Heben und Tragen.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328416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328416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328416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BEWEGLICHKEIT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Schützt Gelenke und Rücken.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261104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261104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261104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SCHNELLIGKEIT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Reaktion und kurze Antritte.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5193792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193792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5193792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GESCHICKLICHKEIT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Koordination und Gleichgewicht.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25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EINFACHE GERÄTE REICHEN</a:t>
            </a:r>
            <a:endParaRPr lang="en-US" sz="3400" dirty="0"/>
          </a:p>
        </p:txBody>
      </p:sp>
      <p:pic>
        <p:nvPicPr>
          <p:cNvPr id="5" name="Image 0" descr="Medizinbal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6490" y="1325880"/>
            <a:ext cx="5020067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FASTILY, CC BY-SA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Medizinball</a:t>
            </a:r>
            <a:endParaRPr lang="en-US" sz="1600" dirty="0"/>
          </a:p>
        </p:txBody>
      </p:sp>
      <p:pic>
        <p:nvPicPr>
          <p:cNvPr id="8" name="Image 1" descr="Zieleinlauf bei einem Treppenlauf in voller Ausrüstu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387" y="1325880"/>
            <a:ext cx="2221569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US Embassy from New Zealand, CC BY 2.0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Zieleinlauf bei einem Treppenlauf in voller Ausrüstung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Hanteln, Gummibänder, Medizinbälle, Springseile, Bälle, Hütchen und Leibchen genügen für viele Stunden.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26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WO, WANN UND WIE OFT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WO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Halle oder im Freien. Ideal ist eine feste Hallenzeit, am besten abends unter der Woche.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WANN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Termin überschneidet sich nicht mit anderen festen Terminen. Ein Abendtermin klappt für die meisten.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WIE OFT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Wissenschaftlich: alle 3 bis 4 Tage. Praktisch im Ehrenamt: einmal wöchentlich ein fester Termin.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Einmal im Monat oder im Quartal bringt wenig.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27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DER FESTE TERMIN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 × pro Woche</a:t>
            </a:r>
            <a:endParaRPr lang="en-US" sz="64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DIENSTSPORT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REGELMÄSSIG STATT SELTEN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die Freiwillige Feuerwehr ist ein fester wöchentlicher Termin ein realistisches Ziel. Wichtiger als jede Übung ist, dass er stattfindet und im Dienstplan steht.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28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3.7 GEMISCHTE GRUPPEN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JUNG UND ALT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Jugendfeuerwehr und erfahrene Kräfte gemeinsam sind gut für die Bindung, aber anspruchsvoll für die Leitung.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UNTERGRUPPEN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Sind Alter, Vorlieben und Fitness sehr verschieden, bilden sich Untergruppen mit eigenem Programm.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JUGENDLICHE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Jugendliche haben viel Bewegungsdrang, aber begrenzte Belastbarkeit und Aufmerksamkeit. Erwachsene mögen funktionelles Training und Spiele.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Fordern, aber nicht überfordern, sonst geht die Motivation verloren.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29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3.8 JUGEND UND WETTBEWERB</a:t>
            </a:r>
            <a:endParaRPr lang="en-US" sz="3400" dirty="0"/>
          </a:p>
        </p:txBody>
      </p:sp>
      <p:pic>
        <p:nvPicPr>
          <p:cNvPr id="5" name="Image 0" descr="Jugendfeuerwehr bei einer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484" y="1325880"/>
            <a:ext cx="445008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No machine-readable author provided. Cvoigt~commonswiki assumed (based on copyright claims), Public domain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Jugendfeuerwehr bei einer Übung</a:t>
            </a:r>
            <a:endParaRPr lang="en-US" sz="1600" dirty="0"/>
          </a:p>
        </p:txBody>
      </p:sp>
      <p:pic>
        <p:nvPicPr>
          <p:cNvPr id="8" name="Image 1" descr="Zeitnahme bei einem Feuerwehrbewerb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001" y="1325880"/>
            <a:ext cx="500634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Zeitnahme bei einem Feuerwehrbewerb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Spiele für Jugendliche einfach halten und Regeln ernst nehmen. Wettbewerbe nur offiziell angemeldet.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30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VERSICHERUNG UND SICHERHEIT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Genehmigung, Checklisten, Notfall, Aufbau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31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WANN BESTEHT VERSICHERUNGSSCHUTZ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GENEHMIGT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Träger der Feuerwehr stimmt zu, die Wehrführung ordnet den Dienstsport an. Sie kennt Termine und Inhalte.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IM DIENSTPLAN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Termin steht im Dienstplan oder Sonderdienstplan, mit festem Ort und fester Zeit, für alle zugänglich (zum Beispiel Aushang).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REGELMÄSSIG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monatlich, idealerweise wöchentlich. Inhaltlich erkennbar: Erhalt und Förderung der Fitness und Gesundheit.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32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VERSICHERT ODER NICHT</a:t>
            </a:r>
            <a:endParaRPr lang="en-US" sz="34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6583680"/>
                <a:gridCol w="45720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SITUATION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UNFALLVERSICHERUNG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Regelmäßiger, genehmigter Dienstsport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versichert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Wettbewerb „von der Feuerwehr, für die Feuerwehr“, offiziell angemeldet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versichert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Private Sportaktivitäten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versichert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Familienangehörige im Dienstsport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versichert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Extremsportarten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versichert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Spiele und Turniere mit Gaudi- oder Spaßcharakter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versichert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Einzelfälle vorher mit der zuständigen Unfallkasse klären, es gibt länderspezifische Unterschiede.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33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WER IST VERSICHERT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EINSATZABTEILUNG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Angehörigen der Einsatzabteilung im genehmigten Dienstsport.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JUGEND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Angehörige der Kinder- und Jugendabteilung.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ALTERS- UND EHRENABTEILUNG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606040"/>
            <a:ext cx="303977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bei ausdrücklichem Willen der Wehrführung.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Veranstaltungen mit reinem Wettkampfcharakter sind nach ständiger Rechtsprechung grundsätzlich ausgenommen. Im Zweifel bei der FUK nachfragen.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34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CHECKLISTE SPORTHALLE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Vorbesprechung und Unterweisung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94360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Licht funktioniert, Tore sind geschlossen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94360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Hallenboden prüfen, Stolperfallen beseitigen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94360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 auf Arretierungen und Verschraubungen prüfen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94360" y="4379976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97280" y="4270248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Holme, Sprossen, Bänke auf Schäden und Splitter prüfen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278728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81648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Auslaufzonen ausreichend groß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278728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81648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Auffangzone und Matten aufbauen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278728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81648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Genug Platz für Parcours und Spiele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278728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781648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Erste-Hilfe-Material und Meldeeinrichtung bereit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78728" y="4379976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781648" y="4270248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Notfallprozedere besprochen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94360" y="5669280"/>
            <a:ext cx="11002975" cy="5943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4360" y="5669280"/>
            <a:ext cx="82296" cy="5943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5669280"/>
            <a:ext cx="105457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Umfassende Geräteprüfungen darf nur eine befähigte Person machen. Die Sportleitung prüft per Sicht.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35</a:t>
            </a:r>
            <a:endParaRPr lang="en-US" sz="1000" dirty="0"/>
          </a:p>
        </p:txBody>
      </p:sp>
      <p:sp>
        <p:nvSpPr>
          <p:cNvPr id="29" name="Text 2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CHECKLISTE IM FREIEN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Vorbesprechung und Unterweisung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94360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Tageszeit, Licht und Witterung beachten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Platz auf Löcher, Steine, Kanten und Maulwurfshügel prüfen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Untergrund prüfen (Sportplatz, Park, Wald)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78728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81648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Tore und Geräte standsicher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278728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81648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 durch Verkehr oder Gewässer in der Nähe beseitigen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78728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81648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Erste-Hilfe-Material bereit und vollständig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278728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81648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Notfallprozedere besprochen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36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4.6 AUSRÜSTUNG UND VORBEREITUNG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KÖRPER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Schmuck und Uhren ablegen, Piercings abkleben, lange Haare zusammenbinden.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KLEIDUNG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Funktionelle Sportkleidung, passende Schuhe, nach dem Schwitzen eine Jacke gegen Auskühlen. Keine Schraubstollen.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SCHUTZ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nach Sportart Schienbeinschoner, Protektoren und Helm. Getränke und ein Handtuch gehören dazu.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37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4.7 NOTFALL VORBEREITEN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MELDEWEG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Festnetztelefon oder Handy mitnehmen, auf das Mobilfunknetz achten. Notfallverfahren vorher besprechen.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ERSTE-HILFE-KOFFER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Wundkompressen, Verbandpäckchen, Pflaster, Kühlkompressen oder Eisspray, elastische Binden, Tapeverbände und flexible Schienen.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GRIFFBEREIT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Koffer liegt beim Sport immer in Reichweite, vollständig und nicht abgelaufen.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38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4.8 NACH EINEM SPORTUNFALL: PECH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</a:t>
            </a:r>
            <a:endParaRPr lang="en-US" sz="8000" dirty="0"/>
          </a:p>
        </p:txBody>
      </p:sp>
      <p:sp>
        <p:nvSpPr>
          <p:cNvPr id="8" name="Text 6"/>
          <p:cNvSpPr/>
          <p:nvPr/>
        </p:nvSpPr>
        <p:spPr>
          <a:xfrm>
            <a:off x="822960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PAUSE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sofort unterbrechen, das betroffene Körperteil ruhigstellen.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402254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02254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30854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</a:t>
            </a:r>
            <a:endParaRPr lang="en-US" sz="8000" dirty="0"/>
          </a:p>
        </p:txBody>
      </p:sp>
      <p:sp>
        <p:nvSpPr>
          <p:cNvPr id="13" name="Text 11"/>
          <p:cNvSpPr/>
          <p:nvPr/>
        </p:nvSpPr>
        <p:spPr>
          <a:xfrm>
            <a:off x="3630854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EIS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630854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Sofort kühlen.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210148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0148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38748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C</a:t>
            </a:r>
            <a:endParaRPr lang="en-US" sz="8000" dirty="0"/>
          </a:p>
        </p:txBody>
      </p:sp>
      <p:sp>
        <p:nvSpPr>
          <p:cNvPr id="18" name="Text 16"/>
          <p:cNvSpPr/>
          <p:nvPr/>
        </p:nvSpPr>
        <p:spPr>
          <a:xfrm>
            <a:off x="6438748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COMPRESSION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438748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Druckverband anlegen.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9018041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18041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46641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</a:t>
            </a:r>
            <a:endParaRPr lang="en-US" sz="8000" dirty="0"/>
          </a:p>
        </p:txBody>
      </p:sp>
      <p:sp>
        <p:nvSpPr>
          <p:cNvPr id="23" name="Text 21"/>
          <p:cNvSpPr/>
          <p:nvPr/>
        </p:nvSpPr>
        <p:spPr>
          <a:xfrm>
            <a:off x="9246641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HOCHLAGERN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9246641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Körperteil auf Herzhöhe lagern, damit es nicht anschwillt.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39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4.9 AUFBAU EINER TRAININGSSTUNDE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2017715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EINLEITUNG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16519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Begrüßung, Befinden, Ziel, Aufbau.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840675" y="2514600"/>
            <a:ext cx="2017715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40675" y="251460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41843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3041843" y="331927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WARM UP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041843" y="3840480"/>
            <a:ext cx="165195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Körper und Kreislauf einstellen, Verletzungen vorbeugen.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086990" y="2011680"/>
            <a:ext cx="2017715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86990" y="201168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88158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5288158" y="281635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HAUPTTEIL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288158" y="3337560"/>
            <a:ext cx="165195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Schwerpunkt der Stunde, 30 bis 60 Minuten.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333305" y="1508760"/>
            <a:ext cx="2017715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33305" y="150876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534473" y="16733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800" dirty="0"/>
          </a:p>
        </p:txBody>
      </p:sp>
      <p:sp>
        <p:nvSpPr>
          <p:cNvPr id="23" name="Text 21"/>
          <p:cNvSpPr/>
          <p:nvPr/>
        </p:nvSpPr>
        <p:spPr>
          <a:xfrm>
            <a:off x="7534473" y="231343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COOL DOWN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534473" y="2834640"/>
            <a:ext cx="165195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Etwa 5 bis 10 Minuten auslaufen und dehnen.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579620" y="1005840"/>
            <a:ext cx="2017715" cy="402336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579620" y="1005840"/>
            <a:ext cx="20177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780788" y="117043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3800" dirty="0"/>
          </a:p>
        </p:txBody>
      </p:sp>
      <p:sp>
        <p:nvSpPr>
          <p:cNvPr id="28" name="Text 26"/>
          <p:cNvSpPr/>
          <p:nvPr/>
        </p:nvSpPr>
        <p:spPr>
          <a:xfrm>
            <a:off x="9780788" y="181051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RÜCKBLICK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9780788" y="2331720"/>
            <a:ext cx="1651955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Feedback, Lob, Ausblick.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40</a:t>
            </a:r>
            <a:endParaRPr lang="en-US" sz="1000" dirty="0"/>
          </a:p>
        </p:txBody>
      </p:sp>
      <p:sp>
        <p:nvSpPr>
          <p:cNvPr id="31" name="Text 2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4.10 WARM UP UND COOL DOWN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WARM UP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Lockeres Gehen, Laufen oder Radfahren, Gymnastik, Koordination und kleine Spiele. Der Körper wird warm, die Durchblutung besser, die Verletzungsgefahr sinkt.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COOL DOWN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Auslaufen, Dehnen, ruhige Spiele oder Entspannungsübungen. Muskeln, Sehnen und Bänder erholen sich für das nächste Training.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DAUER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Cool down dauert etwa 5 bis 10 Minuten. Für das Warm up nennt das NRW-Handbuch 5 bis 10 Minuten lockere Bewegung.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41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4.11 METHODISCHE GRUNDSÄTZE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BEKANNT ZU NEU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Bekannten zum Unbekannten.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395728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395728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395728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LEICHT ZU SCHWER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Leichten zum Schweren.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328416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328416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328416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EINFACH ZU KOMPLEX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Einfachen zum Komplexen.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261104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261104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261104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LANGSAM ZU SCHNELL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Langsamen zum Schnellen.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5193792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193792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5193792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Minuten verlangen einen Schwerpunkt im Hauptteil, 90 Minuten erlauben ein umfangreiches Programm.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42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4.12 BEISPIEL: 90 MINUTEN</a:t>
            </a:r>
            <a:endParaRPr lang="en-US" sz="3400" dirty="0"/>
          </a:p>
        </p:txBody>
      </p:sp>
      <p:graphicFrame>
        <p:nvGraphicFramePr>
          <p:cNvPr id="4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1828800"/>
                <a:gridCol w="6400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TEIL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DAUER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INHALT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Einleitung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Minuten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Begrüßung, Befinden, Ziel, Aufbau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Warm up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Minuten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Laufen, Gymnastik, Koordination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Hauptteil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 Minuten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zum Beispiel Zirkel aus Kraft und Ausdauer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Cool down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Minuten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Auslaufen und Dehnen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Rückblick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Minuten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Feedback und Ausblick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Vorschlag der Plattform, kein Vorgabewert. Kürzere Stunden kürzen den Hauptteil.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43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4.13 BEISPIEL: TRAININGSKONZEPT NRW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POTENZIALANALYSE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einfacher Test zeigt die persönliche Leistungsstufe. Er ersetzt keine ärztliche Untersuchung.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VIER STUFEN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Trainingshandbuch ordnet Übungen in vier Stufen und sieben Bewegungskategorien, von Balancieren bis Ausdauer.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ZWEIMAL PRO WOCHE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Empfohlen werden mindestens zwei Einheiten pro Woche, nach 6 bis 24 Monaten wird der Test wiederholt.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44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PRAXIS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Stationen für deine Wehr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45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1: SPORTSTUNDE NACH SCHEMA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führt eine Trainingsstunde nach dem Schema Einleitung, Warm up, Hauptteil, Cool down und Rückblick durch.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60 bis 90 Minuten  ·  gesamte Gruppe  ·  1 sportbeauftragte Person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Einleitung: Befinden abfragen, Ziel nennen, Geräte aufbauen.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 up: lockeres Laufen und Gymnastik.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Hauptteil: Zirkel mit Kraft und Ausdauer auf Stufen für alle.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Cool down: Auslaufen und Dehnen.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Rückblick: Feedback und Ausblick.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Halle oder Platz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Matten, Medizinbälle, Springseile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Hütchen und Leibchen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Getränke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Wehrführung hat den Termin genehmigt.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Niemand wird überfordert.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Beschwerden hat, setzt aus.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46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2: SICHERHEITSCHECK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prüft Halle oder Freigelände nach der Checkliste und übt das Notfallverfahren.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Gruppen zu 3 bis 4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Checkliste verteilen (Folie 4.4 oder 4.5).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Halle oder Platz prüfen, Mängel notieren.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Erste-Hilfe-Koffer auf Inhalt prüfen.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Notfallverfahren besprechen: Meldeweg, Einweisen.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PECH an einem Beispiel durchsprechen.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Erste-Hilfe-Koffer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Handy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Stifte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Geräteprüfungen macht nur eine befähigte Person.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Mängel melden, nicht selbst reparieren.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Notfallverfahren kennen alle.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47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3: BELASTUNG SPÜREN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erlebt, wie sich der Puls bei Belastung verändert, und bespricht die Folgen für den Einsatz.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Paare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Ruhepuls am Handgelenk messen (15 Sekunden mal vier).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Treppen steigen oder zügig laufen, nicht bis zur Erschöpfung.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 erneut messen, Erholung beobachten.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Zahlen auf Folie 1.5 vergleichen.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Gespräch: Was heißt das für Atemschutz und Training?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Stoppuhr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Treppe oder Laufstrecke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Zettel und Stifte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mit ärztlicher Freigabe und nur bis zum angenehmen Tempo.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Brustschmerz, Schwindel oder Atemnot sofort abbrechen.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Wettbewerb.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48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5.4 FRAGEN AN DIE GRUPPE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LAST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 wiegt die komplette Schutzausrüstung, und was bedeutet das für den Körper?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PULS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Pulswerte sind im Einsatz möglich, und was folgt daraus?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RECHT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verlangt die DGUV Vorschrift 49 zur Eignung?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VERSICHERUNG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 ist Dienstsport versichert, wann nicht?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347362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AUFBAU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welchen fünf Teilen besteht eine Trainingsstunde?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8100365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UNFALL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Wofür steht PECH, und was gehört in den Erste-Hilfe-Koffer?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49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BELASTUNG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ist Hochleistung: 25 bis 35 kg, Wärmestau und Puls über 200 sind möglich.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EIGNUNG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Regelmäßige Untersuchung und Eigenverantwortung: Wer sich nicht fit fühlt, meldet das.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FITNESS SCHÜTZT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 Reserven bedeuten mehr Konzentration, weniger Unfälle, weniger Erkrankung.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94360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DIENSTSPORT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Fester Termin, genehmigt und im Dienstplan, am besten einmal pro Woche.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4347362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SICHERHEIT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Checklisten, Erste-Hilfe-Koffer, Notfallverfahren und PECH.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8100365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STUNDE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Einleitung, Warm up, Hauptteil, Cool down, Rückblick.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50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Atemschutzgeräteträger im Einsatz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Nassauer27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Atemschutzgeräteträger im Leistungstest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GT1976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Ergometrie bei einer Untersuchung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Karlarndthans 17:23, 6. Jun. 2010 (CEST)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Pressluftatmer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Hannah Clover  ·  CC BY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Medizinball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FASTILY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Zieleinlauf bei einem Treppenlauf in voller Ausrüstung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US Embassy from New Zealand  ·  CC BY 2.0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Jugendfeuerwehr bei einer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No machine-readable author provided. Cvoigt~commonswiki assumed (based on copyright claims)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Zeitnahme bei einem Feuerwehrbewerb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Pressestelle BFK Urfahr-Umgebung  ·  CC BY 2.0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Medienheft und Präsentation „Dienstsport in der Feuerwehr“ der Arbeitsgemeinschaft der Feuerwehr-Unfallkassen (2024), DGUV Vorschrift 49 „Feuerwehren“, DGUV Regel 105-049, FwDV 7 sowie die Plattformseiten „Fit für den Einsatz“ und „Atemschutzgeräteträger: Eignung“. Das Trainingskonzept NRW (Ministerium des Innern NRW, Deutsche Sporthochschule Köln, 2018) dient als Beispiel. Zeitpläne und Stationen sind Anregungen der Plattform. Die Folien ersetzen keine ärztliche Untersuchung.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for Firefighting · Belastung · Eignung · Dienstsport  ·  51</a:t>
            </a:r>
            <a:endParaRPr lang="en-US" sz="1000" dirty="0"/>
          </a:p>
        </p:txBody>
      </p:sp>
      <p:sp>
        <p:nvSpPr>
          <p:cNvPr id="10" name="Text 8">
            <a:hlinkClick r:id="rId9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 for Firefighting</dc:title>
  <dc:subject>PptxGenJS Presentation</dc:subject>
  <dc:creator>Feuerwehr Wissen</dc:creator>
  <cp:lastModifiedBy>Feuerwehr Wissen</cp:lastModifiedBy>
  <cp:revision>1</cp:revision>
  <dcterms:created xsi:type="dcterms:W3CDTF">2026-10-22T09:03:17Z</dcterms:created>
  <dcterms:modified xsi:type="dcterms:W3CDTF">2026-10-22T09:03:17Z</dcterms:modified>
</cp:coreProperties>
</file>