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slideMasters/slideMaster29.xml" ContentType="application/vnd.openxmlformats-officedocument.presentationml.slideMaster+xml"/>
  <Override PartName="/ppt/slides/slide29.xml" ContentType="application/vnd.openxmlformats-officedocument.presentationml.slide+xml"/>
  <Override PartName="/ppt/slideMasters/slideMaster30.xml" ContentType="application/vnd.openxmlformats-officedocument.presentationml.slideMaster+xml"/>
  <Override PartName="/ppt/slides/slide30.xml" ContentType="application/vnd.openxmlformats-officedocument.presentationml.slide+xml"/>
  <Override PartName="/ppt/slideMasters/slideMaster31.xml" ContentType="application/vnd.openxmlformats-officedocument.presentationml.slideMaster+xml"/>
  <Override PartName="/ppt/slides/slide31.xml" ContentType="application/vnd.openxmlformats-officedocument.presentationml.slide+xml"/>
  <Override PartName="/ppt/slideMasters/slideMaster32.xml" ContentType="application/vnd.openxmlformats-officedocument.presentationml.slideMaster+xml"/>
  <Override PartName="/ppt/slides/slide32.xml" ContentType="application/vnd.openxmlformats-officedocument.presentationml.slide+xml"/>
  <Override PartName="/ppt/slideMasters/slideMaster33.xml" ContentType="application/vnd.openxmlformats-officedocument.presentationml.slideMaster+xml"/>
  <Override PartName="/ppt/slides/slide33.xml" ContentType="application/vnd.openxmlformats-officedocument.presentationml.slide+xml"/>
  <Override PartName="/ppt/slideMasters/slideMaster34.xml" ContentType="application/vnd.openxmlformats-officedocument.presentationml.slideMaster+xml"/>
  <Override PartName="/ppt/slides/slide34.xml" ContentType="application/vnd.openxmlformats-officedocument.presentationml.slide+xml"/>
  <Override PartName="/ppt/slideMasters/slideMaster35.xml" ContentType="application/vnd.openxmlformats-officedocument.presentationml.slideMaster+xml"/>
  <Override PartName="/ppt/slides/slide35.xml" ContentType="application/vnd.openxmlformats-officedocument.presentationml.slide+xml"/>
  <Override PartName="/ppt/slideMasters/slideMaster36.xml" ContentType="application/vnd.openxmlformats-officedocument.presentationml.slideMaster+xml"/>
  <Override PartName="/ppt/slides/slide3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</p:sldIdLst>
  <p:notesMasterIdLst>
    <p:notesMasterId r:id="rId38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notesMaster" Target="notesMasters/notesMaster1.xml"/><Relationship Id="rId39" Type="http://schemas.openxmlformats.org/officeDocument/2006/relationships/presProps" Target="presProps.xml"/><Relationship Id="rId40" Type="http://schemas.openxmlformats.org/officeDocument/2006/relationships/viewProps" Target="viewProps.xml"/><Relationship Id="rId41" Type="http://schemas.openxmlformats.org/officeDocument/2006/relationships/theme" Target="theme/theme1.xml"/><Relationship Id="rId4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_rels/notesSlide2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8.xml"/>
		</Relationships>
</file>

<file path=ppt/notesSlides/_rels/notesSlide2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9.xml"/>
		</Relationships>
</file>

<file path=ppt/notesSlides/_rels/notesSlide3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0.xml"/>
		</Relationships>
</file>

<file path=ppt/notesSlides/_rels/notesSlide3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1.xml"/>
		</Relationships>
</file>

<file path=ppt/notesSlides/_rels/notesSlide3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2.xml"/>
		</Relationships>
</file>

<file path=ppt/notesSlides/_rels/notesSlide3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3.xml"/>
		</Relationships>
</file>

<file path=ppt/notesSlides/_rels/notesSlide3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4.xml"/>
		</Relationships>
</file>

<file path=ppt/notesSlides/_rels/notesSlide3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5.xml"/>
		</Relationships>
</file>

<file path=ppt/notesSlides/_rels/notesSlide3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6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s://commons.wikimedia.org/wiki/File:HRT-STP8000-BW.jpg" TargetMode="External"/><Relationship Id="rId3" Type="http://schemas.openxmlformats.org/officeDocument/2006/relationships/hyperlink" Target="https://feuerwehr-wissen-bb.de" TargetMode="External"/><Relationship Id="rId1" Type="http://schemas.openxmlformats.org/officeDocument/2006/relationships/image" Target="../media/image-4-1.jp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hyperlink" Target="https://commons.wikimedia.org/wiki/File:Bsi_karte_1.jpg" TargetMode="External"/><Relationship Id="rId3" Type="http://schemas.openxmlformats.org/officeDocument/2006/relationships/hyperlink" Target="https://feuerwehr-wissen-bb.de" TargetMode="External"/><Relationship Id="rId1" Type="http://schemas.openxmlformats.org/officeDocument/2006/relationships/image" Target="../media/image-8-1.jp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hyperlink" Target="https://commons.wikimedia.org/wiki/File:Leitstelle_Berufsrettung_Wien.jpg" TargetMode="External"/><Relationship Id="rId3" Type="http://schemas.openxmlformats.org/officeDocument/2006/relationships/hyperlink" Target="https://feuerwehr-wissen-bb.de" TargetMode="External"/><Relationship Id="rId1" Type="http://schemas.openxmlformats.org/officeDocument/2006/relationships/image" Target="../media/image-20-1.jp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0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4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5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hyperlink" Target="https://commons.wikimedia.org/wiki/File:HRT-STP8000-BW.jpg" TargetMode="External"/><Relationship Id="rId2" Type="http://schemas.openxmlformats.org/officeDocument/2006/relationships/hyperlink" Target="https://commons.wikimedia.org/wiki/File:Bsi_karte_1.jpg" TargetMode="External"/><Relationship Id="rId3" Type="http://schemas.openxmlformats.org/officeDocument/2006/relationships/hyperlink" Target="https://commons.wikimedia.org/wiki/File:Leitstelle_Berufsrettung_Wien.jpg" TargetMode="External"/><Relationship Id="rId4" Type="http://schemas.openxmlformats.org/officeDocument/2006/relationships/hyperlink" Target="https://feuerwehr-wissen-bb.de" TargetMode="External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1F5F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992728" y="1417320"/>
            <a:ext cx="4206240" cy="5029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3992728" y="1417320"/>
            <a:ext cx="42062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AUSBILDUNG FEUERWEHR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731520" y="2148840"/>
            <a:ext cx="10728655" cy="228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5000"/>
              </a:lnSpc>
              <a:buNone/>
            </a:pPr>
            <a:r>
              <a:rPr lang="en-US" sz="80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FUNKKONZEPT UND</a:t>
            </a:r>
            <a:endParaRPr lang="en-US" sz="8000" dirty="0"/>
          </a:p>
          <a:p>
            <a:pPr algn="ctr" indent="0" marL="0">
              <a:lnSpc>
                <a:spcPct val="95000"/>
              </a:lnSpc>
              <a:buNone/>
            </a:pPr>
            <a:r>
              <a:rPr lang="en-US" sz="8000" b="1" dirty="0">
                <a:solidFill>
                  <a:srgbClr val="B71C1C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SPRECHFUNK</a:t>
            </a:r>
            <a:endParaRPr lang="en-US" sz="8000" dirty="0"/>
          </a:p>
        </p:txBody>
      </p:sp>
      <p:sp>
        <p:nvSpPr>
          <p:cNvPr id="5" name="Text 3"/>
          <p:cNvSpPr/>
          <p:nvPr/>
        </p:nvSpPr>
        <p:spPr>
          <a:xfrm>
            <a:off x="914400" y="4526280"/>
            <a:ext cx="10362895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Digitalfunk BOS, Funkdisziplin und der richtige Funkspruch</a:t>
            </a:r>
            <a:endParaRPr lang="en-US" sz="2400" dirty="0"/>
          </a:p>
        </p:txBody>
      </p:sp>
      <p:sp>
        <p:nvSpPr>
          <p:cNvPr id="6" name="Text 4"/>
          <p:cNvSpPr/>
          <p:nvPr/>
        </p:nvSpPr>
        <p:spPr>
          <a:xfrm>
            <a:off x="914400" y="5806440"/>
            <a:ext cx="1036289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Muster-Ausbildung der Plattform Feuerwehr Wissen  ·  Stand Oktober 2026</a:t>
            </a:r>
            <a:endParaRPr lang="en-US" sz="1300" dirty="0"/>
          </a:p>
        </p:txBody>
      </p:sp>
      <p:sp>
        <p:nvSpPr>
          <p:cNvPr id="7" name="Text 5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Funk · Sprechfunk · Ausbildung  ·  1</a:t>
            </a:r>
            <a:endParaRPr lang="en-US" sz="1000" dirty="0"/>
          </a:p>
        </p:txBody>
      </p:sp>
      <p:sp>
        <p:nvSpPr>
          <p:cNvPr id="8" name="Text 6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AGENDA UND AUSBILDUNGSSCHWERPUNKTE</a:t>
            </a:r>
            <a:endParaRPr lang="en-US" sz="3400" dirty="0"/>
          </a:p>
        </p:txBody>
      </p:sp>
      <p:sp>
        <p:nvSpPr>
          <p:cNvPr id="5" name="Shape 3"/>
          <p:cNvSpPr/>
          <p:nvPr/>
        </p:nvSpPr>
        <p:spPr>
          <a:xfrm>
            <a:off x="594360" y="1371600"/>
            <a:ext cx="2558720" cy="187452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594360" y="1371600"/>
            <a:ext cx="255872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50392" y="1554480"/>
            <a:ext cx="2101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KAPITEL 1</a:t>
            </a:r>
            <a:endParaRPr lang="en-US" sz="2100" dirty="0"/>
          </a:p>
        </p:txBody>
      </p:sp>
      <p:sp>
        <p:nvSpPr>
          <p:cNvPr id="8" name="Text 6"/>
          <p:cNvSpPr/>
          <p:nvPr/>
        </p:nvSpPr>
        <p:spPr>
          <a:xfrm>
            <a:off x="850392" y="2103120"/>
            <a:ext cx="210152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Grundlagen Digitalfunk BOS.</a:t>
            </a:r>
            <a:endParaRPr lang="en-US" sz="1700" dirty="0"/>
          </a:p>
        </p:txBody>
      </p:sp>
      <p:sp>
        <p:nvSpPr>
          <p:cNvPr id="9" name="Shape 7"/>
          <p:cNvSpPr/>
          <p:nvPr/>
        </p:nvSpPr>
        <p:spPr>
          <a:xfrm>
            <a:off x="3409112" y="1371600"/>
            <a:ext cx="2558720" cy="187452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3409112" y="1371600"/>
            <a:ext cx="255872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3665144" y="1554480"/>
            <a:ext cx="2101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KAPITEL 2</a:t>
            </a:r>
            <a:endParaRPr lang="en-US" sz="2100" dirty="0"/>
          </a:p>
        </p:txBody>
      </p:sp>
      <p:sp>
        <p:nvSpPr>
          <p:cNvPr id="12" name="Text 10"/>
          <p:cNvSpPr/>
          <p:nvPr/>
        </p:nvSpPr>
        <p:spPr>
          <a:xfrm>
            <a:off x="3665144" y="2103120"/>
            <a:ext cx="210152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Funkkonzept an der Einsatzstelle.</a:t>
            </a:r>
            <a:endParaRPr lang="en-US" sz="1700" dirty="0"/>
          </a:p>
        </p:txBody>
      </p:sp>
      <p:sp>
        <p:nvSpPr>
          <p:cNvPr id="13" name="Shape 11"/>
          <p:cNvSpPr/>
          <p:nvPr/>
        </p:nvSpPr>
        <p:spPr>
          <a:xfrm>
            <a:off x="6223864" y="1371600"/>
            <a:ext cx="2558720" cy="187452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6223864" y="1371600"/>
            <a:ext cx="255872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479896" y="1554480"/>
            <a:ext cx="2101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KAPITEL 3</a:t>
            </a:r>
            <a:endParaRPr lang="en-US" sz="2100" dirty="0"/>
          </a:p>
        </p:txBody>
      </p:sp>
      <p:sp>
        <p:nvSpPr>
          <p:cNvPr id="16" name="Text 14"/>
          <p:cNvSpPr/>
          <p:nvPr/>
        </p:nvSpPr>
        <p:spPr>
          <a:xfrm>
            <a:off x="6479896" y="2103120"/>
            <a:ext cx="210152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Sprechfunk: Regeln und Verfahren.</a:t>
            </a:r>
            <a:endParaRPr lang="en-US" sz="1700" dirty="0"/>
          </a:p>
        </p:txBody>
      </p:sp>
      <p:sp>
        <p:nvSpPr>
          <p:cNvPr id="17" name="Shape 15"/>
          <p:cNvSpPr/>
          <p:nvPr/>
        </p:nvSpPr>
        <p:spPr>
          <a:xfrm>
            <a:off x="9038615" y="1371600"/>
            <a:ext cx="2558720" cy="187452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9038615" y="1371600"/>
            <a:ext cx="255872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9294647" y="1554480"/>
            <a:ext cx="2101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KAPITEL 4</a:t>
            </a:r>
            <a:endParaRPr lang="en-US" sz="2100" dirty="0"/>
          </a:p>
        </p:txBody>
      </p:sp>
      <p:sp>
        <p:nvSpPr>
          <p:cNvPr id="20" name="Text 18"/>
          <p:cNvSpPr/>
          <p:nvPr/>
        </p:nvSpPr>
        <p:spPr>
          <a:xfrm>
            <a:off x="9294647" y="2103120"/>
            <a:ext cx="210152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Status und Vorrangstufen.</a:t>
            </a:r>
            <a:endParaRPr lang="en-US" sz="1700" dirty="0"/>
          </a:p>
        </p:txBody>
      </p:sp>
      <p:sp>
        <p:nvSpPr>
          <p:cNvPr id="21" name="Shape 19"/>
          <p:cNvSpPr/>
          <p:nvPr/>
        </p:nvSpPr>
        <p:spPr>
          <a:xfrm>
            <a:off x="594360" y="3474720"/>
            <a:ext cx="11002975" cy="2377440"/>
          </a:xfrm>
          <a:prstGeom prst="rect">
            <a:avLst/>
          </a:prstGeom>
          <a:solidFill>
            <a:srgbClr val="FFF5E6"/>
          </a:solidFill>
          <a:ln w="9525">
            <a:solidFill>
              <a:srgbClr val="F5DDB5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594360" y="3474720"/>
            <a:ext cx="82296" cy="237744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960120" y="3611880"/>
            <a:ext cx="1045433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B71C1C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Nach dieser Ausbildung kannst du …</a:t>
            </a:r>
            <a:endParaRPr lang="en-US" sz="2200" dirty="0"/>
          </a:p>
        </p:txBody>
      </p:sp>
      <p:graphicFrame>
        <p:nvGraphicFramePr>
          <p:cNvPr id="3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914400" y="4114800"/>
          <a:ext cx="10454335" cy="914400"/>
        </p:xfrm>
        <a:graphic>
          <a:graphicData uri="http://schemas.openxmlformats.org/drawingml/2006/table">
            <a:tbl>
              <a:tblPr/>
              <a:tblGrid>
                <a:gridCol w="411480"/>
                <a:gridCol w="10042855"/>
              </a:tblGrid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3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3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27432" marB="27432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5E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TMO und DMO unterscheiden und richtig einsetzen,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27432" marB="27432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5E6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3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3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27432" marB="27432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5E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einen Funkspruch nach FwDV 810 absetzen,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27432" marB="27432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5E6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3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3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27432" marB="27432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5E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Status und Vorrangstufen richtig verwenden.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27432" marB="27432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5E6"/>
                    </a:solidFill>
                  </a:tcPr>
                </a:tc>
              </a:tr>
            </a:tbl>
          </a:graphicData>
        </a:graphic>
      </p:graphicFrame>
      <p:sp>
        <p:nvSpPr>
          <p:cNvPr id="25" name="Text 22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Funk · Sprechfunk · Ausbildung  ·  2</a:t>
            </a:r>
            <a:endParaRPr lang="en-US" sz="1000" dirty="0"/>
          </a:p>
        </p:txBody>
      </p:sp>
      <p:sp>
        <p:nvSpPr>
          <p:cNvPr id="26" name="Text 23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F17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2011680"/>
            <a:ext cx="1219169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spc="300" kern="0" dirty="0">
                <a:solidFill>
                  <a:srgbClr val="E0454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KAPITEL 01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1097280" y="2606040"/>
            <a:ext cx="9997135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5000"/>
              </a:lnSpc>
              <a:buNone/>
            </a:pPr>
            <a:r>
              <a:rPr lang="en-US" sz="6400" b="1" dirty="0">
                <a:solidFill>
                  <a:srgbClr val="FFFFFF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GRUNDLAGEN DIGITALFUNK BOS</a:t>
            </a:r>
            <a:endParaRPr lang="en-US" sz="6400" dirty="0"/>
          </a:p>
        </p:txBody>
      </p:sp>
      <p:sp>
        <p:nvSpPr>
          <p:cNvPr id="4" name="Text 2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Funk · Sprechfunk · Ausbildung  ·  3</a:t>
            </a:r>
            <a:endParaRPr lang="en-US" sz="1000" dirty="0"/>
          </a:p>
        </p:txBody>
      </p:sp>
      <p:sp>
        <p:nvSpPr>
          <p:cNvPr id="5" name="Text 3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1.1 DIE VORSCHRIFT: FWDV 810</a:t>
            </a:r>
            <a:endParaRPr lang="en-US" sz="34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94360" y="1417320"/>
          <a:ext cx="5760720" cy="914400"/>
        </p:xfrm>
        <a:graphic>
          <a:graphicData uri="http://schemas.openxmlformats.org/drawingml/2006/table">
            <a:tbl>
              <a:tblPr/>
              <a:tblGrid>
                <a:gridCol w="411480"/>
                <a:gridCol w="5349240"/>
              </a:tblGrid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3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3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Regelt </a:t>
                      </a:r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den Sprech- und Datenfunkverkehr, vor allem im Digitalfunk BOS (TETRA).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3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3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Stand: </a:t>
                      </a:r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Ausgabe 2018, vom AFKzV 2019 genehmigt. Gilt für Feuerwehr, Rettungsdienst und Katastrophenschutz.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3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3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Brandenburg: </a:t>
                      </a:r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mit Erlass vom 4. April 2019 verbindlich eingeführt.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3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3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Aufbau: </a:t>
                      </a:r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Teil I digitaler Sprech- und Datenfunk, Teil II analoger Sprechfunk, Anlagen.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</a:tbl>
          </a:graphicData>
        </a:graphic>
      </p:graphicFrame>
      <p:pic>
        <p:nvPicPr>
          <p:cNvPr id="6" name="Image 0" descr="Handsprechfunkgerät (HRT) im Digitalfunk BOS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42708" y="1463040"/>
            <a:ext cx="2987040" cy="4480560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6675120" y="5980176"/>
            <a:ext cx="4922215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2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Foto: Hubert Berberich (HubiB), Public domain</a:t>
            </a:r>
            <a:endParaRPr lang="en-US" sz="900" dirty="0"/>
          </a:p>
        </p:txBody>
      </p:sp>
      <p:sp>
        <p:nvSpPr>
          <p:cNvPr id="8" name="Text 4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Funk · Sprechfunk · Ausbildung  ·  4</a:t>
            </a:r>
            <a:endParaRPr lang="en-US" sz="1000" dirty="0"/>
          </a:p>
        </p:txBody>
      </p:sp>
      <p:sp>
        <p:nvSpPr>
          <p:cNvPr id="9" name="Text 5">
            <a:hlinkClick r:id="rId3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3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1.2 DAS NETZ</a:t>
            </a:r>
            <a:endParaRPr lang="en-US" sz="3400" dirty="0"/>
          </a:p>
        </p:txBody>
      </p:sp>
      <p:graphicFrame>
        <p:nvGraphicFramePr>
          <p:cNvPr id="6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94360" y="1463040"/>
          <a:ext cx="11002975" cy="914400"/>
        </p:xfrm>
        <a:graphic>
          <a:graphicData uri="http://schemas.openxmlformats.org/drawingml/2006/table">
            <a:tbl>
              <a:tblPr/>
              <a:tblGrid>
                <a:gridCol w="411480"/>
                <a:gridCol w="10591495"/>
              </a:tblGrid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4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4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0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Bundesweit einheitlich </a:t>
                      </a:r>
                      <a:pPr indent="0" marL="0">
                        <a:buNone/>
                      </a:pPr>
                      <a:r>
                        <a:rPr lang="en-US" sz="20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nach dem TETRA-Standard für Feuerwehr, Rettungsdienst, Polizei, THW und weitere.</a:t>
                      </a:r>
                      <a:endParaRPr lang="en-US" sz="2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4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4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0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Abhörsicher: </a:t>
                      </a:r>
                      <a:pPr indent="0" marL="0">
                        <a:buNone/>
                      </a:pPr>
                      <a:r>
                        <a:rPr lang="en-US" sz="20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Verschlüsselung, Teilnehmerkennung, differenzierte Berechtigungen.</a:t>
                      </a:r>
                      <a:endParaRPr lang="en-US" sz="2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4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4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0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Betreiber: </a:t>
                      </a:r>
                      <a:pPr indent="0" marL="0">
                        <a:buNone/>
                      </a:pPr>
                      <a:r>
                        <a:rPr lang="en-US" sz="20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Die BDBOS betreibt das Netz, im Land gibt es eine Autorisierte Stelle.</a:t>
                      </a:r>
                      <a:endParaRPr lang="en-US" sz="2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4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4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0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Reichweite: </a:t>
                      </a:r>
                      <a:pPr indent="0" marL="0">
                        <a:buNone/>
                      </a:pPr>
                      <a:r>
                        <a:rPr lang="en-US" sz="20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Eine Basisstation erreicht grob 30 km. Funkwellen breiten sich quasioptisch aus.</a:t>
                      </a:r>
                      <a:endParaRPr lang="en-US" sz="2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</a:tbl>
          </a:graphicData>
        </a:graphic>
      </p:graphicFrame>
      <p:sp>
        <p:nvSpPr>
          <p:cNvPr id="6" name="Text 3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Funk · Sprechfunk · Ausbildung  ·  5</a:t>
            </a:r>
            <a:endParaRPr lang="en-US" sz="1000" dirty="0"/>
          </a:p>
        </p:txBody>
      </p:sp>
      <p:sp>
        <p:nvSpPr>
          <p:cNvPr id="7" name="Text 4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1.3 TMO UND DMO</a:t>
            </a:r>
            <a:endParaRPr lang="en-US" sz="3400" dirty="0"/>
          </a:p>
        </p:txBody>
      </p:sp>
      <p:sp>
        <p:nvSpPr>
          <p:cNvPr id="5" name="Shape 3"/>
          <p:cNvSpPr/>
          <p:nvPr/>
        </p:nvSpPr>
        <p:spPr>
          <a:xfrm>
            <a:off x="594360" y="1508760"/>
            <a:ext cx="5373472" cy="347472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594360" y="1508760"/>
            <a:ext cx="5373472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50392" y="1691640"/>
            <a:ext cx="491627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TMO: NETZBETRIEB</a:t>
            </a:r>
            <a:endParaRPr lang="en-US" sz="2100" dirty="0"/>
          </a:p>
        </p:txBody>
      </p:sp>
      <p:sp>
        <p:nvSpPr>
          <p:cNvPr id="8" name="Text 6"/>
          <p:cNvSpPr/>
          <p:nvPr/>
        </p:nvSpPr>
        <p:spPr>
          <a:xfrm>
            <a:off x="850392" y="2240280"/>
            <a:ext cx="4916272" cy="2606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Über das Funknetz, zum Beispiel mit der Leitstelle. Große Reichweite. Vorzugsweise nutzen.</a:t>
            </a:r>
            <a:endParaRPr lang="en-US" sz="1900" dirty="0"/>
          </a:p>
        </p:txBody>
      </p:sp>
      <p:sp>
        <p:nvSpPr>
          <p:cNvPr id="9" name="Shape 7"/>
          <p:cNvSpPr/>
          <p:nvPr/>
        </p:nvSpPr>
        <p:spPr>
          <a:xfrm>
            <a:off x="6223864" y="1508760"/>
            <a:ext cx="5373472" cy="347472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6223864" y="1508760"/>
            <a:ext cx="5373472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479896" y="1691640"/>
            <a:ext cx="491627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DMO: DIREKTBETRIEB</a:t>
            </a:r>
            <a:endParaRPr lang="en-US" sz="2100" dirty="0"/>
          </a:p>
        </p:txBody>
      </p:sp>
      <p:sp>
        <p:nvSpPr>
          <p:cNvPr id="12" name="Text 10"/>
          <p:cNvSpPr/>
          <p:nvPr/>
        </p:nvSpPr>
        <p:spPr>
          <a:xfrm>
            <a:off x="6479896" y="2240280"/>
            <a:ext cx="4916272" cy="2606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Gerät zu Gerät ohne Netz. Für die Einsatzstelle und Orte ohne Netz, zum Beispiel Gebäude und Keller. Reichweite begrenzt.</a:t>
            </a:r>
            <a:endParaRPr lang="en-US" sz="1900" dirty="0"/>
          </a:p>
        </p:txBody>
      </p:sp>
      <p:sp>
        <p:nvSpPr>
          <p:cNvPr id="13" name="Text 11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Funk · Sprechfunk · Ausbildung  ·  6</a:t>
            </a:r>
            <a:endParaRPr lang="en-US" sz="1000" dirty="0"/>
          </a:p>
        </p:txBody>
      </p:sp>
      <p:sp>
        <p:nvSpPr>
          <p:cNvPr id="14" name="Text 12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1.4 GRUPPENRUF UND EINZELRUF</a:t>
            </a:r>
            <a:endParaRPr lang="en-US" sz="3400" dirty="0"/>
          </a:p>
        </p:txBody>
      </p:sp>
      <p:graphicFrame>
        <p:nvGraphicFramePr>
          <p:cNvPr id="8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94360" y="1463040"/>
          <a:ext cx="11002975" cy="914400"/>
        </p:xfrm>
        <a:graphic>
          <a:graphicData uri="http://schemas.openxmlformats.org/drawingml/2006/table">
            <a:tbl>
              <a:tblPr/>
              <a:tblGrid>
                <a:gridCol w="411480"/>
                <a:gridCol w="10591495"/>
              </a:tblGrid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4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4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0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Gruppenruf: </a:t>
                      </a:r>
                      <a:pPr indent="0" marL="0">
                        <a:buNone/>
                      </a:pPr>
                      <a:r>
                        <a:rPr lang="en-US" sz="20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erreicht alle Teilnehmer einer Rufgruppe gleichzeitig. Einer spricht, alle hören.</a:t>
                      </a:r>
                      <a:endParaRPr lang="en-US" sz="2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4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4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0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Einzelruf: </a:t>
                      </a:r>
                      <a:pPr indent="0" marL="0">
                        <a:buNone/>
                      </a:pPr>
                      <a:r>
                        <a:rPr lang="en-US" sz="20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zwischen zwei Teilnehmern, nur wenn freigeschaltet.</a:t>
                      </a:r>
                      <a:endParaRPr lang="en-US" sz="2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4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4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0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Im DMO </a:t>
                      </a:r>
                      <a:pPr indent="0" marL="0">
                        <a:buNone/>
                      </a:pPr>
                      <a:r>
                        <a:rPr lang="en-US" sz="20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belegt ein Einzelruf die ganze Rufgruppe. Nur ein Notruf kann ihn unterbrechen.</a:t>
                      </a:r>
                      <a:endParaRPr lang="en-US" sz="2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4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4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0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Sprechtaste gedrückt halten, </a:t>
                      </a:r>
                      <a:pPr indent="0" marL="0">
                        <a:buNone/>
                      </a:pPr>
                      <a:r>
                        <a:rPr lang="en-US" sz="20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sonst verfällt der Platz in der Warteschlange.</a:t>
                      </a:r>
                      <a:endParaRPr lang="en-US" sz="2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</a:tbl>
          </a:graphicData>
        </a:graphic>
      </p:graphicFrame>
      <p:sp>
        <p:nvSpPr>
          <p:cNvPr id="6" name="Text 3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Funk · Sprechfunk · Ausbildung  ·  7</a:t>
            </a:r>
            <a:endParaRPr lang="en-US" sz="1000" dirty="0"/>
          </a:p>
        </p:txBody>
      </p:sp>
      <p:sp>
        <p:nvSpPr>
          <p:cNvPr id="7" name="Text 4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1.5 SICHERHEITSKARTE UND VERSCHLÜSSELUNG</a:t>
            </a:r>
            <a:endParaRPr lang="en-US" sz="3100" dirty="0"/>
          </a:p>
        </p:txBody>
      </p:sp>
      <p:graphicFrame>
        <p:nvGraphicFramePr>
          <p:cNvPr id="9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94360" y="1417320"/>
          <a:ext cx="5760720" cy="914400"/>
        </p:xfrm>
        <a:graphic>
          <a:graphicData uri="http://schemas.openxmlformats.org/drawingml/2006/table">
            <a:tbl>
              <a:tblPr/>
              <a:tblGrid>
                <a:gridCol w="411480"/>
                <a:gridCol w="5349240"/>
              </a:tblGrid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3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3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Ohne BOS-Sicherheitskarte </a:t>
                      </a:r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keine Teilnahme im Netz.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3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3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Sie ermöglicht </a:t>
                      </a:r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Authentifizierung, Ende-zu-Ende-Verschlüsselung und Sperrfunktion.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3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3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Verlust melden: </a:t>
                      </a:r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Geht ein Gerät verloren, wird die Karte gesperrt. Verlust sofort melden.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3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3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Defektes Gerät: </a:t>
                      </a:r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Sicherheitskarte herausnehmen, nicht eingesetzte Karten sicher verwahren.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</a:tbl>
          </a:graphicData>
        </a:graphic>
      </p:graphicFrame>
      <p:pic>
        <p:nvPicPr>
          <p:cNvPr id="6" name="Image 0" descr="BOS-Sicherheitskarte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675120" y="1463040"/>
            <a:ext cx="4922215" cy="3200715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6675120" y="4700331"/>
            <a:ext cx="4922215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2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Foto: Bundesamt für Sicherheit in der Informationstechnik, Public domain</a:t>
            </a:r>
            <a:endParaRPr lang="en-US" sz="900" dirty="0"/>
          </a:p>
        </p:txBody>
      </p:sp>
      <p:sp>
        <p:nvSpPr>
          <p:cNvPr id="8" name="Text 4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Funk · Sprechfunk · Ausbildung  ·  8</a:t>
            </a:r>
            <a:endParaRPr lang="en-US" sz="1000" dirty="0"/>
          </a:p>
        </p:txBody>
      </p:sp>
      <p:sp>
        <p:nvSpPr>
          <p:cNvPr id="9" name="Text 5">
            <a:hlinkClick r:id="rId3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3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1.6 DER NOTRUF</a:t>
            </a:r>
            <a:endParaRPr lang="en-US" sz="3400" dirty="0"/>
          </a:p>
        </p:txBody>
      </p:sp>
      <p:sp>
        <p:nvSpPr>
          <p:cNvPr id="5" name="Shape 3"/>
          <p:cNvSpPr/>
          <p:nvPr/>
        </p:nvSpPr>
        <p:spPr>
          <a:xfrm>
            <a:off x="594360" y="1463040"/>
            <a:ext cx="5394960" cy="2011680"/>
          </a:xfrm>
          <a:prstGeom prst="rect">
            <a:avLst/>
          </a:prstGeom>
          <a:solidFill>
            <a:srgbClr val="FDE8E8"/>
          </a:solidFill>
          <a:ln w="12700">
            <a:solidFill>
              <a:srgbClr val="FDE8E8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594360" y="1463040"/>
            <a:ext cx="82296" cy="201168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960120" y="1463040"/>
            <a:ext cx="484632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B7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NUR BEI GEFAHR</a:t>
            </a:r>
            <a:endParaRPr lang="en-US" sz="1800" dirty="0"/>
          </a:p>
          <a:p>
            <a:pPr indent="0" marL="0">
              <a:buNone/>
            </a:pPr>
            <a:r>
              <a:rPr lang="en-US" sz="22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Der Notruf ist nur erlaubt bei Gefahr für Leib oder Leben von Einsatzkräften, wenn unverzügliche Unterstützung nötig ist.</a:t>
            </a:r>
            <a:endParaRPr lang="en-US" sz="1800" dirty="0"/>
          </a:p>
        </p:txBody>
      </p:sp>
      <p:graphicFrame>
        <p:nvGraphicFramePr>
          <p:cNvPr id="10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6400800" y="1463040"/>
          <a:ext cx="5196535" cy="914400"/>
        </p:xfrm>
        <a:graphic>
          <a:graphicData uri="http://schemas.openxmlformats.org/drawingml/2006/table">
            <a:tbl>
              <a:tblPr/>
              <a:tblGrid>
                <a:gridCol w="411480"/>
                <a:gridCol w="4785055"/>
              </a:tblGrid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5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5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1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Orangene Taste: Das Mikrofon öffnet selbst, höchste Priorität, laufende Gespräche werden verdrängt.</a:t>
                      </a:r>
                      <a:endParaRPr lang="en-US" sz="2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5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5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1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Im TMO geht er an die Gruppe und die Leitstelle, im DMO nur in die Gruppe.</a:t>
                      </a:r>
                      <a:endParaRPr lang="en-US" sz="2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5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5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1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Versehentlich ausgelöst: nicht ausschalten, die Leitstelle anrufen und aufklären.</a:t>
                      </a:r>
                      <a:endParaRPr lang="en-US" sz="2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5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5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1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Das Notrufverfahren nach FwDV 7 (Mayday) bleibt davon unberührt.</a:t>
                      </a:r>
                      <a:endParaRPr lang="en-US" sz="2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</a:tbl>
          </a:graphicData>
        </a:graphic>
      </p:graphicFrame>
      <p:sp>
        <p:nvSpPr>
          <p:cNvPr id="9" name="Text 6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Funk · Sprechfunk · Ausbildung  ·  9</a:t>
            </a:r>
            <a:endParaRPr lang="en-US" sz="1000" dirty="0"/>
          </a:p>
        </p:txBody>
      </p:sp>
      <p:sp>
        <p:nvSpPr>
          <p:cNvPr id="10" name="Text 7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1.7 TECHNIK: REICHWEITE UND STÖRUNGEN</a:t>
            </a:r>
            <a:endParaRPr lang="en-US" sz="3100" dirty="0"/>
          </a:p>
        </p:txBody>
      </p:sp>
      <p:graphicFrame>
        <p:nvGraphicFramePr>
          <p:cNvPr id="11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94360" y="1463040"/>
          <a:ext cx="11002975" cy="914400"/>
        </p:xfrm>
        <a:graphic>
          <a:graphicData uri="http://schemas.openxmlformats.org/drawingml/2006/table">
            <a:tbl>
              <a:tblPr/>
              <a:tblGrid>
                <a:gridCol w="411480"/>
                <a:gridCol w="10591495"/>
              </a:tblGrid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3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3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Reichweite </a:t>
                      </a:r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hängt ab von Antennenhöhe, Gelände, Wetter und Bauten wie Stahlbeton, Tunnel und Hochregallager.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3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3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Erstmaßnahme bei Störung: </a:t>
                      </a:r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Standort wechseln, oft genügen wenige Meter. Körperdrehung hilft.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3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3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Antenne </a:t>
                      </a:r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immer senkrecht halten. Nie ohne Antenne senden.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3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3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Digital: </a:t>
                      </a:r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Die Verbindung reißt ohne Vorwarnung ab. Signalton und LED zeigen den Abbruch.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</a:tbl>
          </a:graphicData>
        </a:graphic>
      </p:graphicFrame>
      <p:sp>
        <p:nvSpPr>
          <p:cNvPr id="6" name="Text 3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Funk · Sprechfunk · Ausbildung  ·  10</a:t>
            </a:r>
            <a:endParaRPr lang="en-US" sz="1000" dirty="0"/>
          </a:p>
        </p:txBody>
      </p:sp>
      <p:sp>
        <p:nvSpPr>
          <p:cNvPr id="7" name="Text 4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1.8 REPEATER, GATEWAY, FALLBACK</a:t>
            </a:r>
            <a:endParaRPr lang="en-US" sz="3400" dirty="0"/>
          </a:p>
        </p:txBody>
      </p:sp>
      <p:sp>
        <p:nvSpPr>
          <p:cNvPr id="5" name="Shape 3"/>
          <p:cNvSpPr/>
          <p:nvPr/>
        </p:nvSpPr>
        <p:spPr>
          <a:xfrm>
            <a:off x="594360" y="1508760"/>
            <a:ext cx="3496970" cy="356616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594360" y="1508760"/>
            <a:ext cx="349697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50392" y="1691640"/>
            <a:ext cx="303977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DMO-REPEATER</a:t>
            </a:r>
            <a:endParaRPr lang="en-US" sz="2100" dirty="0"/>
          </a:p>
        </p:txBody>
      </p:sp>
      <p:sp>
        <p:nvSpPr>
          <p:cNvPr id="8" name="Text 6"/>
          <p:cNvSpPr/>
          <p:nvPr/>
        </p:nvSpPr>
        <p:spPr>
          <a:xfrm>
            <a:off x="850392" y="2240280"/>
            <a:ext cx="3039770" cy="2697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Verschiebt die Reichweite, vergrößert sie nicht. In der Gegenrichtung sinkt sie oft.</a:t>
            </a:r>
            <a:endParaRPr lang="en-US" sz="1700" dirty="0"/>
          </a:p>
        </p:txBody>
      </p:sp>
      <p:sp>
        <p:nvSpPr>
          <p:cNvPr id="9" name="Shape 7"/>
          <p:cNvSpPr/>
          <p:nvPr/>
        </p:nvSpPr>
        <p:spPr>
          <a:xfrm>
            <a:off x="4347362" y="1508760"/>
            <a:ext cx="3496970" cy="356616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4347362" y="1508760"/>
            <a:ext cx="349697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4603394" y="1691640"/>
            <a:ext cx="303977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GATEWAY</a:t>
            </a:r>
            <a:endParaRPr lang="en-US" sz="2100" dirty="0"/>
          </a:p>
        </p:txBody>
      </p:sp>
      <p:sp>
        <p:nvSpPr>
          <p:cNvPr id="12" name="Text 10"/>
          <p:cNvSpPr/>
          <p:nvPr/>
        </p:nvSpPr>
        <p:spPr>
          <a:xfrm>
            <a:off x="4603394" y="2240280"/>
            <a:ext cx="3039770" cy="2697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Verbindet eine DMO-Gruppe mit einer TMO-Gruppe. Nur Fahrzeugfunkgeräte, Notruf und Daten werden nicht gesichert weitergeleitet.</a:t>
            </a:r>
            <a:endParaRPr lang="en-US" sz="1700" dirty="0"/>
          </a:p>
        </p:txBody>
      </p:sp>
      <p:sp>
        <p:nvSpPr>
          <p:cNvPr id="13" name="Shape 11"/>
          <p:cNvSpPr/>
          <p:nvPr/>
        </p:nvSpPr>
        <p:spPr>
          <a:xfrm>
            <a:off x="8100365" y="1508760"/>
            <a:ext cx="3496970" cy="356616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8100365" y="1508760"/>
            <a:ext cx="349697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8356397" y="1691640"/>
            <a:ext cx="303977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FALLBACK</a:t>
            </a:r>
            <a:endParaRPr lang="en-US" sz="2100" dirty="0"/>
          </a:p>
        </p:txBody>
      </p:sp>
      <p:sp>
        <p:nvSpPr>
          <p:cNvPr id="16" name="Text 14"/>
          <p:cNvSpPr/>
          <p:nvPr/>
        </p:nvSpPr>
        <p:spPr>
          <a:xfrm>
            <a:off x="8356397" y="2240280"/>
            <a:ext cx="3039770" cy="2697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Verbindung zur Leitstelle fehlt, nur noch lokale Kommunikation. Anzeige am Gerät beachten.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Funk · Sprechfunk · Ausbildung  ·  11</a:t>
            </a:r>
            <a:endParaRPr lang="en-US" sz="1000" dirty="0"/>
          </a:p>
        </p:txBody>
      </p:sp>
      <p:sp>
        <p:nvSpPr>
          <p:cNvPr id="18" name="Text 16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1.9 RECHT UND SICHERHEIT IM UMGANG</a:t>
            </a:r>
            <a:endParaRPr lang="en-US" sz="3400" dirty="0"/>
          </a:p>
        </p:txBody>
      </p:sp>
      <p:graphicFrame>
        <p:nvGraphicFramePr>
          <p:cNvPr id="13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94360" y="1463040"/>
          <a:ext cx="11002975" cy="914400"/>
        </p:xfrm>
        <a:graphic>
          <a:graphicData uri="http://schemas.openxmlformats.org/drawingml/2006/table">
            <a:tbl>
              <a:tblPr/>
              <a:tblGrid>
                <a:gridCol w="411480"/>
                <a:gridCol w="10591495"/>
              </a:tblGrid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3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3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Fernmeldegeheimnis </a:t>
                      </a:r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und Verschwiegenheit gelten für jeden Funkverkehr, der nicht für die Öffentlichkeit bestimmt ist.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3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3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Verpflichtung </a:t>
                      </a:r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auf Verschwiegenheit nach dem Verpflichtungsgesetz. Das Verfahren regelt dein Träger.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3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3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Gewitter: </a:t>
                      </a:r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Der Einsatzleiter entscheidet, ob weitergefunkt wird.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3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3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Explosionsgefährdete Bereiche: </a:t>
                      </a:r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nur zugelassene Ex-Geräte, nur zusammengehörige Komponenten.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</a:tbl>
          </a:graphicData>
        </a:graphic>
      </p:graphicFrame>
      <p:sp>
        <p:nvSpPr>
          <p:cNvPr id="6" name="Text 3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Funk · Sprechfunk · Ausbildung  ·  12</a:t>
            </a:r>
            <a:endParaRPr lang="en-US" sz="1000" dirty="0"/>
          </a:p>
        </p:txBody>
      </p:sp>
      <p:sp>
        <p:nvSpPr>
          <p:cNvPr id="7" name="Text 4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F17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2011680"/>
            <a:ext cx="1219169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spc="300" kern="0" dirty="0">
                <a:solidFill>
                  <a:srgbClr val="E0454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KAPITEL 02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1097280" y="2606040"/>
            <a:ext cx="9997135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5000"/>
              </a:lnSpc>
              <a:buNone/>
            </a:pPr>
            <a:r>
              <a:rPr lang="en-US" sz="6400" b="1" dirty="0">
                <a:solidFill>
                  <a:srgbClr val="FFFFFF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FUNKKONZEPT AN DER EINSATZSTELLE</a:t>
            </a:r>
            <a:endParaRPr lang="en-US" sz="6400" dirty="0"/>
          </a:p>
        </p:txBody>
      </p:sp>
      <p:sp>
        <p:nvSpPr>
          <p:cNvPr id="4" name="Text 2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Funk · Sprechfunk · Ausbildung  ·  13</a:t>
            </a:r>
            <a:endParaRPr lang="en-US" sz="1000" dirty="0"/>
          </a:p>
        </p:txBody>
      </p:sp>
      <p:sp>
        <p:nvSpPr>
          <p:cNvPr id="5" name="Text 3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2.1 FAHRZEUGFUNK UND EINSATZSTELLENFUNK TRENNEN</a:t>
            </a:r>
            <a:endParaRPr lang="en-US" sz="2800" dirty="0"/>
          </a:p>
        </p:txBody>
      </p:sp>
      <p:sp>
        <p:nvSpPr>
          <p:cNvPr id="5" name="Shape 3"/>
          <p:cNvSpPr/>
          <p:nvPr/>
        </p:nvSpPr>
        <p:spPr>
          <a:xfrm>
            <a:off x="594360" y="1508760"/>
            <a:ext cx="5373472" cy="310896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594360" y="1508760"/>
            <a:ext cx="5373472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50392" y="1691640"/>
            <a:ext cx="491627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EINSATZSTELLE</a:t>
            </a:r>
            <a:endParaRPr lang="en-US" sz="2100" dirty="0"/>
          </a:p>
        </p:txBody>
      </p:sp>
      <p:sp>
        <p:nvSpPr>
          <p:cNvPr id="8" name="Text 6"/>
          <p:cNvSpPr/>
          <p:nvPr/>
        </p:nvSpPr>
        <p:spPr>
          <a:xfrm>
            <a:off x="850392" y="2240280"/>
            <a:ext cx="4916272" cy="2240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Trupps sprechen mit ihrer Führungskraft, meist im DMO.</a:t>
            </a:r>
            <a:endParaRPr lang="en-US" sz="2000" dirty="0"/>
          </a:p>
        </p:txBody>
      </p:sp>
      <p:sp>
        <p:nvSpPr>
          <p:cNvPr id="9" name="Shape 7"/>
          <p:cNvSpPr/>
          <p:nvPr/>
        </p:nvSpPr>
        <p:spPr>
          <a:xfrm>
            <a:off x="6223864" y="1508760"/>
            <a:ext cx="5373472" cy="310896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6223864" y="1508760"/>
            <a:ext cx="5373472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479896" y="1691640"/>
            <a:ext cx="491627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EINSATZLEITUNG</a:t>
            </a:r>
            <a:endParaRPr lang="en-US" sz="2100" dirty="0"/>
          </a:p>
        </p:txBody>
      </p:sp>
      <p:sp>
        <p:nvSpPr>
          <p:cNvPr id="12" name="Text 10"/>
          <p:cNvSpPr/>
          <p:nvPr/>
        </p:nvSpPr>
        <p:spPr>
          <a:xfrm>
            <a:off x="6479896" y="2240280"/>
            <a:ext cx="4916272" cy="2240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Meldet Wichtiges per Fahrzeugfunk an die Leitstelle, meist im TMO.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Funk · Sprechfunk · Ausbildung  ·  14</a:t>
            </a:r>
            <a:endParaRPr lang="en-US" sz="1000" dirty="0"/>
          </a:p>
        </p:txBody>
      </p:sp>
      <p:sp>
        <p:nvSpPr>
          <p:cNvPr id="14" name="Text 12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2.2 DIE MELDEKETTE</a:t>
            </a:r>
            <a:endParaRPr lang="en-US" sz="3400" dirty="0"/>
          </a:p>
        </p:txBody>
      </p:sp>
      <p:sp>
        <p:nvSpPr>
          <p:cNvPr id="5" name="Shape 3"/>
          <p:cNvSpPr/>
          <p:nvPr/>
        </p:nvSpPr>
        <p:spPr>
          <a:xfrm>
            <a:off x="594360" y="1417320"/>
            <a:ext cx="11002975" cy="841248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777240" y="1563624"/>
            <a:ext cx="548640" cy="548640"/>
          </a:xfrm>
          <a:prstGeom prst="ellipse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777240" y="1563624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1</a:t>
            </a:r>
            <a:endParaRPr lang="en-US" sz="2200" dirty="0"/>
          </a:p>
        </p:txBody>
      </p:sp>
      <p:sp>
        <p:nvSpPr>
          <p:cNvPr id="8" name="Text 6"/>
          <p:cNvSpPr/>
          <p:nvPr/>
        </p:nvSpPr>
        <p:spPr>
          <a:xfrm>
            <a:off x="1554480" y="1417320"/>
            <a:ext cx="9905695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Trupp</a:t>
            </a:r>
            <a:pPr indent="0" marL="0">
              <a:buNone/>
            </a:pPr>
            <a:r>
              <a:rPr lang="en-US" sz="19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meldet an den Gruppenführer.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594360" y="2368296"/>
            <a:ext cx="11002975" cy="841248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777240" y="2514600"/>
            <a:ext cx="548640" cy="548640"/>
          </a:xfrm>
          <a:prstGeom prst="ellipse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777240" y="251460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2</a:t>
            </a:r>
            <a:endParaRPr lang="en-US" sz="2200" dirty="0"/>
          </a:p>
        </p:txBody>
      </p:sp>
      <p:sp>
        <p:nvSpPr>
          <p:cNvPr id="12" name="Text 10"/>
          <p:cNvSpPr/>
          <p:nvPr/>
        </p:nvSpPr>
        <p:spPr>
          <a:xfrm>
            <a:off x="1554480" y="2368296"/>
            <a:ext cx="9905695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Gruppenführer</a:t>
            </a:r>
            <a:pPr indent="0" marL="0">
              <a:buNone/>
            </a:pPr>
            <a:r>
              <a:rPr lang="en-US" sz="19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meldet an den Zug- oder Abschnittsführer.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594360" y="3319272"/>
            <a:ext cx="11002975" cy="841248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777240" y="3465576"/>
            <a:ext cx="548640" cy="548640"/>
          </a:xfrm>
          <a:prstGeom prst="ellipse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777240" y="3465576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3</a:t>
            </a:r>
            <a:endParaRPr lang="en-US" sz="2200" dirty="0"/>
          </a:p>
        </p:txBody>
      </p:sp>
      <p:sp>
        <p:nvSpPr>
          <p:cNvPr id="16" name="Text 14"/>
          <p:cNvSpPr/>
          <p:nvPr/>
        </p:nvSpPr>
        <p:spPr>
          <a:xfrm>
            <a:off x="1554480" y="3319272"/>
            <a:ext cx="9905695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Einsatzleitung</a:t>
            </a:r>
            <a:pPr indent="0" marL="0">
              <a:buNone/>
            </a:pPr>
            <a:r>
              <a:rPr lang="en-US" sz="19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meldet an die Leitstelle.</a:t>
            </a:r>
            <a:endParaRPr lang="en-US" sz="2200" dirty="0"/>
          </a:p>
        </p:txBody>
      </p:sp>
      <p:sp>
        <p:nvSpPr>
          <p:cNvPr id="17" name="Shape 15"/>
          <p:cNvSpPr/>
          <p:nvPr/>
        </p:nvSpPr>
        <p:spPr>
          <a:xfrm>
            <a:off x="594360" y="4270248"/>
            <a:ext cx="11002975" cy="841248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777240" y="4416552"/>
            <a:ext cx="548640" cy="548640"/>
          </a:xfrm>
          <a:prstGeom prst="ellipse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777240" y="4416552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4</a:t>
            </a:r>
            <a:endParaRPr lang="en-US" sz="2200" dirty="0"/>
          </a:p>
        </p:txBody>
      </p:sp>
      <p:sp>
        <p:nvSpPr>
          <p:cNvPr id="20" name="Text 18"/>
          <p:cNvSpPr/>
          <p:nvPr/>
        </p:nvSpPr>
        <p:spPr>
          <a:xfrm>
            <a:off x="1554480" y="4270248"/>
            <a:ext cx="9905695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Warum?</a:t>
            </a:r>
            <a:pPr indent="0" marL="0">
              <a:buNone/>
            </a:pPr>
            <a:r>
              <a:rPr lang="en-US" sz="19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Die Leitstelle braucht ein klares Lagebild, keine zwanzig Stimmen.</a:t>
            </a:r>
            <a:endParaRPr lang="en-US" sz="2200" dirty="0"/>
          </a:p>
        </p:txBody>
      </p:sp>
      <p:sp>
        <p:nvSpPr>
          <p:cNvPr id="21" name="Shape 19"/>
          <p:cNvSpPr/>
          <p:nvPr/>
        </p:nvSpPr>
        <p:spPr>
          <a:xfrm>
            <a:off x="594360" y="5221224"/>
            <a:ext cx="11002975" cy="841248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777240" y="5367528"/>
            <a:ext cx="548640" cy="548640"/>
          </a:xfrm>
          <a:prstGeom prst="ellipse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777240" y="5367528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5</a:t>
            </a:r>
            <a:endParaRPr lang="en-US" sz="2200" dirty="0"/>
          </a:p>
        </p:txBody>
      </p:sp>
      <p:sp>
        <p:nvSpPr>
          <p:cNvPr id="24" name="Text 22"/>
          <p:cNvSpPr/>
          <p:nvPr/>
        </p:nvSpPr>
        <p:spPr>
          <a:xfrm>
            <a:off x="1554480" y="5221224"/>
            <a:ext cx="9905695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Führungsebenen</a:t>
            </a:r>
            <a:pPr indent="0" marL="0">
              <a:buNone/>
            </a:pPr>
            <a:r>
              <a:rPr lang="en-US" sz="19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werden nicht übersprungen. Das muss geübt werden.</a:t>
            </a:r>
            <a:endParaRPr lang="en-US" sz="2200" dirty="0"/>
          </a:p>
        </p:txBody>
      </p:sp>
      <p:sp>
        <p:nvSpPr>
          <p:cNvPr id="25" name="Text 23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Funk · Sprechfunk · Ausbildung  ·  15</a:t>
            </a:r>
            <a:endParaRPr lang="en-US" sz="1000" dirty="0"/>
          </a:p>
        </p:txBody>
      </p:sp>
      <p:sp>
        <p:nvSpPr>
          <p:cNvPr id="26" name="Text 24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2.3 NETZBETRIEB UND DIREKTBETRIEB IM EINSATZ</a:t>
            </a:r>
            <a:endParaRPr lang="en-US" sz="2800" dirty="0"/>
          </a:p>
        </p:txBody>
      </p:sp>
      <p:graphicFrame>
        <p:nvGraphicFramePr>
          <p:cNvPr id="17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94360" y="1463040"/>
          <a:ext cx="11002975" cy="914400"/>
        </p:xfrm>
        <a:graphic>
          <a:graphicData uri="http://schemas.openxmlformats.org/drawingml/2006/table">
            <a:tbl>
              <a:tblPr/>
              <a:tblGrid>
                <a:gridCol w="411480"/>
                <a:gridCol w="10591495"/>
              </a:tblGrid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3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3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TMO: </a:t>
                      </a:r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große Reichweite, belastet aber die Netzkapazität. Für die Einsatzleitung gut geeignet.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3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3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DMO: </a:t>
                      </a:r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im Innenangriff, Keller oder Gebäuden die übliche Lösung. Schont das Netz.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3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3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Grenze von DMO: </a:t>
                      </a:r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begrenzte Reichweite. Große Einsatzstellen lassen sich damit nicht koordinieren.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3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3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Zusammenarbeit: </a:t>
                      </a:r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Polizei, Rettungsdienst und Hilfsorganisationen über Zusammenarbeits-Rufgruppen im TMO.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</a:tbl>
          </a:graphicData>
        </a:graphic>
      </p:graphicFrame>
      <p:sp>
        <p:nvSpPr>
          <p:cNvPr id="6" name="Text 3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Funk · Sprechfunk · Ausbildung  ·  16</a:t>
            </a:r>
            <a:endParaRPr lang="en-US" sz="1000" dirty="0"/>
          </a:p>
        </p:txBody>
      </p:sp>
      <p:sp>
        <p:nvSpPr>
          <p:cNvPr id="7" name="Text 4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2.4 RUFGRUPPEN IM DIREKTBETRIEB</a:t>
            </a:r>
            <a:endParaRPr lang="en-US" sz="3400" dirty="0"/>
          </a:p>
        </p:txBody>
      </p:sp>
      <p:graphicFrame>
        <p:nvGraphicFramePr>
          <p:cNvPr id="18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94360" y="1463040"/>
          <a:ext cx="11002975" cy="914400"/>
        </p:xfrm>
        <a:graphic>
          <a:graphicData uri="http://schemas.openxmlformats.org/drawingml/2006/table">
            <a:tbl>
              <a:tblPr/>
              <a:tblGrid>
                <a:gridCol w="411480"/>
                <a:gridCol w="10591495"/>
              </a:tblGrid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4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4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0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 DMO-Rufgruppen </a:t>
                      </a:r>
                      <a:pPr indent="0" marL="0">
                        <a:buNone/>
                      </a:pPr>
                      <a:r>
                        <a:rPr lang="en-US" sz="20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für die Feuerwehr sind von der BDBOS vorgesehen und auf jedem Gerät vorhanden.</a:t>
                      </a:r>
                      <a:endParaRPr lang="en-US" sz="2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4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4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0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Welche Gruppe gilt, </a:t>
                      </a:r>
                      <a:pPr indent="0" marL="0">
                        <a:buNone/>
                      </a:pPr>
                      <a:r>
                        <a:rPr lang="en-US" sz="20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regelt das Land und die Alarm- und Funkplanung.</a:t>
                      </a:r>
                      <a:endParaRPr lang="en-US" sz="2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4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4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0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Benachbarte Einsatzstellen </a:t>
                      </a:r>
                      <a:pPr indent="0" marL="0">
                        <a:buNone/>
                      </a:pPr>
                      <a:r>
                        <a:rPr lang="en-US" sz="20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dürfen nicht dieselbe DMO-Gruppe nutzen.</a:t>
                      </a:r>
                      <a:endParaRPr lang="en-US" sz="2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4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4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0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Atemschutztrupps: </a:t>
                      </a:r>
                      <a:pPr indent="0" marL="0">
                        <a:buNone/>
                      </a:pPr>
                      <a:r>
                        <a:rPr lang="en-US" sz="20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Ihre Gruppe bleibt frei von allem anderen Funkverkehr.</a:t>
                      </a:r>
                      <a:endParaRPr lang="en-US" sz="2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</a:tbl>
          </a:graphicData>
        </a:graphic>
      </p:graphicFrame>
      <p:sp>
        <p:nvSpPr>
          <p:cNvPr id="6" name="Text 3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Funk · Sprechfunk · Ausbildung  ·  17</a:t>
            </a:r>
            <a:endParaRPr lang="en-US" sz="1000" dirty="0"/>
          </a:p>
        </p:txBody>
      </p:sp>
      <p:sp>
        <p:nvSpPr>
          <p:cNvPr id="7" name="Text 4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2.5 FÜHRUNGSKRÄFTE UND EINHEITS-HANDFUNKGERÄTE</a:t>
            </a:r>
            <a:endParaRPr lang="en-US" sz="2800" dirty="0"/>
          </a:p>
        </p:txBody>
      </p:sp>
      <p:graphicFrame>
        <p:nvGraphicFramePr>
          <p:cNvPr id="19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94360" y="1463040"/>
          <a:ext cx="11002975" cy="914400"/>
        </p:xfrm>
        <a:graphic>
          <a:graphicData uri="http://schemas.openxmlformats.org/drawingml/2006/table">
            <a:tbl>
              <a:tblPr/>
              <a:tblGrid>
                <a:gridCol w="411480"/>
                <a:gridCol w="10591495"/>
              </a:tblGrid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2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2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Zwei Geräte: </a:t>
                      </a:r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Höhere Führungskräfte tragen oft eines im TMO für die Einsatzleitung und eines im DMO für die Gruppenführer.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2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2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Einheits-HRT: </a:t>
                      </a:r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Alle Handsprechfunkgeräte werden gleich programmiert und sind flexibel nutzbar.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2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2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Farbmarkierung: </a:t>
                      </a:r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verbreitet Rot für Einsatztrupps, Gelb für Führung. Keine verbindliche Norm.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2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2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Florian und Florentine: </a:t>
                      </a:r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Florian für Funk zur Leitstelle, Florentine für Funk, der primär der Einsatzstelle dient.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</a:tbl>
          </a:graphicData>
        </a:graphic>
      </p:graphicFrame>
      <p:sp>
        <p:nvSpPr>
          <p:cNvPr id="6" name="Text 3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Funk · Sprechfunk · Ausbildung  ·  18</a:t>
            </a:r>
            <a:endParaRPr lang="en-US" sz="1000" dirty="0"/>
          </a:p>
        </p:txBody>
      </p:sp>
      <p:sp>
        <p:nvSpPr>
          <p:cNvPr id="7" name="Text 4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2.6 FUNKRUFNAMEN IN BRANDENBURG</a:t>
            </a:r>
            <a:endParaRPr lang="en-US" sz="3400" dirty="0"/>
          </a:p>
        </p:txBody>
      </p:sp>
      <p:graphicFrame>
        <p:nvGraphicFramePr>
          <p:cNvPr id="20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94360" y="1463040"/>
          <a:ext cx="11002975" cy="914400"/>
        </p:xfrm>
        <a:graphic>
          <a:graphicData uri="http://schemas.openxmlformats.org/drawingml/2006/table">
            <a:tbl>
              <a:tblPr/>
              <a:tblGrid>
                <a:gridCol w="411480"/>
                <a:gridCol w="10591495"/>
              </a:tblGrid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3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3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Aufbau: </a:t>
                      </a:r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„Florian“, Leitstellenbereich oder Landkreis, Kennzahl des Trägers, Funktionsbezeichnung.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3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3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Beispiel: </a:t>
                      </a:r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„Florian Havelland 10 LF 16/12-2“: zweites Löschgruppenfahrzeug am Standort mit Kennzahl 10.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3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3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Auf der Einsatzstelle im DMO </a:t>
                      </a:r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einfach: „Florentine Angriffstrupp“, „Gruppenführer“.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3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3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Die aktuelle Liste </a:t>
                      </a:r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gibt dir deine Wehrführung. Verbindlich sind die Rufnamen deiner Leitstelle.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</a:tbl>
          </a:graphicData>
        </a:graphic>
      </p:graphicFrame>
      <p:sp>
        <p:nvSpPr>
          <p:cNvPr id="6" name="Text 3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Funk · Sprechfunk · Ausbildung  ·  19</a:t>
            </a:r>
            <a:endParaRPr lang="en-US" sz="1000" dirty="0"/>
          </a:p>
        </p:txBody>
      </p:sp>
      <p:sp>
        <p:nvSpPr>
          <p:cNvPr id="7" name="Text 4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2.7 RÜCKKOPPLUNG VERMEIDEN</a:t>
            </a:r>
            <a:endParaRPr lang="en-US" sz="3400" dirty="0"/>
          </a:p>
        </p:txBody>
      </p:sp>
      <p:graphicFrame>
        <p:nvGraphicFramePr>
          <p:cNvPr id="21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94360" y="1417320"/>
          <a:ext cx="5760720" cy="914400"/>
        </p:xfrm>
        <a:graphic>
          <a:graphicData uri="http://schemas.openxmlformats.org/drawingml/2006/table">
            <a:tbl>
              <a:tblPr/>
              <a:tblGrid>
                <a:gridCol w="411480"/>
                <a:gridCol w="5349240"/>
              </a:tblGrid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2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2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Hall: </a:t>
                      </a:r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Sind beim Senden weitere Geräte derselben Gruppe in der Nähe, schaukelt sich Hall auf.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2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2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HRT </a:t>
                      </a:r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im TMO erst einschalten, wenn man aussteigt, beim Einsteigen ausschalten oder leise drehen.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2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2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ELW und MZF: </a:t>
                      </a:r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pro Gruppe nur ein Gerät schalten, außer mit Headset.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2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2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Lagebesprechung: </a:t>
                      </a:r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Lautstärke der Geräte derselben Gruppe zurückdrehen.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</a:tbl>
          </a:graphicData>
        </a:graphic>
      </p:graphicFrame>
      <p:pic>
        <p:nvPicPr>
          <p:cNvPr id="6" name="Image 0" descr="Arbeitsplätze einer Leitstelle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675120" y="1463040"/>
            <a:ext cx="4922215" cy="3271222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6675120" y="4770838"/>
            <a:ext cx="4922215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2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Foto: Corina Zsivkovics, CC BY-SA 4.0</a:t>
            </a:r>
            <a:endParaRPr lang="en-US" sz="900" dirty="0"/>
          </a:p>
        </p:txBody>
      </p:sp>
      <p:sp>
        <p:nvSpPr>
          <p:cNvPr id="8" name="Text 4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Funk · Sprechfunk · Ausbildung  ·  20</a:t>
            </a:r>
            <a:endParaRPr lang="en-US" sz="1000" dirty="0"/>
          </a:p>
        </p:txBody>
      </p:sp>
      <p:sp>
        <p:nvSpPr>
          <p:cNvPr id="9" name="Text 5">
            <a:hlinkClick r:id="rId3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3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0F17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2011680"/>
            <a:ext cx="1219169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spc="300" kern="0" dirty="0">
                <a:solidFill>
                  <a:srgbClr val="E0454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KAPITEL 03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1097280" y="2606040"/>
            <a:ext cx="9997135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5000"/>
              </a:lnSpc>
              <a:buNone/>
            </a:pPr>
            <a:r>
              <a:rPr lang="en-US" sz="6400" b="1" dirty="0">
                <a:solidFill>
                  <a:srgbClr val="FFFFFF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SPRECHFUNK: REGELN UND VERFAHREN</a:t>
            </a:r>
            <a:endParaRPr lang="en-US" sz="6400" dirty="0"/>
          </a:p>
        </p:txBody>
      </p:sp>
      <p:sp>
        <p:nvSpPr>
          <p:cNvPr id="4" name="Text 2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Funk · Sprechfunk · Ausbildung  ·  21</a:t>
            </a:r>
            <a:endParaRPr lang="en-US" sz="1000" dirty="0"/>
          </a:p>
        </p:txBody>
      </p:sp>
      <p:sp>
        <p:nvSpPr>
          <p:cNvPr id="5" name="Text 3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3.1 FUNKDISZIPLIN</a:t>
            </a:r>
            <a:endParaRPr lang="en-US" sz="3400" dirty="0"/>
          </a:p>
        </p:txBody>
      </p:sp>
      <p:sp>
        <p:nvSpPr>
          <p:cNvPr id="5" name="Shape 3"/>
          <p:cNvSpPr/>
          <p:nvPr/>
        </p:nvSpPr>
        <p:spPr>
          <a:xfrm>
            <a:off x="594360" y="1508760"/>
            <a:ext cx="3496970" cy="356616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594360" y="1508760"/>
            <a:ext cx="349697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50392" y="1691640"/>
            <a:ext cx="303977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ERST HÖREN</a:t>
            </a:r>
            <a:endParaRPr lang="en-US" sz="2100" dirty="0"/>
          </a:p>
        </p:txBody>
      </p:sp>
      <p:sp>
        <p:nvSpPr>
          <p:cNvPr id="8" name="Text 6"/>
          <p:cNvSpPr/>
          <p:nvPr/>
        </p:nvSpPr>
        <p:spPr>
          <a:xfrm>
            <a:off x="850392" y="2240280"/>
            <a:ext cx="3039770" cy="2697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Ist die Gruppe frei? Laufende Gespräche nicht unterbrechen, außer im Notfall.</a:t>
            </a:r>
            <a:endParaRPr lang="en-US" sz="1800" dirty="0"/>
          </a:p>
        </p:txBody>
      </p:sp>
      <p:sp>
        <p:nvSpPr>
          <p:cNvPr id="9" name="Shape 7"/>
          <p:cNvSpPr/>
          <p:nvPr/>
        </p:nvSpPr>
        <p:spPr>
          <a:xfrm>
            <a:off x="4347362" y="1508760"/>
            <a:ext cx="3496970" cy="356616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4347362" y="1508760"/>
            <a:ext cx="349697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4603394" y="1691640"/>
            <a:ext cx="303977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KURZ UND KLAR</a:t>
            </a:r>
            <a:endParaRPr lang="en-US" sz="2100" dirty="0"/>
          </a:p>
        </p:txBody>
      </p:sp>
      <p:sp>
        <p:nvSpPr>
          <p:cNvPr id="12" name="Text 10"/>
          <p:cNvSpPr/>
          <p:nvPr/>
        </p:nvSpPr>
        <p:spPr>
          <a:xfrm>
            <a:off x="4603394" y="2240280"/>
            <a:ext cx="3039770" cy="2697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Sachlich, deutlich, nicht zu schnell, nicht zu laut. Keine Höflichkeitsformeln, Ansprache mit „Sie“.</a:t>
            </a:r>
            <a:endParaRPr lang="en-US" sz="1800" dirty="0"/>
          </a:p>
        </p:txBody>
      </p:sp>
      <p:sp>
        <p:nvSpPr>
          <p:cNvPr id="13" name="Shape 11"/>
          <p:cNvSpPr/>
          <p:nvPr/>
        </p:nvSpPr>
        <p:spPr>
          <a:xfrm>
            <a:off x="8100365" y="1508760"/>
            <a:ext cx="3496970" cy="356616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8100365" y="1508760"/>
            <a:ext cx="349697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8356397" y="1691640"/>
            <a:ext cx="303977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EINDEUTIG</a:t>
            </a:r>
            <a:endParaRPr lang="en-US" sz="2100" dirty="0"/>
          </a:p>
        </p:txBody>
      </p:sp>
      <p:sp>
        <p:nvSpPr>
          <p:cNvPr id="16" name="Text 14"/>
          <p:cNvSpPr/>
          <p:nvPr/>
        </p:nvSpPr>
        <p:spPr>
          <a:xfrm>
            <a:off x="8356397" y="2240280"/>
            <a:ext cx="3039770" cy="2697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Keine Abkürzungen. Zahlen einzeln sprechen, schwierige Wörter buchstabieren.</a:t>
            </a:r>
            <a:endParaRPr lang="en-US" sz="1800" dirty="0"/>
          </a:p>
        </p:txBody>
      </p:sp>
      <p:sp>
        <p:nvSpPr>
          <p:cNvPr id="17" name="Text 15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Funk · Sprechfunk · Ausbildung  ·  22</a:t>
            </a:r>
            <a:endParaRPr lang="en-US" sz="1000" dirty="0"/>
          </a:p>
        </p:txBody>
      </p:sp>
      <p:sp>
        <p:nvSpPr>
          <p:cNvPr id="18" name="Text 16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3.2 DAS NORMALE VERFAHREN</a:t>
            </a:r>
            <a:endParaRPr lang="en-US" sz="3400" dirty="0"/>
          </a:p>
        </p:txBody>
      </p:sp>
      <p:sp>
        <p:nvSpPr>
          <p:cNvPr id="5" name="Shape 3"/>
          <p:cNvSpPr/>
          <p:nvPr/>
        </p:nvSpPr>
        <p:spPr>
          <a:xfrm>
            <a:off x="594360" y="1417320"/>
            <a:ext cx="11002975" cy="841248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777240" y="1563624"/>
            <a:ext cx="548640" cy="548640"/>
          </a:xfrm>
          <a:prstGeom prst="ellipse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777240" y="1563624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1</a:t>
            </a:r>
            <a:endParaRPr lang="en-US" sz="2200" dirty="0"/>
          </a:p>
        </p:txBody>
      </p:sp>
      <p:sp>
        <p:nvSpPr>
          <p:cNvPr id="8" name="Text 6"/>
          <p:cNvSpPr/>
          <p:nvPr/>
        </p:nvSpPr>
        <p:spPr>
          <a:xfrm>
            <a:off x="1554480" y="1417320"/>
            <a:ext cx="9905695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Anruf</a:t>
            </a:r>
            <a:pPr indent="0" marL="0">
              <a:buNone/>
            </a:pPr>
            <a:r>
              <a:rPr lang="en-US" sz="19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„Florian X von Florian Y – kommen.“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594360" y="2368296"/>
            <a:ext cx="11002975" cy="841248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777240" y="2514600"/>
            <a:ext cx="548640" cy="548640"/>
          </a:xfrm>
          <a:prstGeom prst="ellipse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777240" y="251460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2</a:t>
            </a:r>
            <a:endParaRPr lang="en-US" sz="2200" dirty="0"/>
          </a:p>
        </p:txBody>
      </p:sp>
      <p:sp>
        <p:nvSpPr>
          <p:cNvPr id="12" name="Text 10"/>
          <p:cNvSpPr/>
          <p:nvPr/>
        </p:nvSpPr>
        <p:spPr>
          <a:xfrm>
            <a:off x="1554480" y="2368296"/>
            <a:ext cx="9905695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Anrufantwort</a:t>
            </a:r>
            <a:pPr indent="0" marL="0">
              <a:buNone/>
            </a:pPr>
            <a:r>
              <a:rPr lang="en-US" sz="19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„Hier Florian X – kommen.“ Erst jetzt folgt die Nachricht.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594360" y="3319272"/>
            <a:ext cx="11002975" cy="841248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777240" y="3465576"/>
            <a:ext cx="548640" cy="548640"/>
          </a:xfrm>
          <a:prstGeom prst="ellipse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777240" y="3465576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3</a:t>
            </a:r>
            <a:endParaRPr lang="en-US" sz="2200" dirty="0"/>
          </a:p>
        </p:txBody>
      </p:sp>
      <p:sp>
        <p:nvSpPr>
          <p:cNvPr id="16" name="Text 14"/>
          <p:cNvSpPr/>
          <p:nvPr/>
        </p:nvSpPr>
        <p:spPr>
          <a:xfrm>
            <a:off x="1554480" y="3319272"/>
            <a:ext cx="9905695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Nachricht</a:t>
            </a:r>
            <a:pPr indent="0" marL="0">
              <a:buNone/>
            </a:pPr>
            <a:r>
              <a:rPr lang="en-US" sz="19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„Hier Florian Y – Neuer Einsatzauftrag: Wohnungsbrand, Rosenstraße 10 – kommen.“</a:t>
            </a:r>
            <a:endParaRPr lang="en-US" sz="2200" dirty="0"/>
          </a:p>
        </p:txBody>
      </p:sp>
      <p:sp>
        <p:nvSpPr>
          <p:cNvPr id="17" name="Shape 15"/>
          <p:cNvSpPr/>
          <p:nvPr/>
        </p:nvSpPr>
        <p:spPr>
          <a:xfrm>
            <a:off x="594360" y="4270248"/>
            <a:ext cx="11002975" cy="841248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777240" y="4416552"/>
            <a:ext cx="548640" cy="548640"/>
          </a:xfrm>
          <a:prstGeom prst="ellipse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777240" y="4416552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4</a:t>
            </a:r>
            <a:endParaRPr lang="en-US" sz="2200" dirty="0"/>
          </a:p>
        </p:txBody>
      </p:sp>
      <p:sp>
        <p:nvSpPr>
          <p:cNvPr id="20" name="Text 18"/>
          <p:cNvSpPr/>
          <p:nvPr/>
        </p:nvSpPr>
        <p:spPr>
          <a:xfrm>
            <a:off x="1554480" y="4270248"/>
            <a:ext cx="9905695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Bestätigung</a:t>
            </a:r>
            <a:pPr indent="0" marL="0">
              <a:buNone/>
            </a:pPr>
            <a:r>
              <a:rPr lang="en-US" sz="19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„Hier Florian X – verstanden – wir fahren zum Wohnungsbrand, Rosenstraße 10 – kommen.“</a:t>
            </a:r>
            <a:endParaRPr lang="en-US" sz="2200" dirty="0"/>
          </a:p>
        </p:txBody>
      </p:sp>
      <p:sp>
        <p:nvSpPr>
          <p:cNvPr id="21" name="Shape 19"/>
          <p:cNvSpPr/>
          <p:nvPr/>
        </p:nvSpPr>
        <p:spPr>
          <a:xfrm>
            <a:off x="594360" y="5221224"/>
            <a:ext cx="11002975" cy="841248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777240" y="5367528"/>
            <a:ext cx="548640" cy="548640"/>
          </a:xfrm>
          <a:prstGeom prst="ellipse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777240" y="5367528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5</a:t>
            </a:r>
            <a:endParaRPr lang="en-US" sz="2200" dirty="0"/>
          </a:p>
        </p:txBody>
      </p:sp>
      <p:sp>
        <p:nvSpPr>
          <p:cNvPr id="24" name="Text 22"/>
          <p:cNvSpPr/>
          <p:nvPr/>
        </p:nvSpPr>
        <p:spPr>
          <a:xfrm>
            <a:off x="1554480" y="5221224"/>
            <a:ext cx="9905695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Ende</a:t>
            </a:r>
            <a:pPr indent="0" marL="0">
              <a:buNone/>
            </a:pPr>
            <a:r>
              <a:rPr lang="en-US" sz="19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„Hier Florian Y – Ende.“ Nur, wenn nichts mehr kommt.</a:t>
            </a:r>
            <a:endParaRPr lang="en-US" sz="2200" dirty="0"/>
          </a:p>
        </p:txBody>
      </p:sp>
      <p:sp>
        <p:nvSpPr>
          <p:cNvPr id="25" name="Text 23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Funk · Sprechfunk · Ausbildung  ·  23</a:t>
            </a:r>
            <a:endParaRPr lang="en-US" sz="1000" dirty="0"/>
          </a:p>
        </p:txBody>
      </p:sp>
      <p:sp>
        <p:nvSpPr>
          <p:cNvPr id="26" name="Text 24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3.3 VERKÜRZTES VERFAHREN UND SAMMELRUF</a:t>
            </a:r>
            <a:endParaRPr lang="en-US" sz="3100" dirty="0"/>
          </a:p>
        </p:txBody>
      </p:sp>
      <p:graphicFrame>
        <p:nvGraphicFramePr>
          <p:cNvPr id="2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94360" y="1463040"/>
          <a:ext cx="11002975" cy="914400"/>
        </p:xfrm>
        <a:graphic>
          <a:graphicData uri="http://schemas.openxmlformats.org/drawingml/2006/table">
            <a:tbl>
              <a:tblPr/>
              <a:tblGrid>
                <a:gridCol w="411480"/>
                <a:gridCol w="10591495"/>
              </a:tblGrid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3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3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Verkürzt: </a:t>
                      </a:r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Bei sicherer Verbindung und eingespieltem Funkverkehr folgt nach dem Anruf sofort die Nachricht.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3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3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Beispiel: </a:t>
                      </a:r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„Florian Y von Florian X – Wasser marsch – kommen.“ – „Hier Florian Y – verstanden – Ende.“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3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3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Sammelruf: </a:t>
                      </a:r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„Hier Kater Y an alle“ (oder „an alle außer …“), dann antwortet jeder einzeln.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3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3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Durchsage: </a:t>
                      </a:r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wird nicht einzeln bestätigt.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</a:tbl>
          </a:graphicData>
        </a:graphic>
      </p:graphicFrame>
      <p:sp>
        <p:nvSpPr>
          <p:cNvPr id="6" name="Text 3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Funk · Sprechfunk · Ausbildung  ·  24</a:t>
            </a:r>
            <a:endParaRPr lang="en-US" sz="1000" dirty="0"/>
          </a:p>
        </p:txBody>
      </p:sp>
      <p:sp>
        <p:nvSpPr>
          <p:cNvPr id="7" name="Text 4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3.4 BETRIEBSWORTE</a:t>
            </a:r>
            <a:endParaRPr lang="en-US" sz="3400" dirty="0"/>
          </a:p>
        </p:txBody>
      </p:sp>
      <p:sp>
        <p:nvSpPr>
          <p:cNvPr id="5" name="Shape 3"/>
          <p:cNvSpPr/>
          <p:nvPr/>
        </p:nvSpPr>
        <p:spPr>
          <a:xfrm>
            <a:off x="594360" y="1463040"/>
            <a:ext cx="5410048" cy="137160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594360" y="1463040"/>
            <a:ext cx="64008" cy="1371600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68680" y="1463040"/>
            <a:ext cx="4998568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B7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WARTEN</a:t>
            </a:r>
            <a:endParaRPr lang="en-US" sz="1300" dirty="0"/>
          </a:p>
          <a:p>
            <a:pPr indent="0" marL="0">
              <a:buNone/>
            </a:pPr>
            <a:r>
              <a:rPr lang="en-US" sz="1600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statt „kommen“, wenn du nicht sofort aufnehmen kannst. „Ich rufe zurück“, wenn es länger dauert.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6187288" y="1463040"/>
            <a:ext cx="5410048" cy="137160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6187288" y="1463040"/>
            <a:ext cx="64008" cy="1371600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461608" y="1463040"/>
            <a:ext cx="4998568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B7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ICH BUCHSTABIERE</a:t>
            </a:r>
            <a:endParaRPr lang="en-US" sz="1300" dirty="0"/>
          </a:p>
          <a:p>
            <a:pPr indent="0" marL="0">
              <a:buNone/>
            </a:pPr>
            <a:r>
              <a:rPr lang="en-US" sz="1600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vor dem Wort, mit der Buchstabiertafel.</a:t>
            </a:r>
            <a:endParaRPr lang="en-US" sz="1300" dirty="0"/>
          </a:p>
        </p:txBody>
      </p:sp>
      <p:sp>
        <p:nvSpPr>
          <p:cNvPr id="11" name="Shape 9"/>
          <p:cNvSpPr/>
          <p:nvPr/>
        </p:nvSpPr>
        <p:spPr>
          <a:xfrm>
            <a:off x="594360" y="2962656"/>
            <a:ext cx="5410048" cy="137160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594360" y="2962656"/>
            <a:ext cx="64008" cy="1371600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868680" y="2962656"/>
            <a:ext cx="4998568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B7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ICH BERICHTIGE</a:t>
            </a:r>
            <a:endParaRPr lang="en-US" sz="1300" dirty="0"/>
          </a:p>
          <a:p>
            <a:pPr indent="0" marL="0">
              <a:buNone/>
            </a:pPr>
            <a:r>
              <a:rPr lang="en-US" sz="1600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bei Fehlern, dann mit dem letzten richtig gesprochenen Wort neu beginnen.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6187288" y="2962656"/>
            <a:ext cx="5410048" cy="137160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6187288" y="2962656"/>
            <a:ext cx="64008" cy="1371600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461608" y="2962656"/>
            <a:ext cx="4998568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B7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WIEDERHOLEN SIE …</a:t>
            </a:r>
            <a:endParaRPr lang="en-US" sz="1300" dirty="0"/>
          </a:p>
          <a:p>
            <a:pPr indent="0" marL="0">
              <a:buNone/>
            </a:pPr>
            <a:r>
              <a:rPr lang="en-US" sz="1600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bei Unklarheit. Die Antwort beginnt mit „Ich wiederhole …“.</a:t>
            </a:r>
            <a:endParaRPr lang="en-US" sz="1300" dirty="0"/>
          </a:p>
        </p:txBody>
      </p:sp>
      <p:sp>
        <p:nvSpPr>
          <p:cNvPr id="17" name="Shape 15"/>
          <p:cNvSpPr/>
          <p:nvPr/>
        </p:nvSpPr>
        <p:spPr>
          <a:xfrm>
            <a:off x="594360" y="4462272"/>
            <a:ext cx="5410048" cy="137160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594360" y="4462272"/>
            <a:ext cx="64008" cy="1371600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868680" y="4462272"/>
            <a:ext cx="4998568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B7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FRAGE …</a:t>
            </a:r>
            <a:endParaRPr lang="en-US" sz="1300" dirty="0"/>
          </a:p>
          <a:p>
            <a:pPr indent="0" marL="0">
              <a:buNone/>
            </a:pPr>
            <a:r>
              <a:rPr lang="en-US" sz="1600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Jede Frage beginnt damit, zum Beispiel „Frage Standort – kommen“.</a:t>
            </a:r>
            <a:endParaRPr lang="en-US" sz="1300" dirty="0"/>
          </a:p>
        </p:txBody>
      </p:sp>
      <p:sp>
        <p:nvSpPr>
          <p:cNvPr id="20" name="Shape 18"/>
          <p:cNvSpPr/>
          <p:nvPr/>
        </p:nvSpPr>
        <p:spPr>
          <a:xfrm>
            <a:off x="6187288" y="4462272"/>
            <a:ext cx="5410048" cy="137160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6187288" y="4462272"/>
            <a:ext cx="64008" cy="1371600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6461608" y="4462272"/>
            <a:ext cx="4998568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B7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MAYDAY</a:t>
            </a:r>
            <a:endParaRPr lang="en-US" sz="1300" dirty="0"/>
          </a:p>
          <a:p>
            <a:pPr indent="0" marL="0">
              <a:buNone/>
            </a:pPr>
            <a:r>
              <a:rPr lang="en-US" sz="1600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Kennwort für Einsatzkräfte in Not.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Funk · Sprechfunk · Ausbildung  ·  25</a:t>
            </a:r>
            <a:endParaRPr lang="en-US" sz="1000" dirty="0"/>
          </a:p>
        </p:txBody>
      </p:sp>
      <p:sp>
        <p:nvSpPr>
          <p:cNvPr id="24" name="Text 22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3.5 ZAHLEN UND BUCHSTABEN</a:t>
            </a:r>
            <a:endParaRPr lang="en-US" sz="3400" dirty="0"/>
          </a:p>
        </p:txBody>
      </p:sp>
      <p:graphicFrame>
        <p:nvGraphicFramePr>
          <p:cNvPr id="27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94360" y="1463040"/>
          <a:ext cx="11002975" cy="914400"/>
        </p:xfrm>
        <a:graphic>
          <a:graphicData uri="http://schemas.openxmlformats.org/drawingml/2006/table">
            <a:tbl>
              <a:tblPr/>
              <a:tblGrid>
                <a:gridCol w="411480"/>
                <a:gridCol w="10591495"/>
              </a:tblGrid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4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4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0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Zahlen einzeln sprechen: </a:t>
                      </a:r>
                      <a:pPr indent="0" marL="0">
                        <a:buNone/>
                      </a:pPr>
                      <a:r>
                        <a:rPr lang="en-US" sz="20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89 wird zu „acht, neun“, sonst wird schnell 98 daraus.</a:t>
                      </a:r>
                      <a:endParaRPr lang="en-US" sz="2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4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4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0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Zwo statt zwei: </a:t>
                      </a:r>
                      <a:pPr indent="0" marL="0">
                        <a:buNone/>
                      </a:pPr>
                      <a:r>
                        <a:rPr lang="en-US" sz="20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 Null, 1 Eins, 2 Zwo, 3 Drei, 4 Vier, 5 Fünf, 6 Sechs, 7 Sieben, 8 Acht, 9 Neun.</a:t>
                      </a:r>
                      <a:endParaRPr lang="en-US" sz="2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4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4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0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Buchstabieren: </a:t>
                      </a:r>
                      <a:pPr indent="0" marL="0">
                        <a:buNone/>
                      </a:pPr>
                      <a:r>
                        <a:rPr lang="en-US" sz="20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schwierige Wörter und Eigennamen mit dem Inlandsalphabet (Anton, Berta, Cäsar …).</a:t>
                      </a:r>
                      <a:endParaRPr lang="en-US" sz="2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4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4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0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„Hört“ </a:t>
                      </a:r>
                      <a:pPr indent="0" marL="0">
                        <a:buNone/>
                      </a:pPr>
                      <a:r>
                        <a:rPr lang="en-US" sz="20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ist kein Betriebswort.</a:t>
                      </a:r>
                      <a:endParaRPr lang="en-US" sz="2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</a:tbl>
          </a:graphicData>
        </a:graphic>
      </p:graphicFrame>
      <p:sp>
        <p:nvSpPr>
          <p:cNvPr id="6" name="Text 3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Funk · Sprechfunk · Ausbildung  ·  26</a:t>
            </a:r>
            <a:endParaRPr lang="en-US" sz="1000" dirty="0"/>
          </a:p>
        </p:txBody>
      </p:sp>
      <p:sp>
        <p:nvSpPr>
          <p:cNvPr id="7" name="Text 4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3.6 BEISPIEL VON DER EINSATZSTELLE (DMO)</a:t>
            </a:r>
            <a:endParaRPr lang="en-US" sz="3100" dirty="0"/>
          </a:p>
        </p:txBody>
      </p:sp>
      <p:graphicFrame>
        <p:nvGraphicFramePr>
          <p:cNvPr id="28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94360" y="1463040"/>
          <a:ext cx="11002975" cy="914400"/>
        </p:xfrm>
        <a:graphic>
          <a:graphicData uri="http://schemas.openxmlformats.org/drawingml/2006/table">
            <a:tbl>
              <a:tblPr/>
              <a:tblGrid>
                <a:gridCol w="411480"/>
                <a:gridCol w="10591495"/>
              </a:tblGrid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5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5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1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Gruppenführer: </a:t>
                      </a:r>
                      <a:pPr indent="0" marL="0">
                        <a:buNone/>
                      </a:pPr>
                      <a:r>
                        <a:rPr lang="en-US" sz="21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„Florentine Angriffstrupp von Gruppenführer – kommen.“</a:t>
                      </a:r>
                      <a:endParaRPr lang="en-US" sz="2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5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5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1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Angriffstrupp: </a:t>
                      </a:r>
                      <a:pPr indent="0" marL="0">
                        <a:buNone/>
                      </a:pPr>
                      <a:r>
                        <a:rPr lang="en-US" sz="21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„Hier Florentine Angriffstrupp – kommen.“</a:t>
                      </a:r>
                      <a:endParaRPr lang="en-US" sz="2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5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5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1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Gruppenführer: </a:t>
                      </a:r>
                      <a:pPr indent="0" marL="0">
                        <a:buNone/>
                      </a:pPr>
                      <a:r>
                        <a:rPr lang="en-US" sz="21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„Frage Druck – kommen.“</a:t>
                      </a:r>
                      <a:endParaRPr lang="en-US" sz="2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5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5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1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Angriffstrupp: </a:t>
                      </a:r>
                      <a:pPr indent="0" marL="0">
                        <a:buNone/>
                      </a:pPr>
                      <a:r>
                        <a:rPr lang="en-US" sz="21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„Angriffstrupp Restdruck 100 – kommen.“</a:t>
                      </a:r>
                      <a:endParaRPr lang="en-US" sz="2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5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5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1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Gruppenführer: </a:t>
                      </a:r>
                      <a:pPr indent="0" marL="0">
                        <a:buNone/>
                      </a:pPr>
                      <a:r>
                        <a:rPr lang="en-US" sz="21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„Verstanden – Ende.“</a:t>
                      </a:r>
                      <a:endParaRPr lang="en-US" sz="2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</a:tbl>
          </a:graphicData>
        </a:graphic>
      </p:graphicFrame>
      <p:sp>
        <p:nvSpPr>
          <p:cNvPr id="6" name="Text 3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Funk · Sprechfunk · Ausbildung  ·  27</a:t>
            </a:r>
            <a:endParaRPr lang="en-US" sz="1000" dirty="0"/>
          </a:p>
        </p:txBody>
      </p:sp>
      <p:sp>
        <p:nvSpPr>
          <p:cNvPr id="7" name="Text 4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3.7 FUNKÜBUNG</a:t>
            </a:r>
            <a:endParaRPr lang="en-US" sz="3400" dirty="0"/>
          </a:p>
        </p:txBody>
      </p:sp>
      <p:graphicFrame>
        <p:nvGraphicFramePr>
          <p:cNvPr id="29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94360" y="1463040"/>
          <a:ext cx="11002975" cy="914400"/>
        </p:xfrm>
        <a:graphic>
          <a:graphicData uri="http://schemas.openxmlformats.org/drawingml/2006/table">
            <a:tbl>
              <a:tblPr/>
              <a:tblGrid>
                <a:gridCol w="411480"/>
                <a:gridCol w="10591495"/>
              </a:tblGrid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4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4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0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Zu Beginn, regelmäßig und am Ende </a:t>
                      </a:r>
                      <a:pPr indent="0" marL="0">
                        <a:buNone/>
                      </a:pPr>
                      <a:r>
                        <a:rPr lang="en-US" sz="20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darauf hinweisen, dass die Rufgruppe für Übungszwecke genutzt wird.</a:t>
                      </a:r>
                      <a:endParaRPr lang="en-US" sz="2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4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4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0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Schlüsselwort: </a:t>
                      </a:r>
                      <a:pPr indent="0" marL="0">
                        <a:buNone/>
                      </a:pPr>
                      <a:r>
                        <a:rPr lang="en-US" sz="20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Vereinbart wird zum Beispiel „Tatsache“, mit dem die Übung für einen Echteinsatz unterbrochen wird.</a:t>
                      </a:r>
                      <a:endParaRPr lang="en-US" sz="2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4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4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0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Übungsrufgruppe </a:t>
                      </a:r>
                      <a:pPr indent="0" marL="0">
                        <a:buNone/>
                      </a:pPr>
                      <a:r>
                        <a:rPr lang="en-US" sz="20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nutzen, nicht die Einsatzgruppen.</a:t>
                      </a:r>
                      <a:endParaRPr lang="en-US" sz="2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4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4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0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Ab- und Anmelden </a:t>
                      </a:r>
                      <a:pPr indent="0" marL="0">
                        <a:buNone/>
                      </a:pPr>
                      <a:r>
                        <a:rPr lang="en-US" sz="20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beim Betreten und Verlassen einer Rufgruppe. Rufgruppenwechsel nur auf Weisung.</a:t>
                      </a:r>
                      <a:endParaRPr lang="en-US" sz="2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</a:tbl>
          </a:graphicData>
        </a:graphic>
      </p:graphicFrame>
      <p:sp>
        <p:nvSpPr>
          <p:cNvPr id="6" name="Text 3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Funk · Sprechfunk · Ausbildung  ·  28</a:t>
            </a:r>
            <a:endParaRPr lang="en-US" sz="1000" dirty="0"/>
          </a:p>
        </p:txBody>
      </p:sp>
      <p:sp>
        <p:nvSpPr>
          <p:cNvPr id="7" name="Text 4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bg>
      <p:bgPr>
        <a:solidFill>
          <a:srgbClr val="0F17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2011680"/>
            <a:ext cx="1219169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spc="300" kern="0" dirty="0">
                <a:solidFill>
                  <a:srgbClr val="E0454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KAPITEL 04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1097280" y="2606040"/>
            <a:ext cx="9997135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5000"/>
              </a:lnSpc>
              <a:buNone/>
            </a:pPr>
            <a:r>
              <a:rPr lang="en-US" sz="6400" b="1" dirty="0">
                <a:solidFill>
                  <a:srgbClr val="FFFFFF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STATUS UND VORRANGSTUFEN</a:t>
            </a:r>
            <a:endParaRPr lang="en-US" sz="6400" dirty="0"/>
          </a:p>
        </p:txBody>
      </p:sp>
      <p:sp>
        <p:nvSpPr>
          <p:cNvPr id="4" name="Text 2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Funk · Sprechfunk · Ausbildung  ·  29</a:t>
            </a:r>
            <a:endParaRPr lang="en-US" sz="1000" dirty="0"/>
          </a:p>
        </p:txBody>
      </p:sp>
      <p:sp>
        <p:nvSpPr>
          <p:cNvPr id="5" name="Text 3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4.1 DIE STATUS 0 BIS 9</a:t>
            </a:r>
            <a:endParaRPr lang="en-US" sz="3400" dirty="0"/>
          </a:p>
        </p:txBody>
      </p:sp>
      <p:sp>
        <p:nvSpPr>
          <p:cNvPr id="5" name="Shape 3"/>
          <p:cNvSpPr/>
          <p:nvPr/>
        </p:nvSpPr>
        <p:spPr>
          <a:xfrm>
            <a:off x="594360" y="1463040"/>
            <a:ext cx="5410048" cy="713232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594360" y="1463040"/>
            <a:ext cx="64008" cy="713232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68680" y="1463040"/>
            <a:ext cx="4998568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B7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STATUS 0</a:t>
            </a:r>
            <a:endParaRPr lang="en-US" sz="1300" dirty="0"/>
          </a:p>
          <a:p>
            <a:pPr indent="0" marL="0">
              <a:buNone/>
            </a:pPr>
            <a:r>
              <a:rPr lang="en-US" sz="1700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priorisierter Sprechwunsch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6187288" y="1463040"/>
            <a:ext cx="5410048" cy="713232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6187288" y="1463040"/>
            <a:ext cx="64008" cy="713232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461608" y="1463040"/>
            <a:ext cx="4998568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B7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STATUS 1</a:t>
            </a:r>
            <a:endParaRPr lang="en-US" sz="1300" dirty="0"/>
          </a:p>
          <a:p>
            <a:pPr indent="0" marL="0">
              <a:buNone/>
            </a:pPr>
            <a:r>
              <a:rPr lang="en-US" sz="1700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einsatzbereit über Funk</a:t>
            </a:r>
            <a:endParaRPr lang="en-US" sz="1300" dirty="0"/>
          </a:p>
        </p:txBody>
      </p:sp>
      <p:sp>
        <p:nvSpPr>
          <p:cNvPr id="11" name="Shape 9"/>
          <p:cNvSpPr/>
          <p:nvPr/>
        </p:nvSpPr>
        <p:spPr>
          <a:xfrm>
            <a:off x="594360" y="2304288"/>
            <a:ext cx="5410048" cy="713232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594360" y="2304288"/>
            <a:ext cx="64008" cy="713232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868680" y="2304288"/>
            <a:ext cx="4998568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B7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STATUS 2</a:t>
            </a:r>
            <a:endParaRPr lang="en-US" sz="1300" dirty="0"/>
          </a:p>
          <a:p>
            <a:pPr indent="0" marL="0">
              <a:buNone/>
            </a:pPr>
            <a:r>
              <a:rPr lang="en-US" sz="1700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einsatzbereit auf Wache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6187288" y="2304288"/>
            <a:ext cx="5410048" cy="713232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6187288" y="2304288"/>
            <a:ext cx="64008" cy="713232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461608" y="2304288"/>
            <a:ext cx="4998568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B7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STATUS 3</a:t>
            </a:r>
            <a:endParaRPr lang="en-US" sz="1300" dirty="0"/>
          </a:p>
          <a:p>
            <a:pPr indent="0" marL="0">
              <a:buNone/>
            </a:pPr>
            <a:r>
              <a:rPr lang="en-US" sz="1700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Einsatzübernahme</a:t>
            </a:r>
            <a:endParaRPr lang="en-US" sz="1300" dirty="0"/>
          </a:p>
        </p:txBody>
      </p:sp>
      <p:sp>
        <p:nvSpPr>
          <p:cNvPr id="17" name="Shape 15"/>
          <p:cNvSpPr/>
          <p:nvPr/>
        </p:nvSpPr>
        <p:spPr>
          <a:xfrm>
            <a:off x="594360" y="3145536"/>
            <a:ext cx="5410048" cy="713232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594360" y="3145536"/>
            <a:ext cx="64008" cy="713232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868680" y="3145536"/>
            <a:ext cx="4998568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B7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STATUS 4</a:t>
            </a:r>
            <a:endParaRPr lang="en-US" sz="1300" dirty="0"/>
          </a:p>
          <a:p>
            <a:pPr indent="0" marL="0">
              <a:buNone/>
            </a:pPr>
            <a:r>
              <a:rPr lang="en-US" sz="1700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Einsatzort</a:t>
            </a:r>
            <a:endParaRPr lang="en-US" sz="1300" dirty="0"/>
          </a:p>
        </p:txBody>
      </p:sp>
      <p:sp>
        <p:nvSpPr>
          <p:cNvPr id="20" name="Shape 18"/>
          <p:cNvSpPr/>
          <p:nvPr/>
        </p:nvSpPr>
        <p:spPr>
          <a:xfrm>
            <a:off x="6187288" y="3145536"/>
            <a:ext cx="5410048" cy="713232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6187288" y="3145536"/>
            <a:ext cx="64008" cy="713232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6461608" y="3145536"/>
            <a:ext cx="4998568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B7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STATUS 5</a:t>
            </a:r>
            <a:endParaRPr lang="en-US" sz="1300" dirty="0"/>
          </a:p>
          <a:p>
            <a:pPr indent="0" marL="0">
              <a:buNone/>
            </a:pPr>
            <a:r>
              <a:rPr lang="en-US" sz="1700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Sprechwunsch</a:t>
            </a:r>
            <a:endParaRPr lang="en-US" sz="1300" dirty="0"/>
          </a:p>
        </p:txBody>
      </p:sp>
      <p:sp>
        <p:nvSpPr>
          <p:cNvPr id="23" name="Shape 21"/>
          <p:cNvSpPr/>
          <p:nvPr/>
        </p:nvSpPr>
        <p:spPr>
          <a:xfrm>
            <a:off x="594360" y="3986784"/>
            <a:ext cx="5410048" cy="713232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594360" y="3986784"/>
            <a:ext cx="64008" cy="713232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868680" y="3986784"/>
            <a:ext cx="4998568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B7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STATUS 6</a:t>
            </a:r>
            <a:endParaRPr lang="en-US" sz="1300" dirty="0"/>
          </a:p>
          <a:p>
            <a:pPr indent="0" marL="0">
              <a:buNone/>
            </a:pPr>
            <a:r>
              <a:rPr lang="en-US" sz="1700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nicht einsatzbereit</a:t>
            </a:r>
            <a:endParaRPr lang="en-US" sz="1300" dirty="0"/>
          </a:p>
        </p:txBody>
      </p:sp>
      <p:sp>
        <p:nvSpPr>
          <p:cNvPr id="26" name="Shape 24"/>
          <p:cNvSpPr/>
          <p:nvPr/>
        </p:nvSpPr>
        <p:spPr>
          <a:xfrm>
            <a:off x="6187288" y="3986784"/>
            <a:ext cx="5410048" cy="713232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6187288" y="3986784"/>
            <a:ext cx="64008" cy="713232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6461608" y="3986784"/>
            <a:ext cx="4998568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B7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STATUS 7</a:t>
            </a:r>
            <a:endParaRPr lang="en-US" sz="1300" dirty="0"/>
          </a:p>
          <a:p>
            <a:pPr indent="0" marL="0">
              <a:buNone/>
            </a:pPr>
            <a:r>
              <a:rPr lang="en-US" sz="1700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einsatzgebunden</a:t>
            </a:r>
            <a:endParaRPr lang="en-US" sz="1300" dirty="0"/>
          </a:p>
        </p:txBody>
      </p:sp>
      <p:sp>
        <p:nvSpPr>
          <p:cNvPr id="29" name="Shape 27"/>
          <p:cNvSpPr/>
          <p:nvPr/>
        </p:nvSpPr>
        <p:spPr>
          <a:xfrm>
            <a:off x="594360" y="4828032"/>
            <a:ext cx="5410048" cy="713232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594360" y="4828032"/>
            <a:ext cx="64008" cy="713232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868680" y="4828032"/>
            <a:ext cx="4998568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B7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STATUS 8</a:t>
            </a:r>
            <a:endParaRPr lang="en-US" sz="1300" dirty="0"/>
          </a:p>
          <a:p>
            <a:pPr indent="0" marL="0">
              <a:buNone/>
            </a:pPr>
            <a:r>
              <a:rPr lang="en-US" sz="1700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bedingt verfügbar</a:t>
            </a:r>
            <a:endParaRPr lang="en-US" sz="1300" dirty="0"/>
          </a:p>
        </p:txBody>
      </p:sp>
      <p:sp>
        <p:nvSpPr>
          <p:cNvPr id="32" name="Shape 30"/>
          <p:cNvSpPr/>
          <p:nvPr/>
        </p:nvSpPr>
        <p:spPr>
          <a:xfrm>
            <a:off x="6187288" y="4828032"/>
            <a:ext cx="5410048" cy="713232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6187288" y="4828032"/>
            <a:ext cx="64008" cy="713232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6461608" y="4828032"/>
            <a:ext cx="4998568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B7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STATUS 9</a:t>
            </a:r>
            <a:endParaRPr lang="en-US" sz="1300" dirty="0"/>
          </a:p>
          <a:p>
            <a:pPr indent="0" marL="0">
              <a:buNone/>
            </a:pPr>
            <a:r>
              <a:rPr lang="en-US" sz="1700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Quittung oder Fremdanmeldung</a:t>
            </a:r>
            <a:endParaRPr lang="en-US" sz="1300" dirty="0"/>
          </a:p>
        </p:txBody>
      </p:sp>
      <p:sp>
        <p:nvSpPr>
          <p:cNvPr id="35" name="Text 33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Funk · Sprechfunk · Ausbildung  ·  30</a:t>
            </a:r>
            <a:endParaRPr lang="en-US" sz="1000" dirty="0"/>
          </a:p>
        </p:txBody>
      </p:sp>
      <p:sp>
        <p:nvSpPr>
          <p:cNvPr id="36" name="Text 34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4.2 STATUS IM EINSATZ</a:t>
            </a:r>
            <a:endParaRPr lang="en-US" sz="3400" dirty="0"/>
          </a:p>
        </p:txBody>
      </p:sp>
      <p:graphicFrame>
        <p:nvGraphicFramePr>
          <p:cNvPr id="32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94360" y="1463040"/>
          <a:ext cx="11002975" cy="914400"/>
        </p:xfrm>
        <a:graphic>
          <a:graphicData uri="http://schemas.openxmlformats.org/drawingml/2006/table">
            <a:tbl>
              <a:tblPr/>
              <a:tblGrid>
                <a:gridCol w="411480"/>
                <a:gridCol w="10591495"/>
              </a:tblGrid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4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4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0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Status 3 </a:t>
                      </a:r>
                      <a:pPr indent="0" marL="0">
                        <a:buNone/>
                      </a:pPr>
                      <a:r>
                        <a:rPr lang="en-US" sz="20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bei Einsatzübernahme, 4 bei Ankunft, 1 oder 2 nach dem Einsatz.</a:t>
                      </a:r>
                      <a:endParaRPr lang="en-US" sz="2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4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4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0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Status 5 </a:t>
                      </a:r>
                      <a:pPr indent="0" marL="0">
                        <a:buNone/>
                      </a:pPr>
                      <a:r>
                        <a:rPr lang="en-US" sz="20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für den Sprechwunsch, danach antwortet die Leitstelle.</a:t>
                      </a:r>
                      <a:endParaRPr lang="en-US" sz="2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4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4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0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Dokumentation: </a:t>
                      </a:r>
                      <a:pPr indent="0" marL="0">
                        <a:buNone/>
                      </a:pPr>
                      <a:r>
                        <a:rPr lang="en-US" sz="20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Statusmeldungen werden im Einsatzleitsystem der Leitstelle dokumentiert.</a:t>
                      </a:r>
                      <a:endParaRPr lang="en-US" sz="2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4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4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0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Regional: </a:t>
                      </a:r>
                      <a:pPr indent="0" marL="0">
                        <a:buNone/>
                      </a:pPr>
                      <a:r>
                        <a:rPr lang="en-US" sz="20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Leitstellen haben eigene Regelungen zu einzelnen Status. Die Grundbedeutungen 1 bis 9 sind bundesweit einheitlich.</a:t>
                      </a:r>
                      <a:endParaRPr lang="en-US" sz="2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</a:tbl>
          </a:graphicData>
        </a:graphic>
      </p:graphicFrame>
      <p:sp>
        <p:nvSpPr>
          <p:cNvPr id="6" name="Text 3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Funk · Sprechfunk · Ausbildung  ·  31</a:t>
            </a:r>
            <a:endParaRPr lang="en-US" sz="1000" dirty="0"/>
          </a:p>
        </p:txBody>
      </p:sp>
      <p:sp>
        <p:nvSpPr>
          <p:cNvPr id="7" name="Text 4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4.3 MELDUNGEN DER LEITSTELLE AN DICH</a:t>
            </a:r>
            <a:endParaRPr lang="en-US" sz="3100" dirty="0"/>
          </a:p>
        </p:txBody>
      </p:sp>
      <p:graphicFrame>
        <p:nvGraphicFramePr>
          <p:cNvPr id="33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94360" y="1463040"/>
          <a:ext cx="11002975" cy="914400"/>
        </p:xfrm>
        <a:graphic>
          <a:graphicData uri="http://schemas.openxmlformats.org/drawingml/2006/table">
            <a:tbl>
              <a:tblPr/>
              <a:tblGrid>
                <a:gridCol w="411480"/>
                <a:gridCol w="10591495"/>
              </a:tblGrid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5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5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1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Aufmerksamkeitsruf an alle, Melden für Einsatz</a:t>
                      </a:r>
                      <a:endParaRPr lang="en-US" sz="2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5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5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1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Eigensicherung, Standort durchgeben</a:t>
                      </a:r>
                      <a:endParaRPr lang="en-US" sz="2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5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5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1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Über Telefon melden, Dienststelle anfahren</a:t>
                      </a:r>
                      <a:endParaRPr lang="en-US" sz="2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5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5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1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Sprechaufforderung, Status oder Funkgerät überprüfen</a:t>
                      </a:r>
                      <a:endParaRPr lang="en-US" sz="2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5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5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1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Aus Einsatz entlassen</a:t>
                      </a:r>
                      <a:endParaRPr lang="en-US" sz="2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5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5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1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Sonder- bzw. Wegerechte möglich</a:t>
                      </a:r>
                      <a:endParaRPr lang="en-US" sz="2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</a:tbl>
          </a:graphicData>
        </a:graphic>
      </p:graphicFrame>
      <p:sp>
        <p:nvSpPr>
          <p:cNvPr id="6" name="Text 3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Funk · Sprechfunk · Ausbildung  ·  32</a:t>
            </a:r>
            <a:endParaRPr lang="en-US" sz="1000" dirty="0"/>
          </a:p>
        </p:txBody>
      </p:sp>
      <p:sp>
        <p:nvSpPr>
          <p:cNvPr id="7" name="Text 4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4.4 DIE DREI VORRANGSTUFEN</a:t>
            </a:r>
            <a:endParaRPr lang="en-US" sz="3400" dirty="0"/>
          </a:p>
        </p:txBody>
      </p:sp>
      <p:sp>
        <p:nvSpPr>
          <p:cNvPr id="5" name="Shape 3"/>
          <p:cNvSpPr/>
          <p:nvPr/>
        </p:nvSpPr>
        <p:spPr>
          <a:xfrm>
            <a:off x="594360" y="1508760"/>
            <a:ext cx="3496970" cy="356616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594360" y="1508760"/>
            <a:ext cx="349697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50392" y="1691640"/>
            <a:ext cx="303977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EINFACH</a:t>
            </a:r>
            <a:endParaRPr lang="en-US" sz="2100" dirty="0"/>
          </a:p>
        </p:txBody>
      </p:sp>
      <p:sp>
        <p:nvSpPr>
          <p:cNvPr id="8" name="Text 6"/>
          <p:cNvSpPr/>
          <p:nvPr/>
        </p:nvSpPr>
        <p:spPr>
          <a:xfrm>
            <a:off x="850392" y="2240280"/>
            <a:ext cx="3039770" cy="2697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Nicht gekennzeichnet, normaler Einsatzverkehr. In der Reihenfolge abarbeiten.</a:t>
            </a:r>
            <a:endParaRPr lang="en-US" sz="1700" dirty="0"/>
          </a:p>
        </p:txBody>
      </p:sp>
      <p:sp>
        <p:nvSpPr>
          <p:cNvPr id="9" name="Shape 7"/>
          <p:cNvSpPr/>
          <p:nvPr/>
        </p:nvSpPr>
        <p:spPr>
          <a:xfrm>
            <a:off x="4347362" y="1508760"/>
            <a:ext cx="3496970" cy="356616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4347362" y="1508760"/>
            <a:ext cx="3496970" cy="64008"/>
          </a:xfrm>
          <a:prstGeom prst="rect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4603394" y="1691640"/>
            <a:ext cx="303977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SOFORT</a:t>
            </a:r>
            <a:endParaRPr lang="en-US" sz="2100" dirty="0"/>
          </a:p>
        </p:txBody>
      </p:sp>
      <p:sp>
        <p:nvSpPr>
          <p:cNvPr id="12" name="Text 10"/>
          <p:cNvSpPr/>
          <p:nvPr/>
        </p:nvSpPr>
        <p:spPr>
          <a:xfrm>
            <a:off x="4603394" y="2240280"/>
            <a:ext cx="3039770" cy="2697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Verzögerung hätte negative Auswirkungen, zum Beispiel Verstärkung nachfordern. Vorrangig, aber nicht unverzüglich.</a:t>
            </a:r>
            <a:endParaRPr lang="en-US" sz="1700" dirty="0"/>
          </a:p>
        </p:txBody>
      </p:sp>
      <p:sp>
        <p:nvSpPr>
          <p:cNvPr id="13" name="Shape 11"/>
          <p:cNvSpPr/>
          <p:nvPr/>
        </p:nvSpPr>
        <p:spPr>
          <a:xfrm>
            <a:off x="8100365" y="1508760"/>
            <a:ext cx="3496970" cy="356616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8100365" y="1508760"/>
            <a:ext cx="3496970" cy="64008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8356397" y="1691640"/>
            <a:ext cx="303977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BLITZ</a:t>
            </a:r>
            <a:endParaRPr lang="en-US" sz="2100" dirty="0"/>
          </a:p>
        </p:txBody>
      </p:sp>
      <p:sp>
        <p:nvSpPr>
          <p:cNvPr id="16" name="Text 14"/>
          <p:cNvSpPr/>
          <p:nvPr/>
        </p:nvSpPr>
        <p:spPr>
          <a:xfrm>
            <a:off x="8356397" y="2240280"/>
            <a:ext cx="3039770" cy="2697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Nur bei unmittelbarer Gefahr für Leib und Leben. Unterbricht andere Kommunikation, sofort annehmen.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Funk · Sprechfunk · Ausbildung  ·  33</a:t>
            </a:r>
            <a:endParaRPr lang="en-US" sz="1000" dirty="0"/>
          </a:p>
        </p:txBody>
      </p:sp>
      <p:sp>
        <p:nvSpPr>
          <p:cNvPr id="18" name="Text 16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4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4.5 VORRANGSTUFEN RICHTIG VERWENDEN</a:t>
            </a:r>
            <a:endParaRPr lang="en-US" sz="3100" dirty="0"/>
          </a:p>
        </p:txBody>
      </p:sp>
      <p:graphicFrame>
        <p:nvGraphicFramePr>
          <p:cNvPr id="3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94360" y="1463040"/>
          <a:ext cx="11002975" cy="914400"/>
        </p:xfrm>
        <a:graphic>
          <a:graphicData uri="http://schemas.openxmlformats.org/drawingml/2006/table">
            <a:tbl>
              <a:tblPr/>
              <a:tblGrid>
                <a:gridCol w="411480"/>
                <a:gridCol w="10591495"/>
              </a:tblGrid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3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3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Dreimal ankündigen: </a:t>
                      </a:r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„Blitz, Blitz, Blitz – …“ oder „Sofort, Sofort, Sofort – …“, dann der Rufname.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3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3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Beispiel Sofort: </a:t>
                      </a:r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weiteres Löschfahrzeug nachfordern, weil die Wasserversorgung nicht reicht.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3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3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Beispiel Blitz: </a:t>
                      </a:r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Atemschutznotfall, Gebäude droht einzustürzen.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3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3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Fehler: </a:t>
                      </a:r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Wer dauernd „Blitz“ nutzt, entwertet ihn. „Sofort“ rechtfertigt keine normale Statusmeldung.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</a:tbl>
          </a:graphicData>
        </a:graphic>
      </p:graphicFrame>
      <p:sp>
        <p:nvSpPr>
          <p:cNvPr id="6" name="Text 3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Funk · Sprechfunk · Ausbildung  ·  34</a:t>
            </a:r>
            <a:endParaRPr lang="en-US" sz="1000" dirty="0"/>
          </a:p>
        </p:txBody>
      </p:sp>
      <p:sp>
        <p:nvSpPr>
          <p:cNvPr id="7" name="Text 4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5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ZUM MITNEHMEN</a:t>
            </a:r>
            <a:endParaRPr lang="en-US" sz="3400" dirty="0"/>
          </a:p>
        </p:txBody>
      </p:sp>
      <p:sp>
        <p:nvSpPr>
          <p:cNvPr id="5" name="Shape 3"/>
          <p:cNvSpPr/>
          <p:nvPr/>
        </p:nvSpPr>
        <p:spPr>
          <a:xfrm>
            <a:off x="594360" y="1508760"/>
            <a:ext cx="2558720" cy="256032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594360" y="1508760"/>
            <a:ext cx="255872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50392" y="1691640"/>
            <a:ext cx="2101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TMO UND DMO</a:t>
            </a:r>
            <a:endParaRPr lang="en-US" sz="2100" dirty="0"/>
          </a:p>
        </p:txBody>
      </p:sp>
      <p:sp>
        <p:nvSpPr>
          <p:cNvPr id="8" name="Text 6"/>
          <p:cNvSpPr/>
          <p:nvPr/>
        </p:nvSpPr>
        <p:spPr>
          <a:xfrm>
            <a:off x="850392" y="2240280"/>
            <a:ext cx="2101520" cy="1691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Führung im Netz, Trupps im Direktbetrieb. Atemschutz-Gruppe bleibt frei.</a:t>
            </a:r>
            <a:endParaRPr lang="en-US" sz="1900" dirty="0"/>
          </a:p>
        </p:txBody>
      </p:sp>
      <p:sp>
        <p:nvSpPr>
          <p:cNvPr id="9" name="Shape 7"/>
          <p:cNvSpPr/>
          <p:nvPr/>
        </p:nvSpPr>
        <p:spPr>
          <a:xfrm>
            <a:off x="3409112" y="1508760"/>
            <a:ext cx="2558720" cy="256032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3409112" y="1508760"/>
            <a:ext cx="255872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3665144" y="1691640"/>
            <a:ext cx="2101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MELDEKETTE</a:t>
            </a:r>
            <a:endParaRPr lang="en-US" sz="2100" dirty="0"/>
          </a:p>
        </p:txBody>
      </p:sp>
      <p:sp>
        <p:nvSpPr>
          <p:cNvPr id="12" name="Text 10"/>
          <p:cNvSpPr/>
          <p:nvPr/>
        </p:nvSpPr>
        <p:spPr>
          <a:xfrm>
            <a:off x="3665144" y="2240280"/>
            <a:ext cx="2101520" cy="1691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Nie am Gruppenführer vorbei zur Leitstelle.</a:t>
            </a:r>
            <a:endParaRPr lang="en-US" sz="1900" dirty="0"/>
          </a:p>
        </p:txBody>
      </p:sp>
      <p:sp>
        <p:nvSpPr>
          <p:cNvPr id="13" name="Shape 11"/>
          <p:cNvSpPr/>
          <p:nvPr/>
        </p:nvSpPr>
        <p:spPr>
          <a:xfrm>
            <a:off x="6223864" y="1508760"/>
            <a:ext cx="2558720" cy="256032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6223864" y="1508760"/>
            <a:ext cx="255872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479896" y="1691640"/>
            <a:ext cx="2101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FUNKSPRUCH</a:t>
            </a:r>
            <a:endParaRPr lang="en-US" sz="2100" dirty="0"/>
          </a:p>
        </p:txBody>
      </p:sp>
      <p:sp>
        <p:nvSpPr>
          <p:cNvPr id="16" name="Text 14"/>
          <p:cNvSpPr/>
          <p:nvPr/>
        </p:nvSpPr>
        <p:spPr>
          <a:xfrm>
            <a:off x="6479896" y="2240280"/>
            <a:ext cx="2101520" cy="1691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Anruf, Anrufantwort, Nachricht, verstanden, Ende. Kurz und klar.</a:t>
            </a:r>
            <a:endParaRPr lang="en-US" sz="1900" dirty="0"/>
          </a:p>
        </p:txBody>
      </p:sp>
      <p:sp>
        <p:nvSpPr>
          <p:cNvPr id="17" name="Shape 15"/>
          <p:cNvSpPr/>
          <p:nvPr/>
        </p:nvSpPr>
        <p:spPr>
          <a:xfrm>
            <a:off x="9038615" y="1508760"/>
            <a:ext cx="2558720" cy="256032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9038615" y="1508760"/>
            <a:ext cx="255872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9294647" y="1691640"/>
            <a:ext cx="2101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NOTRUF</a:t>
            </a:r>
            <a:endParaRPr lang="en-US" sz="2100" dirty="0"/>
          </a:p>
        </p:txBody>
      </p:sp>
      <p:sp>
        <p:nvSpPr>
          <p:cNvPr id="20" name="Text 18"/>
          <p:cNvSpPr/>
          <p:nvPr/>
        </p:nvSpPr>
        <p:spPr>
          <a:xfrm>
            <a:off x="9294647" y="2240280"/>
            <a:ext cx="2101520" cy="1691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Nur bei Gefahr für Leib und Leben. Nie ohne Antenne senden.</a:t>
            </a:r>
            <a:endParaRPr lang="en-US" sz="1900" dirty="0"/>
          </a:p>
        </p:txBody>
      </p:sp>
      <p:sp>
        <p:nvSpPr>
          <p:cNvPr id="21" name="Text 19"/>
          <p:cNvSpPr/>
          <p:nvPr/>
        </p:nvSpPr>
        <p:spPr>
          <a:xfrm>
            <a:off x="594360" y="4297680"/>
            <a:ext cx="11002975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Funken lernst du durch Üben in einer Übungsrufgruppe.</a:t>
            </a:r>
            <a:endParaRPr lang="en-US" sz="2000" dirty="0"/>
          </a:p>
        </p:txBody>
      </p:sp>
      <p:sp>
        <p:nvSpPr>
          <p:cNvPr id="22" name="Text 20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Funk · Sprechfunk · Ausbildung  ·  35</a:t>
            </a:r>
            <a:endParaRPr lang="en-US" sz="1000" dirty="0"/>
          </a:p>
        </p:txBody>
      </p:sp>
      <p:sp>
        <p:nvSpPr>
          <p:cNvPr id="23" name="Text 21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6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QUELLEN UND BILDNACHWEIS</a:t>
            </a:r>
            <a:endParaRPr lang="en-US" sz="3400" dirty="0"/>
          </a:p>
        </p:txBody>
      </p:sp>
      <p:sp>
        <p:nvSpPr>
          <p:cNvPr id="5" name="Text 3"/>
          <p:cNvSpPr/>
          <p:nvPr/>
        </p:nvSpPr>
        <p:spPr>
          <a:xfrm>
            <a:off x="594360" y="1325880"/>
            <a:ext cx="5410048" cy="3566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00"/>
              </a:spcAft>
              <a:buNone/>
            </a:pPr>
            <a:r>
              <a:rPr lang="en-US" sz="1300" b="1" u="sng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Handsprechfunkgerät (HRT) im Digitalfunk BOS</a:t>
            </a:r>
            <a:pPr indent="0" marL="0">
              <a:spcAft>
                <a:spcPts val="500"/>
              </a:spcAft>
              <a:buNone/>
            </a:pPr>
            <a:r>
              <a:rPr lang="en-US" sz="13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·  Hubert Berberich (HubiB)  ·  Public domain</a:t>
            </a:r>
            <a:endParaRPr lang="en-US" sz="1300" dirty="0"/>
          </a:p>
          <a:p>
            <a:pPr indent="0" marL="0">
              <a:spcAft>
                <a:spcPts val="500"/>
              </a:spcAft>
              <a:buNone/>
            </a:pPr>
            <a:r>
              <a:rPr lang="en-US" sz="1300" b="1" u="sng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2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BOS-Sicherheitskarte</a:t>
            </a:r>
            <a:pPr indent="0" marL="0">
              <a:spcAft>
                <a:spcPts val="500"/>
              </a:spcAft>
              <a:buNone/>
            </a:pPr>
            <a:r>
              <a:rPr lang="en-US" sz="13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·  Bundesamt für Sicherheit in der Informationstechnik  ·  Public domain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6187288" y="1325880"/>
            <a:ext cx="5410048" cy="3566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00"/>
              </a:spcAft>
              <a:buNone/>
            </a:pPr>
            <a:r>
              <a:rPr lang="en-US" sz="1300" b="1" u="sng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3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Arbeitsplätze einer Leitstelle</a:t>
            </a:r>
            <a:pPr indent="0" marL="0">
              <a:spcAft>
                <a:spcPts val="500"/>
              </a:spcAft>
              <a:buNone/>
            </a:pPr>
            <a:r>
              <a:rPr lang="en-US" sz="13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·  Corina Zsivkovics  ·  CC BY-SA 4.0</a:t>
            </a:r>
            <a:endParaRPr lang="en-US" sz="1300" dirty="0"/>
          </a:p>
        </p:txBody>
      </p:sp>
      <p:sp>
        <p:nvSpPr>
          <p:cNvPr id="7" name="Shape 5"/>
          <p:cNvSpPr/>
          <p:nvPr/>
        </p:nvSpPr>
        <p:spPr>
          <a:xfrm>
            <a:off x="594360" y="4892040"/>
            <a:ext cx="11002975" cy="1325880"/>
          </a:xfrm>
          <a:prstGeom prst="rect">
            <a:avLst/>
          </a:prstGeom>
          <a:solidFill>
            <a:srgbClr val="EFF3F9"/>
          </a:solidFill>
          <a:ln w="12700">
            <a:solidFill>
              <a:srgbClr val="EFF3F9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868680" y="4892040"/>
            <a:ext cx="10545775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Inhalte und Nutzung  </a:t>
            </a:r>
            <a:endParaRPr lang="en-US" sz="1600" dirty="0"/>
          </a:p>
          <a:p>
            <a:pPr indent="0" marL="0">
              <a:buNone/>
            </a:pPr>
            <a:r>
              <a:rPr lang="en-US" sz="125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Inhalte: Plattform Feuerwehr Wissen Brandenburg (Seiten zu FwDV 810, Digitalfunk BOS, Einsatzstellenfunk, Regeln im Sprechfunkverkehr, Statusmeldungen, Vorrangstufen, Funkrufnamen) · FwDV/DV 810 (Ausgabe 2018). Rufnamen, Rufgruppen und Alarmierung legt die Leitstelle fest, Weisungen deines Trägers gehen vor.</a:t>
            </a:r>
            <a:endParaRPr lang="en-US" sz="1600" dirty="0"/>
          </a:p>
          <a:p>
            <a:pPr indent="0" marL="0">
              <a:buNone/>
            </a:pPr>
            <a:r>
              <a:rPr lang="en-US" sz="125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Diese Präsentation darfst du frei bearbeiten und weitergeben. Bilder behalten ihre eigene Lizenz, die Quellenangabe bleibt dabei. Maßgeblich sind die Vorschriften und die Vorgaben deiner Wehr. Mehr unter feuerwehr-wissen-bb.de/wissen/ausbildung/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Funk · Sprechfunk · Ausbildung  ·  36</a:t>
            </a:r>
            <a:endParaRPr lang="en-US" sz="1000" dirty="0"/>
          </a:p>
        </p:txBody>
      </p:sp>
      <p:sp>
        <p:nvSpPr>
          <p:cNvPr id="10" name="Text 8">
            <a:hlinkClick r:id="rId4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4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36</Slides>
  <Notes>36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36</vt:i4>
      </vt:variant>
    </vt:vector>
  </HeadingPairs>
  <TitlesOfParts>
    <vt:vector size="3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</vt:vector>
  </TitlesOfParts>
  <Company>feuerwehr-wissen-bb.de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Funkkonzept und Sprechfunk</dc:title>
  <dc:subject>PptxGenJS Presentation</dc:subject>
  <dc:creator>Feuerwehr Wissen</dc:creator>
  <cp:lastModifiedBy>Feuerwehr Wissen</cp:lastModifiedBy>
  <cp:revision>1</cp:revision>
  <dcterms:created xsi:type="dcterms:W3CDTF">2026-10-21T09:50:21Z</dcterms:created>
  <dcterms:modified xsi:type="dcterms:W3CDTF">2026-10-21T09:50:21Z</dcterms:modified>
</cp:coreProperties>
</file>