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ABC-ErkKw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9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2021-05-06_-_Florian_Kiel_10-63-01_und_AB_Gefahrgut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ADR_Plate_-_UN_1203_Gasoline.sv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3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C01_008_Kuppelkesselwagen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8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L07_274_Bf_Wahren,_Ostkopf,_Gaskesselwagenzug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9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0" Type="http://schemas.openxmlformats.org/officeDocument/2006/relationships/hyperlink" Target="https://feuerwehr-wissen-bb.de" TargetMode="External"/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image" Target="../media/image-20-7.png"/><Relationship Id="rId8" Type="http://schemas.openxmlformats.org/officeDocument/2006/relationships/image" Target="../media/image-20-8.png"/><Relationship Id="rId9" Type="http://schemas.openxmlformats.org/officeDocument/2006/relationships/image" Target="../media/image-20-9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Hazmat_suit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7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Abrollbeh%C3%A4lter-Dekontamination-Zivilpersonen_der_Feuerwehr_Hannover_aufgebaut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ABC-ErkKw.jpg" TargetMode="External"/><Relationship Id="rId2" Type="http://schemas.openxmlformats.org/officeDocument/2006/relationships/hyperlink" Target="https://commons.wikimedia.org/wiki/File:2021-05-06_-_Florian_Kiel_10-63-01_und_AB_Gefahrgut.jpg" TargetMode="External"/><Relationship Id="rId3" Type="http://schemas.openxmlformats.org/officeDocument/2006/relationships/hyperlink" Target="https://commons.wikimedia.org/wiki/File:ADR_Plate_-_UN_1203_Gasoline.svg" TargetMode="External"/><Relationship Id="rId4" Type="http://schemas.openxmlformats.org/officeDocument/2006/relationships/hyperlink" Target="https://commons.wikimedia.org/wiki/File:C01_008_Kuppelkesselwagen.jpg" TargetMode="External"/><Relationship Id="rId5" Type="http://schemas.openxmlformats.org/officeDocument/2006/relationships/hyperlink" Target="https://commons.wikimedia.org/wiki/File:L07_274_Bf_Wahren,_Ostkopf,_Gaskesselwagenzug.jpg" TargetMode="External"/><Relationship Id="rId6" Type="http://schemas.openxmlformats.org/officeDocument/2006/relationships/hyperlink" Target="https://commons.wikimedia.org/wiki/File:GHS-pictogram-explos.svg" TargetMode="External"/><Relationship Id="rId7" Type="http://schemas.openxmlformats.org/officeDocument/2006/relationships/hyperlink" Target="https://commons.wikimedia.org/wiki/File:Hazmat_suit.jpg" TargetMode="External"/><Relationship Id="rId8" Type="http://schemas.openxmlformats.org/officeDocument/2006/relationships/hyperlink" Target="https://commons.wikimedia.org/wiki/File:Abrollbeh%C3%A4lter-Dekontamination-Zivilpersonen_der_Feuerwehr_Hannover_aufgebaut.jpg" TargetMode="External"/><Relationship Id="rId9" Type="http://schemas.openxmlformats.org/officeDocument/2006/relationships/hyperlink" Target="https://feuerwehr-wissen-bb.de" TargetMode="External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GAMS UND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GEFAHRGUT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Maßnahmen bei Gefahrstoffen und die FwDV 500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  ·  Grundlage: FwDV 500 (Ausgabe 2022)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349697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1: GAMS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303977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ersten Maßnahmen bei Gefahrstoffen.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Folien 3 bis 11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47362" y="1371600"/>
            <a:ext cx="349697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37160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55448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2: GEFAHRGUT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103120"/>
            <a:ext cx="303977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Warntafel, Gefahrzettel und GHS-Piktogramme lesen.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Folien 12 bis 22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00365" y="1371600"/>
            <a:ext cx="349697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37160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55448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3: FWDV 500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103120"/>
            <a:ext cx="303977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Gefahren, Gruppen, Schutz, Bereiche, Dekon, Einheiten.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Folien 23 bis 32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vier GAMS-Schritte nennen und begründen,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Warntafel grob lesen und wissen, wo du nachschlägst,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Gefahrengruppen, Bereiche und Dekon-Stufen der FwDV 500 erklären.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1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2</a:t>
            </a:r>
            <a:endParaRPr lang="en-US" sz="1000" dirty="0"/>
          </a:p>
        </p:txBody>
      </p:sp>
      <p:sp>
        <p:nvSpPr>
          <p:cNvPr id="22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GAMS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ersten Maßnahmen bei Gefahrstoffen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GAMS: VIER SCHRITTE, DIE JEDER KANN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79294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6459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</a:t>
            </a:r>
            <a:endParaRPr lang="en-US" sz="8000" dirty="0"/>
          </a:p>
        </p:txBody>
      </p:sp>
      <p:sp>
        <p:nvSpPr>
          <p:cNvPr id="8" name="Text 6"/>
          <p:cNvSpPr/>
          <p:nvPr/>
        </p:nvSpPr>
        <p:spPr>
          <a:xfrm>
            <a:off x="822960" y="2788920"/>
            <a:ext cx="22135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GEFAHR ERKENNEN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3520440"/>
            <a:ext cx="21678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passiert? Welcher Stoff? Kennzeichnung, Papiere, Zeugen. Aus sicherer Entfernung erkunden.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402254" y="1508760"/>
            <a:ext cx="2579294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02254" y="150876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30854" y="16459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</a:t>
            </a:r>
            <a:endParaRPr lang="en-US" sz="8000" dirty="0"/>
          </a:p>
        </p:txBody>
      </p:sp>
      <p:sp>
        <p:nvSpPr>
          <p:cNvPr id="13" name="Text 11"/>
          <p:cNvSpPr/>
          <p:nvPr/>
        </p:nvSpPr>
        <p:spPr>
          <a:xfrm>
            <a:off x="3630854" y="2788920"/>
            <a:ext cx="22135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ABSPERREN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630854" y="3520440"/>
            <a:ext cx="21678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Gefahrenbereich weiträumig absperren, Wind und Gelände beachten, Bevölkerung bei Bedarf warnen.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210148" y="1508760"/>
            <a:ext cx="2579294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0148" y="150876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38748" y="16459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</a:t>
            </a:r>
            <a:endParaRPr lang="en-US" sz="8000" dirty="0"/>
          </a:p>
        </p:txBody>
      </p:sp>
      <p:sp>
        <p:nvSpPr>
          <p:cNvPr id="18" name="Text 16"/>
          <p:cNvSpPr/>
          <p:nvPr/>
        </p:nvSpPr>
        <p:spPr>
          <a:xfrm>
            <a:off x="6438748" y="2788920"/>
            <a:ext cx="22135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MENSCHENRETTUNG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438748" y="3520440"/>
            <a:ext cx="21678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ohne Selbstgefährdung und mit passendem Schutz. Betroffene aus dem Gefahrenbereich bringen.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9018041" y="1508760"/>
            <a:ext cx="2579294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18041" y="150876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246641" y="16459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</a:t>
            </a:r>
            <a:endParaRPr lang="en-US" sz="8000" dirty="0"/>
          </a:p>
        </p:txBody>
      </p:sp>
      <p:sp>
        <p:nvSpPr>
          <p:cNvPr id="23" name="Text 21"/>
          <p:cNvSpPr/>
          <p:nvPr/>
        </p:nvSpPr>
        <p:spPr>
          <a:xfrm>
            <a:off x="9246641" y="2788920"/>
            <a:ext cx="22135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SPEZIALKRÄFTE ALARMIEREN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9246641" y="3520440"/>
            <a:ext cx="21678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ABC-Einheiten, Fachberater, Umweltbehörde, Gefahrgutexperten (zum Beispiel TUIS).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94360" y="5349240"/>
            <a:ext cx="11002975" cy="8229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4360" y="5349240"/>
            <a:ext cx="82296" cy="8229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534924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Erstmaßnahmen können alle Feuerwehren leisten, auch ohne ABC-Ausrüstung. Weitergehende Maßnahmen machen ABC-Einheiten. Immer: Zündquellen vermeiden, Windrichtung beachten, Abstand halten, Berührung vermeiden.</a:t>
            </a:r>
            <a:endParaRPr lang="en-US" sz="1900" dirty="0"/>
          </a:p>
        </p:txBody>
      </p:sp>
      <p:sp>
        <p:nvSpPr>
          <p:cNvPr id="28" name="Text 2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4</a:t>
            </a:r>
            <a:endParaRPr lang="en-US" sz="1000" dirty="0"/>
          </a:p>
        </p:txBody>
      </p:sp>
      <p:sp>
        <p:nvSpPr>
          <p:cNvPr id="29" name="Text 2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G: GEFAHR ERKENNEN, FÜNF FRAGEN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722376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81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81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61264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passiert?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Ursache und Art der Beschädigung.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77440"/>
            <a:ext cx="722376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283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283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77440"/>
            <a:ext cx="61264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tritt aus?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Art der freigesetzten Stoffe.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37560"/>
            <a:ext cx="722376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8843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884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37560"/>
            <a:ext cx="61264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viel?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Gesamtmenge und Menge pro Zeit.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97680"/>
            <a:ext cx="722376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4855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485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97680"/>
            <a:ext cx="61264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Wohin breitet es sich aus?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Erdreich, Gewässer, Kanalisation, tiefliegende Räume, Lüftungsanlagen, Nachbarschaft.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57800"/>
            <a:ext cx="722376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4086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4086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57800"/>
            <a:ext cx="61264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 das richtig?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Beförderungspapiere und Kennzeichnung mit der Ladung vergleichen.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8092440" y="1417320"/>
            <a:ext cx="3504895" cy="475488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321040" y="1554480"/>
            <a:ext cx="3001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So erkundest du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75320" y="2103120"/>
          <a:ext cx="309341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268193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18288" marB="18288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 sicherer Entfernung, mit Fernglas.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18288" marB="18288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18288" marB="18288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Kennzeichnung und äußere Merkmale sofort dem Einheitsführer melden.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18288" marB="18288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18288" marB="18288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Leitstelle hilft bei der Stoffrecherche.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18288" marB="18288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18288" marB="18288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Produktnamen schriftlich oder buchstabiert übermitteln.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18288" marB="18288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28" name="Text 2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5</a:t>
            </a:r>
            <a:endParaRPr lang="en-US" sz="1000" dirty="0"/>
          </a:p>
        </p:txBody>
      </p:sp>
      <p:sp>
        <p:nvSpPr>
          <p:cNvPr id="29" name="Text 2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WOHER KOMMEN DIE INFORMATIONEN? VIER STUFEN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3017520"/>
            <a:ext cx="2579294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301752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" y="318211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95528" y="3822192"/>
            <a:ext cx="22592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SOFORTINFORMATION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" y="4343400"/>
            <a:ext cx="221353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Gefahrzettel, Feuerwehrpläne.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402254" y="2514600"/>
            <a:ext cx="2579294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02254" y="251460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03422" y="267919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3603422" y="3319272"/>
            <a:ext cx="22592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KURZINFORMATION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603422" y="3840480"/>
            <a:ext cx="221353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Sicherheitsdatenblätter, Betriebsanweisungen, Begleitpapiere, ERI-Cards.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10148" y="2011680"/>
            <a:ext cx="2579294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0148" y="201168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11316" y="217627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6411316" y="2816352"/>
            <a:ext cx="22592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DETAILLIERTE INFORMATION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411316" y="3337560"/>
            <a:ext cx="2213534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Datenbanken, Nachschlagewerke.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9018041" y="1508760"/>
            <a:ext cx="2579294" cy="3520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18041" y="1508760"/>
            <a:ext cx="2579294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219209" y="167335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800" dirty="0"/>
          </a:p>
        </p:txBody>
      </p:sp>
      <p:sp>
        <p:nvSpPr>
          <p:cNvPr id="23" name="Text 21"/>
          <p:cNvSpPr/>
          <p:nvPr/>
        </p:nvSpPr>
        <p:spPr>
          <a:xfrm>
            <a:off x="9219209" y="2313432"/>
            <a:ext cx="22592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EXPERTENINFORMATION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9219209" y="2834640"/>
            <a:ext cx="221353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Fachberater ABC, TUIS, ATF, besondere Gefahrguteinheiten, sachkundige Personen.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594360" y="5257800"/>
            <a:ext cx="11002975" cy="8686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4360" y="5257800"/>
            <a:ext cx="82296" cy="868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5257800"/>
            <a:ext cx="1054577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Tipp: Die Leitstelle hilft bei der Stoffrecherche. Produktnamen am besten schriftlich oder buchstabiert durchgeben.</a:t>
            </a:r>
            <a:endParaRPr lang="en-US" sz="1900" dirty="0"/>
          </a:p>
        </p:txBody>
      </p:sp>
      <p:sp>
        <p:nvSpPr>
          <p:cNvPr id="28" name="Text 2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6</a:t>
            </a:r>
            <a:endParaRPr lang="en-US" sz="1000" dirty="0"/>
          </a:p>
        </p:txBody>
      </p:sp>
      <p:sp>
        <p:nvSpPr>
          <p:cNvPr id="29" name="Text 2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A: ABSPERREN, ABSTAND UND AUFSTELLUNG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2240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MINDESTENS 50 M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Abstand zum gemeldeten Objekt bei unklarer Lage. Zugang und Aufstellung der Spezialkräfte freihalten.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2240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MIT DEM WIND ANFAHREN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Windrichtungswechsel achten.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594360" y="4005072"/>
            <a:ext cx="5373472" cy="2240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4005072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0392" y="4187952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NICHT IN SENKEN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50392" y="4736592"/>
            <a:ext cx="491627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Dort sammeln sich kalte oder schwere Gase. Gefälle beachten: Stoffe fließen bergab.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6223864" y="4005072"/>
            <a:ext cx="5373472" cy="2240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23864" y="4005072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79896" y="4187952"/>
            <a:ext cx="49162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NICHT IM GEFAHRENBEREICH AUFSTELLEN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479896" y="5102352"/>
            <a:ext cx="49162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Fahrzeuge dort gelten als kontaminiert. Bevölkerung bei Bedarf warnen, weiträumig absperren.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7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M: MENSCHENRETTUNG, JA, ABER MIT EIGENSCHUTZ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ohne Selbstgefährdung und mit passendem Schutz. Betroffene aus dem Gefahrenbereich bringen.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349697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9659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488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DER EINSATZLEITER ENTSCHEIDET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850392" y="3063240"/>
            <a:ext cx="303977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darf einzelne Schutzmaßnahmen weglassen, wenn die Rettung keinen Zeitverzug erlaubt.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347362" y="1965960"/>
            <a:ext cx="349697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47362" y="19659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03394" y="21488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MINDESTENS FORM 1 UND ISOLIERGERÄT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4603394" y="3063240"/>
            <a:ext cx="303977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Schutzkleidung Form 1 und ein Isoliergerät sind die Untergrenze.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100365" y="1965960"/>
            <a:ext cx="349697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00365" y="19659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56397" y="21488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GRUPPE III: AUSNAHME ZUR RETTUNG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8356397" y="3063240"/>
            <a:ext cx="303977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Bereiche der Gruppe III dürfen zur Rettung von Menschenleben auch ohne sachkundige Person betreten werden.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Parallel: Sofort-Dekontamination einrichten und Brandschutz sicherstellen.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8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S: SPEZIALKRÄFTE ALARMIEREN, WER KOMMT?</a:t>
            </a:r>
            <a:endParaRPr lang="en-US" sz="2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Gefahrstoffzug: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unterstützt die Ortsfeuerwehren.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Erkundungsfahrzeug: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klärt mit Messtechnik, was vorliegt und wo die Gefahr liegt.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Fachberater ABC, TUIS, Umweltbehörde. </a:t>
                      </a:r>
                      <a:pPr indent="0" marL="0">
                        <a:buNone/>
                      </a:pP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Anforderung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 die Leitstelle, sobald die Lage es erfordert.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ABC-Erkundungskraftwag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7627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75895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Magnus Mertens, CC BY-SA 2.0 de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9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AUFGABENTEILUNG</a:t>
            </a:r>
            <a:endParaRPr lang="en-US" sz="3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Erste Einheit: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erkundet, sperrt ab, rettet, holt Hilfe.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Spezialkräfte: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messen, Proben nehmen, Dekontamination im großen Stil, Arbeiten in Schutzstufe 2 oder 3.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Abrollbehälter Gefahrgu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Zufallspotter,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10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1.6 VERHALTEN DER EINSATZKRÄFTE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DAS TUST DU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Kennzeichnung, äußere Merkmale und Ausströmen sofort dem Einheitsführer melden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Abstand halten, Windrichtung beachten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Gefahrenbereich nur auf Befehl betreten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Nasse Kleidung ausziehen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DAS LÄSST DU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Keine Zündquellen mitführen (Feuerzeug, Handy im Fahrzeug lassen)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Nicht direkt in chemische Flüssigkeiten spritzen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Rauchen, Essen und Trinken im Gefahrenbereich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Stoffe berühren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11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GEFAHRGUT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Kennzeichnung lesen: Warntafel, Gefahrzettel, GHS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12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DIE ORANGEFARBENE WARNTAFEL</a:t>
            </a:r>
            <a:endParaRPr lang="en-US" sz="3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Gefahrnummer, sie zeigt die Gefahr (hier 33: leicht entzündbare Flüssigkeit).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UN-Nummer, sie identifiziert den Stoff (hier 1203: Benzin).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Nummern: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Tankfahrzeuge, Aufsetztanks, Tankcontainer, lose Schüttung.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Ohne Nummern: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Hinweis auf gefährliche Güter, zum Beispiel Stückgut oder Mehrkammer-Tankfahrzeuge.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ADR-Warntafel 33/120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678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6405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The Navigators,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13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DIE GEFAHRNUMMER LESEN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37160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1737360" y="137160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22978" y="137160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22978" y="137160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05858" y="137160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5400" dirty="0"/>
          </a:p>
        </p:txBody>
      </p:sp>
      <p:sp>
        <p:nvSpPr>
          <p:cNvPr id="12" name="Text 10"/>
          <p:cNvSpPr/>
          <p:nvPr/>
        </p:nvSpPr>
        <p:spPr>
          <a:xfrm>
            <a:off x="5465978" y="137160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entzündbare Flüssigkeit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051597" y="137160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51597" y="137160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34477" y="137160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5400" dirty="0"/>
          </a:p>
        </p:txBody>
      </p:sp>
      <p:sp>
        <p:nvSpPr>
          <p:cNvPr id="16" name="Text 14"/>
          <p:cNvSpPr/>
          <p:nvPr/>
        </p:nvSpPr>
        <p:spPr>
          <a:xfrm>
            <a:off x="9194597" y="137160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entzündbarer Feststoff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01752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301752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1737360" y="301752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oxidierend (brandfördernd)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4322978" y="301752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22978" y="301752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05858" y="301752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</a:t>
            </a:r>
            <a:endParaRPr lang="en-US" sz="5400" dirty="0"/>
          </a:p>
        </p:txBody>
      </p:sp>
      <p:sp>
        <p:nvSpPr>
          <p:cNvPr id="24" name="Text 22"/>
          <p:cNvSpPr/>
          <p:nvPr/>
        </p:nvSpPr>
        <p:spPr>
          <a:xfrm>
            <a:off x="5465978" y="301752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giftig, ansteckend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8051597" y="301752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051597" y="301752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234477" y="301752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7</a:t>
            </a:r>
            <a:endParaRPr lang="en-US" sz="5400" dirty="0"/>
          </a:p>
        </p:txBody>
      </p:sp>
      <p:sp>
        <p:nvSpPr>
          <p:cNvPr id="28" name="Text 26"/>
          <p:cNvSpPr/>
          <p:nvPr/>
        </p:nvSpPr>
        <p:spPr>
          <a:xfrm>
            <a:off x="9194597" y="301752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radioaktiv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594360" y="466344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94360" y="466344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77240" y="466344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8</a:t>
            </a:r>
            <a:endParaRPr lang="en-US" sz="5400" dirty="0"/>
          </a:p>
        </p:txBody>
      </p:sp>
      <p:sp>
        <p:nvSpPr>
          <p:cNvPr id="32" name="Text 30"/>
          <p:cNvSpPr/>
          <p:nvPr/>
        </p:nvSpPr>
        <p:spPr>
          <a:xfrm>
            <a:off x="1737360" y="466344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ätzend</a:t>
            </a:r>
            <a:endParaRPr lang="en-US" sz="2000" dirty="0"/>
          </a:p>
        </p:txBody>
      </p:sp>
      <p:sp>
        <p:nvSpPr>
          <p:cNvPr id="33" name="Shape 31"/>
          <p:cNvSpPr/>
          <p:nvPr/>
        </p:nvSpPr>
        <p:spPr>
          <a:xfrm>
            <a:off x="4322978" y="466344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322978" y="466344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05858" y="466344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9</a:t>
            </a:r>
            <a:endParaRPr lang="en-US" sz="5400" dirty="0"/>
          </a:p>
        </p:txBody>
      </p:sp>
      <p:sp>
        <p:nvSpPr>
          <p:cNvPr id="36" name="Text 34"/>
          <p:cNvSpPr/>
          <p:nvPr/>
        </p:nvSpPr>
        <p:spPr>
          <a:xfrm>
            <a:off x="5465978" y="466344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spontane heftige Reaktion</a:t>
            </a:r>
            <a:endParaRPr lang="en-US" sz="2000" dirty="0"/>
          </a:p>
        </p:txBody>
      </p:sp>
      <p:sp>
        <p:nvSpPr>
          <p:cNvPr id="37" name="Shape 35"/>
          <p:cNvSpPr/>
          <p:nvPr/>
        </p:nvSpPr>
        <p:spPr>
          <a:xfrm>
            <a:off x="8051597" y="466344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051597" y="466344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234477" y="466344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X</a:t>
            </a:r>
            <a:endParaRPr lang="en-US" sz="5400" dirty="0"/>
          </a:p>
        </p:txBody>
      </p:sp>
      <p:sp>
        <p:nvSpPr>
          <p:cNvPr id="40" name="Text 38"/>
          <p:cNvSpPr/>
          <p:nvPr/>
        </p:nvSpPr>
        <p:spPr>
          <a:xfrm>
            <a:off x="9194597" y="466344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reagiert gefährlich mit Wasser</a:t>
            </a:r>
            <a:endParaRPr lang="en-US" sz="2000" dirty="0"/>
          </a:p>
        </p:txBody>
      </p:sp>
      <p:sp>
        <p:nvSpPr>
          <p:cNvPr id="41" name="Text 3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14</a:t>
            </a:r>
            <a:endParaRPr lang="en-US" sz="1000" dirty="0"/>
          </a:p>
        </p:txBody>
      </p:sp>
      <p:sp>
        <p:nvSpPr>
          <p:cNvPr id="42" name="Text 4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REGELN DER GEFAHRNUMMER</a:t>
            </a:r>
            <a:endParaRPr lang="en-US" sz="3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Doppelte Ziffer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= stärkere Gefahr (33: leicht entzündbar).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Angehängte Null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= eine Ziffer reicht (30, 80).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Hauptgefahr zuerst,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Nebengefahren danach (336: leicht entzündbar und giftig).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 davor: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Wasser ohne Fachberatung.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15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GEFAHRZETTEL: DIE KLASSEN 1 BIS 9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37160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1737360" y="137160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Explosive Stoffe</a:t>
            </a:r>
            <a:endParaRPr lang="en-US" sz="1700" dirty="0"/>
          </a:p>
          <a:p>
            <a:pPr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Unterklassen 1.1 bis 1.6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22978" y="137160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22978" y="137160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05858" y="137160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4400" dirty="0"/>
          </a:p>
        </p:txBody>
      </p:sp>
      <p:sp>
        <p:nvSpPr>
          <p:cNvPr id="12" name="Text 10"/>
          <p:cNvSpPr/>
          <p:nvPr/>
        </p:nvSpPr>
        <p:spPr>
          <a:xfrm>
            <a:off x="5465978" y="137160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Gase</a:t>
            </a:r>
            <a:endParaRPr lang="en-US" sz="1700" dirty="0"/>
          </a:p>
          <a:p>
            <a:pPr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entzündbar, 2.2 nicht entzündbar und nicht giftig, 2.3 giftig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051597" y="137160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51597" y="137160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34477" y="137160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9194597" y="137160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Entzündbare Flüssigkeiten</a:t>
            </a:r>
            <a:endParaRPr lang="en-US" sz="1700" dirty="0"/>
          </a:p>
          <a:p>
            <a:pPr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Verpackungsgruppen I bis III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01752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301752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4400" dirty="0"/>
          </a:p>
        </p:txBody>
      </p:sp>
      <p:sp>
        <p:nvSpPr>
          <p:cNvPr id="20" name="Text 18"/>
          <p:cNvSpPr/>
          <p:nvPr/>
        </p:nvSpPr>
        <p:spPr>
          <a:xfrm>
            <a:off x="1737360" y="301752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Entzündbare Feststoffe</a:t>
            </a:r>
            <a:endParaRPr lang="en-US" sz="1700" dirty="0"/>
          </a:p>
          <a:p>
            <a:pPr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leicht brennbar, 4.2 selbstentzündlich, 4.3 mit Wasser gefährlich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4322978" y="301752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22978" y="301752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05858" y="301752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4400" dirty="0"/>
          </a:p>
        </p:txBody>
      </p:sp>
      <p:sp>
        <p:nvSpPr>
          <p:cNvPr id="24" name="Text 22"/>
          <p:cNvSpPr/>
          <p:nvPr/>
        </p:nvSpPr>
        <p:spPr>
          <a:xfrm>
            <a:off x="5465978" y="301752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Oxidierend, Peroxide</a:t>
            </a:r>
            <a:endParaRPr lang="en-US" sz="1700" dirty="0"/>
          </a:p>
          <a:p>
            <a:pPr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brandfördernd, 5.2 organische Peroxide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8051597" y="301752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051597" y="301752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234477" y="301752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</a:t>
            </a:r>
            <a:endParaRPr lang="en-US" sz="4400" dirty="0"/>
          </a:p>
        </p:txBody>
      </p:sp>
      <p:sp>
        <p:nvSpPr>
          <p:cNvPr id="28" name="Text 26"/>
          <p:cNvSpPr/>
          <p:nvPr/>
        </p:nvSpPr>
        <p:spPr>
          <a:xfrm>
            <a:off x="9194597" y="301752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Giftig, ansteckend</a:t>
            </a:r>
            <a:endParaRPr lang="en-US" sz="1700" dirty="0"/>
          </a:p>
          <a:p>
            <a:pPr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giftig, 6.2 ansteckungsgefährlich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594360" y="466344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94360" y="466344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77240" y="466344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7</a:t>
            </a:r>
            <a:endParaRPr lang="en-US" sz="4400" dirty="0"/>
          </a:p>
        </p:txBody>
      </p:sp>
      <p:sp>
        <p:nvSpPr>
          <p:cNvPr id="32" name="Text 30"/>
          <p:cNvSpPr/>
          <p:nvPr/>
        </p:nvSpPr>
        <p:spPr>
          <a:xfrm>
            <a:off x="1737360" y="466344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Radioaktive Stoffe</a:t>
            </a:r>
            <a:endParaRPr lang="en-US" sz="1700" dirty="0"/>
          </a:p>
          <a:p>
            <a:pPr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eigene Zettel je nach Kategorie</a:t>
            </a:r>
            <a:endParaRPr lang="en-US" sz="1700" dirty="0"/>
          </a:p>
        </p:txBody>
      </p:sp>
      <p:sp>
        <p:nvSpPr>
          <p:cNvPr id="33" name="Shape 31"/>
          <p:cNvSpPr/>
          <p:nvPr/>
        </p:nvSpPr>
        <p:spPr>
          <a:xfrm>
            <a:off x="4322978" y="466344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322978" y="466344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05858" y="466344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8</a:t>
            </a:r>
            <a:endParaRPr lang="en-US" sz="4400" dirty="0"/>
          </a:p>
        </p:txBody>
      </p:sp>
      <p:sp>
        <p:nvSpPr>
          <p:cNvPr id="36" name="Text 34"/>
          <p:cNvSpPr/>
          <p:nvPr/>
        </p:nvSpPr>
        <p:spPr>
          <a:xfrm>
            <a:off x="5465978" y="466344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Ätzende Stoffe</a:t>
            </a:r>
            <a:endParaRPr lang="en-US" sz="1700" dirty="0"/>
          </a:p>
          <a:p>
            <a:pPr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schädigen Haut und Güter</a:t>
            </a:r>
            <a:endParaRPr lang="en-US" sz="1700" dirty="0"/>
          </a:p>
        </p:txBody>
      </p:sp>
      <p:sp>
        <p:nvSpPr>
          <p:cNvPr id="37" name="Shape 35"/>
          <p:cNvSpPr/>
          <p:nvPr/>
        </p:nvSpPr>
        <p:spPr>
          <a:xfrm>
            <a:off x="8051597" y="4663440"/>
            <a:ext cx="354573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051597" y="466344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234477" y="466344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9</a:t>
            </a:r>
            <a:endParaRPr lang="en-US" sz="4400" dirty="0"/>
          </a:p>
        </p:txBody>
      </p:sp>
      <p:sp>
        <p:nvSpPr>
          <p:cNvPr id="40" name="Text 38"/>
          <p:cNvSpPr/>
          <p:nvPr/>
        </p:nvSpPr>
        <p:spPr>
          <a:xfrm>
            <a:off x="9194597" y="4663440"/>
            <a:ext cx="22655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Verschiedene Stoffe</a:t>
            </a:r>
            <a:endParaRPr lang="en-US" sz="1700" dirty="0"/>
          </a:p>
          <a:p>
            <a:pPr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Lithiumbatterien, Feinstaub, umweltgefährdend, erwärmt</a:t>
            </a:r>
            <a:endParaRPr lang="en-US" sz="1700" dirty="0"/>
          </a:p>
        </p:txBody>
      </p:sp>
      <p:sp>
        <p:nvSpPr>
          <p:cNvPr id="41" name="Text 3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16</a:t>
            </a:r>
            <a:endParaRPr lang="en-US" sz="1000" dirty="0"/>
          </a:p>
        </p:txBody>
      </p:sp>
      <p:sp>
        <p:nvSpPr>
          <p:cNvPr id="42" name="Text 4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GEFAHRGUT OHNE TAFEL? GIBT ES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BEGRENZTE MENGEN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 ohne orange Tafel und ohne Beförderungspapier. Die Versandstücke tragen ein eigenes Kennzeichen.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FREIGESTELLTE MENGEN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 ohne Kennzeichnung und Papier. Versandstücke tragen Aufkleber mit Klasse und UN-Nummer.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3547872"/>
            <a:ext cx="5373472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3547872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0392" y="3730752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ELEKTRONISCHES PAPIER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50392" y="4279392"/>
            <a:ext cx="4916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 trägt das Piktogramm „e“. Fällt das Gerät aus, kann die Leitstelle das Papier anfordern.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23864" y="3547872"/>
            <a:ext cx="5373472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23864" y="3547872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79896" y="3730752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BAHN UND SCHIFF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479896" y="4279392"/>
            <a:ext cx="4916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Kesselwagen für Gase: etwa 30 cm orangefarbener Streifen. Binnenschiff: blaue Kegel oder Lichter.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Auch ein unauffälliger Lkw kann Gefahrgut geladen haben.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17</a:t>
            </a:r>
            <a:endParaRPr lang="en-US" sz="1000" dirty="0"/>
          </a:p>
        </p:txBody>
      </p:sp>
      <p:sp>
        <p:nvSpPr>
          <p:cNvPr id="25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KESSELWAGEN: MINERALÖL</a:t>
            </a:r>
            <a:endParaRPr lang="en-US" sz="3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Erkennen: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senkrechte weiße Bauchbinde, oben befüllt, unten entleert.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Zwangsbelüftung: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Öffnen des Entleerungsventils öffnet oben ein Ventil und gleicht den Unterdruck aus.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Brennbar: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Gefahrnummer 33 oder 30. Nicht leitende Flüssigkeiten laden sich auf: Potentialausgleich, Zündquellen aus.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Kesselwagen (Symbolbild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7634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75965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Falk2,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18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KESSELWAGEN: DRUCKGAS</a:t>
            </a:r>
            <a:endParaRPr lang="en-US" sz="3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Erkennen: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durchgehender, etwa 30 cm breiter oranger Streifen in halber Tankhöhe, Ventile am Kesselboden.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Flüssiggas: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brennbar, schwerer als Luft, erstickend. Ein brennender Behälter kann bersten (BLEVE), Teile fliegen bis etwa 1.000 m.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Abstände (Richtwert):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Kräfte 300 m, Gefahrenbereich 600 m, Absperrbereich 1.200 m.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Gaskesselwagenzu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019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79811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Falk2,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19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GHS: PIKTOGRAMME AUF CHEMIKALIEN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3515258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6" name="Image 0" descr="GHS-Piktogramm expl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463040"/>
            <a:ext cx="1051560" cy="10515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920240" y="1371600"/>
            <a:ext cx="205221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Explodierende Bombe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Klasse 1 und 5.2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338218" y="1371600"/>
            <a:ext cx="3515258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9" name="Image 1" descr="GHS-Piktogramm flamm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378" y="1463040"/>
            <a:ext cx="1051560" cy="10515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4098" y="1371600"/>
            <a:ext cx="205221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Flamme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Klassen 2, 3, 4 und 5.2</a:t>
            </a:r>
            <a:endParaRPr lang="en-US" sz="1900" dirty="0"/>
          </a:p>
        </p:txBody>
      </p:sp>
      <p:sp>
        <p:nvSpPr>
          <p:cNvPr id="11" name="Shape 7"/>
          <p:cNvSpPr/>
          <p:nvPr/>
        </p:nvSpPr>
        <p:spPr>
          <a:xfrm>
            <a:off x="8082077" y="1371600"/>
            <a:ext cx="3515258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2" name="Image 2" descr="GHS-Piktogramm rondflam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9237" y="1463040"/>
            <a:ext cx="1051560" cy="105156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407957" y="1371600"/>
            <a:ext cx="205221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Flamme über Kreis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Klasse 5.1 brandfördernd</a:t>
            </a:r>
            <a:endParaRPr lang="en-US" sz="1900" dirty="0"/>
          </a:p>
        </p:txBody>
      </p:sp>
      <p:sp>
        <p:nvSpPr>
          <p:cNvPr id="14" name="Shape 9"/>
          <p:cNvSpPr/>
          <p:nvPr/>
        </p:nvSpPr>
        <p:spPr>
          <a:xfrm>
            <a:off x="594360" y="2834640"/>
            <a:ext cx="3515258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5" name="Image 3" descr="GHS-Piktogramm bottl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2926080"/>
            <a:ext cx="1051560" cy="105156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920240" y="2834640"/>
            <a:ext cx="205221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Gasflasche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Klasse 2 Gase</a:t>
            </a:r>
            <a:endParaRPr lang="en-US" sz="1900" dirty="0"/>
          </a:p>
        </p:txBody>
      </p:sp>
      <p:sp>
        <p:nvSpPr>
          <p:cNvPr id="17" name="Shape 11"/>
          <p:cNvSpPr/>
          <p:nvPr/>
        </p:nvSpPr>
        <p:spPr>
          <a:xfrm>
            <a:off x="4338218" y="2834640"/>
            <a:ext cx="3515258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8" name="Image 4" descr="GHS-Piktogramm acid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5378" y="2926080"/>
            <a:ext cx="1051560" cy="105156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5664098" y="2834640"/>
            <a:ext cx="205221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Ätzwirkung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Klasse 8</a:t>
            </a:r>
            <a:endParaRPr lang="en-US" sz="1900" dirty="0"/>
          </a:p>
        </p:txBody>
      </p:sp>
      <p:sp>
        <p:nvSpPr>
          <p:cNvPr id="20" name="Shape 13"/>
          <p:cNvSpPr/>
          <p:nvPr/>
        </p:nvSpPr>
        <p:spPr>
          <a:xfrm>
            <a:off x="8082077" y="2834640"/>
            <a:ext cx="3515258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21" name="Image 5" descr="GHS-Piktogramm skull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9237" y="2926080"/>
            <a:ext cx="1051560" cy="105156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9407957" y="2834640"/>
            <a:ext cx="205221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Totenkopf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Klassen 6.1 und 2.3</a:t>
            </a:r>
            <a:endParaRPr lang="en-US" sz="1900" dirty="0"/>
          </a:p>
        </p:txBody>
      </p:sp>
      <p:sp>
        <p:nvSpPr>
          <p:cNvPr id="23" name="Shape 15"/>
          <p:cNvSpPr/>
          <p:nvPr/>
        </p:nvSpPr>
        <p:spPr>
          <a:xfrm>
            <a:off x="594360" y="4297680"/>
            <a:ext cx="3515258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24" name="Image 6" descr="GHS-Piktogramm exclam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" y="4389120"/>
            <a:ext cx="1051560" cy="105156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1920240" y="4297680"/>
            <a:ext cx="205221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Ausrufezeichen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reizend, gesundheitsschädlich</a:t>
            </a:r>
            <a:endParaRPr lang="en-US" sz="1900" dirty="0"/>
          </a:p>
        </p:txBody>
      </p:sp>
      <p:sp>
        <p:nvSpPr>
          <p:cNvPr id="26" name="Shape 17"/>
          <p:cNvSpPr/>
          <p:nvPr/>
        </p:nvSpPr>
        <p:spPr>
          <a:xfrm>
            <a:off x="4338218" y="4297680"/>
            <a:ext cx="3515258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27" name="Image 7" descr="GHS-Piktogramm silhouette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5378" y="4389120"/>
            <a:ext cx="1051560" cy="1051560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5664098" y="4297680"/>
            <a:ext cx="205221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Gesundheitsgefahr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krebserregend, atemwegsgefährdend</a:t>
            </a:r>
            <a:endParaRPr lang="en-US" sz="1900" dirty="0"/>
          </a:p>
        </p:txBody>
      </p:sp>
      <p:sp>
        <p:nvSpPr>
          <p:cNvPr id="29" name="Shape 19"/>
          <p:cNvSpPr/>
          <p:nvPr/>
        </p:nvSpPr>
        <p:spPr>
          <a:xfrm>
            <a:off x="8082077" y="4297680"/>
            <a:ext cx="3515258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30" name="Image 8" descr="GHS-Piktogramm pollu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19237" y="4389120"/>
            <a:ext cx="1051560" cy="1051560"/>
          </a:xfrm>
          <a:prstGeom prst="rect">
            <a:avLst/>
          </a:prstGeom>
        </p:spPr>
      </p:pic>
      <p:sp>
        <p:nvSpPr>
          <p:cNvPr id="31" name="Text 20"/>
          <p:cNvSpPr/>
          <p:nvPr/>
        </p:nvSpPr>
        <p:spPr>
          <a:xfrm>
            <a:off x="9407957" y="4297680"/>
            <a:ext cx="205221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Umwelt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Klasse 9</a:t>
            </a:r>
            <a:endParaRPr lang="en-US" sz="1900" dirty="0"/>
          </a:p>
        </p:txBody>
      </p:sp>
      <p:sp>
        <p:nvSpPr>
          <p:cNvPr id="32" name="Shape 21"/>
          <p:cNvSpPr/>
          <p:nvPr/>
        </p:nvSpPr>
        <p:spPr>
          <a:xfrm>
            <a:off x="594360" y="5669280"/>
            <a:ext cx="11002975" cy="5943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33" name="Shape 22"/>
          <p:cNvSpPr/>
          <p:nvPr/>
        </p:nvSpPr>
        <p:spPr>
          <a:xfrm>
            <a:off x="594360" y="5669280"/>
            <a:ext cx="82296" cy="5943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4" name="Text 23"/>
          <p:cNvSpPr/>
          <p:nvPr/>
        </p:nvSpPr>
        <p:spPr>
          <a:xfrm>
            <a:off x="914400" y="5669280"/>
            <a:ext cx="105457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 Raute = Chemikalienrecht (GHS). Orangefarbene Tafel und Gefahrzettel = Transport.</a:t>
            </a:r>
            <a:endParaRPr lang="en-US" sz="1600" dirty="0"/>
          </a:p>
        </p:txBody>
      </p:sp>
      <p:sp>
        <p:nvSpPr>
          <p:cNvPr id="35" name="Text 2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20</a:t>
            </a:r>
            <a:endParaRPr lang="en-US" sz="1000" dirty="0"/>
          </a:p>
        </p:txBody>
      </p:sp>
      <p:sp>
        <p:nvSpPr>
          <p:cNvPr id="36" name="Text 25">
            <a:hlinkClick r:id="rId10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DAS ETIKETT LESEN: SIGNALWORT, H- UND P-SÄTZE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Etikett zeigt: Piktogramm (rote Raute), Signalwort „Gefahr“ (schwer) oder „Achtung“ (weniger schwer), H-Sätze (Gefahren) und P-Sätze (Sicherheitshinweise).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3496970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9659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488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H2XX: BRAND UND EXPLOSION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850392" y="3063240"/>
            <a:ext cx="303977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H225 leicht entzündbar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H280 Gas unter Druck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347362" y="1965960"/>
            <a:ext cx="3496970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47362" y="19659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03394" y="21488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H3XX: GESUNDHEIT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4603394" y="2697480"/>
            <a:ext cx="303977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H314 schwere Verätzungen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H330 Lebensgefahr beim Einatmen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100365" y="1965960"/>
            <a:ext cx="3496970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00365" y="19659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56397" y="21488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H4XX: UMWELT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8356397" y="2697480"/>
            <a:ext cx="303977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H410 sehr giftig für Wasserorganismen: Löschwasser zurückhalten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Einsatz wichtig: EUH014 reagiert heftig mit Wasser · EUH029 giftige Gase bei Berührung mit Wasser · EUH031 giftige Gase bei Berührung mit Säure.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21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ÜBUNG: WARNTAFELN LESEN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41004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37160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33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1737360" y="1371600"/>
            <a:ext cx="41298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Leicht entzündbare Flüssigkeit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Flammpunkt unter 23 °C. Zündquellen vermeiden.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187288" y="1371600"/>
            <a:ext cx="541004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187288" y="137160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70168" y="137160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336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7330288" y="1371600"/>
            <a:ext cx="41298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Leicht entzündbar und giftig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Hauptgefahr zuerst: entzündbar (33), Nebengefahr giftig (6).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594360" y="3108960"/>
            <a:ext cx="541004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310896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10896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X338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1737360" y="3108960"/>
            <a:ext cx="41298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Leicht entzündbar und ätzend, reagiert gefährlich mit Wasser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Wasser ohne Fachberatung.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6187288" y="3108960"/>
            <a:ext cx="541004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87288" y="310896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70168" y="310896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268</a:t>
            </a:r>
            <a:endParaRPr lang="en-US" sz="4000" dirty="0"/>
          </a:p>
        </p:txBody>
      </p:sp>
      <p:sp>
        <p:nvSpPr>
          <p:cNvPr id="20" name="Text 18"/>
          <p:cNvSpPr/>
          <p:nvPr/>
        </p:nvSpPr>
        <p:spPr>
          <a:xfrm>
            <a:off x="7330288" y="3108960"/>
            <a:ext cx="41298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Giftiges, ätzendes Gas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(2), giftig (6), ätzend (8): Abstand halten, Fachberater holen.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22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FWDV 500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Einheiten im ABC-Einsatz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23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DIE FWDV 500 IM ÜBERBLICK</a:t>
            </a:r>
            <a:endParaRPr lang="en-US" sz="34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82296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MERKMAL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INHALT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Titel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Einheiten im ABC-Einsatz (A atomar, B biologisch, C chemisch)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Januar 2022, vom AFKzV am 16.03.2022 genehmigt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Aufbau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Teil I Rahmenrichtlinien, Teil II: A-Einsatz, B-Einsatz, C-Einsatz, Anlagen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Geltung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Erste Gefahrenabwehr im ABC-Einsatz, ruhende Lagen, Amtshilfe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Wichtig für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Gruppenführer, Zugführer, ABC-Einheiten, Atemschutzgeräteträger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24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DREI GEFAHREN, DREI GRUNDSÄTZE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INKORPORATION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Aufnahme gefährlicher Stoffe in den Körper.</a:t>
            </a:r>
            <a:endParaRPr lang="en-US" sz="1800" dirty="0"/>
          </a:p>
          <a:p>
            <a:pPr indent="0" marL="0">
              <a:buNone/>
            </a:pP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Grundsatz: ist auszuschließen.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KONTAMINATION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Verunreinigung von Lebewesen, Boden, Gewässern und Gegenständen.</a:t>
            </a:r>
            <a:endParaRPr lang="en-US" sz="1800" dirty="0"/>
          </a:p>
          <a:p>
            <a:pPr indent="0" marL="0">
              <a:buNone/>
            </a:pP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Grundsatz: vermeiden oder gering halten, Verschleppung verhindern.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EINWIRKUNG VON AUSSEN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Strahlung (Gamma, Neutronen, Röntgen, Laser) und mechanische Energie (Druck, Splitter, Trümmer).</a:t>
            </a:r>
            <a:endParaRPr lang="en-US" sz="1800" dirty="0"/>
          </a:p>
          <a:p>
            <a:pPr indent="0" marL="0">
              <a:buNone/>
            </a:pP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Grundsatz: so gering wie möglich halten.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25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GEFAHRENGRUPPEN I, II UND III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GRUPPE I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Sonderausrüstung. Atemschutz zur Vermeidung einer Inkorporation.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GRUPPE II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mit Sonderausrüstung. Besondere Überwachung und Dekontamination oder Desinfektion.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GRUPPE III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II, plus sachkundige Person. Sie beurteilt Gefährdung und Schutzmaßnahmen.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94360" y="5120640"/>
            <a:ext cx="11002975" cy="11430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120640"/>
            <a:ext cx="82296" cy="11430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120640"/>
            <a:ext cx="1054577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Der Buchstabe nennt die Art: A radioaktiv, B biologisch, C chemisch (zum Beispiel IIC). Transporte zunächst wie Gruppe II. Nach einem Anschlag wie Gruppe III. Unsichere Bereiche erst nach Freigabe der Polizei.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26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SCHUTZKLEIDUNG: FORM 1, 2 UND 3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852160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13258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5440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1: BRANDSCHUTZKLEIDUNG PLUS SCHUTZHAUBE MIT KRAGEN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feste Stoffe, eingeschränkter Spritzschutz. Weder flüssigkeits- noch gasdicht.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916936"/>
            <a:ext cx="5852160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916936"/>
            <a:ext cx="64008" cy="13258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916936"/>
            <a:ext cx="5440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2: SCHUTZANZUG, EINMALANZUG ZULÄSSIG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Feste und begrenzt flüssige Stoffe, nicht gasdicht. Übergänge mit Klebeband sichern.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4370832"/>
            <a:ext cx="5852160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4370832"/>
            <a:ext cx="64008" cy="13258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4370832"/>
            <a:ext cx="5440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3: GASDICHTER SCHUTZANZUG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Feste, flüssige und gasförmige Stoffe. Häufig unzureichend gegen hohe oder tiefe Temperaturen.</a:t>
            </a:r>
            <a:endParaRPr lang="en-US" sz="1300" dirty="0"/>
          </a:p>
        </p:txBody>
      </p:sp>
      <p:pic>
        <p:nvPicPr>
          <p:cNvPr id="14" name="Image 0" descr="Gasdichter Schutzanzug (Symbolbild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0" y="1463040"/>
            <a:ext cx="4830775" cy="3219259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6766560" y="4718875"/>
            <a:ext cx="483077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Ed Uthman, Houston, Texas, USA, CC BY 3.0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27</a:t>
            </a:r>
            <a:endParaRPr lang="en-US" sz="1000" dirty="0"/>
          </a:p>
        </p:txBody>
      </p:sp>
      <p:sp>
        <p:nvSpPr>
          <p:cNvPr id="17" name="Text 14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DIE BEREICHE AN DER EINSATZSTELLE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914400" y="1463040"/>
            <a:ext cx="4663440" cy="4663440"/>
          </a:xfrm>
          <a:prstGeom prst="ellipse">
            <a:avLst/>
          </a:prstGeom>
          <a:solidFill>
            <a:srgbClr val="2E8B57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645920" y="2194560"/>
            <a:ext cx="3200400" cy="3200400"/>
          </a:xfrm>
          <a:prstGeom prst="ellipse">
            <a:avLst/>
          </a:prstGeom>
          <a:solidFill>
            <a:srgbClr val="F5B8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377440" y="2926080"/>
            <a:ext cx="1737360" cy="1737360"/>
          </a:xfrm>
          <a:prstGeom prst="ellipse">
            <a:avLst/>
          </a:prstGeom>
          <a:solidFill>
            <a:srgbClr val="C8102E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148840" y="15544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Absperrbereich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148840" y="22860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Übergangsbereich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2468880" y="347472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Gefahrenbereich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309360" y="1463040"/>
            <a:ext cx="530352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309360" y="1463040"/>
            <a:ext cx="1234440" cy="109728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09360" y="1463040"/>
            <a:ext cx="1234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ca. 50 m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726680" y="1463040"/>
            <a:ext cx="3794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Gefahrenbereich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Zutritt nur unter geeigneter Schutzausrüstung.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6309360" y="2743200"/>
            <a:ext cx="530352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309360" y="2743200"/>
            <a:ext cx="1234440" cy="1097280"/>
          </a:xfrm>
          <a:prstGeom prst="rect">
            <a:avLst/>
          </a:prstGeom>
          <a:solidFill>
            <a:srgbClr val="F5B800"/>
          </a:solidFill>
          <a:ln w="12700">
            <a:solidFill>
              <a:srgbClr val="F5B8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09360" y="2743200"/>
            <a:ext cx="1234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ca. 50 m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726680" y="2743200"/>
            <a:ext cx="3794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Übergangsbereich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einen erweiterten Dekon-Platz.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6309360" y="4023360"/>
            <a:ext cx="530352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309360" y="4023360"/>
            <a:ext cx="1234440" cy="1097280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09360" y="4023360"/>
            <a:ext cx="1234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ca. 100 m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726680" y="4023360"/>
            <a:ext cx="3794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Absperrbereich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Aufstell- und Bereitstellungsfläche, Absicherung mit der Polizei.</a:t>
            </a:r>
            <a:endParaRPr lang="en-US" sz="1900" dirty="0"/>
          </a:p>
        </p:txBody>
      </p:sp>
      <p:sp>
        <p:nvSpPr>
          <p:cNvPr id="23" name="Shape 21"/>
          <p:cNvSpPr/>
          <p:nvPr/>
        </p:nvSpPr>
        <p:spPr>
          <a:xfrm>
            <a:off x="6309360" y="5349240"/>
            <a:ext cx="5303520" cy="8686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309360" y="5349240"/>
            <a:ext cx="82296" cy="868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629400" y="5349240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Verboten im Gefahren- und Übergangsbereich: Rauchen, Essen, Trinken. Wind beachten, bei Explosionsgefahr den Bereich erheblich erweitern.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28</a:t>
            </a:r>
            <a:endParaRPr lang="en-US" sz="1000" dirty="0"/>
          </a:p>
        </p:txBody>
      </p:sp>
      <p:sp>
        <p:nvSpPr>
          <p:cNvPr id="27" name="Text 2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DEKONTAMINATION: DREI STUFEN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I: SOFORT-DEKON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der Grenze zum Gefahrenbereich, gleichzeitig mit dem ersten Trupp. Bei beschädigter PSA, Hautkontakt, Atemluftmangel, Verletzung.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II: STANDARD-DEKON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Dekon-Platz, bei jedem ABC-Einsatz. Betriebsbereit spätestens 15 Minuten nach dem ersten Anlegen der PSA.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III: ERWEITERTE DEKON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60604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Lagebezogene Erweiterung, zum Beispiel bei vielen Personen, warmem Duschen oder Witterungsschutz.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Minuten bis zum betriebsbereiten Dekon-Platz.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29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3.7 DER DEKON-PLATZ: AUFBAU UND REIHENFOLGE</a:t>
            </a:r>
            <a:endParaRPr lang="en-US" sz="28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0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wird dekontaminiert: </a:t>
                      </a:r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Personal mit intakter PSA, Verletzte oder defekte PSA, Geräte und Fahrzeuge.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0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Reihenfolge bei Mehrfach-Verdacht: </a:t>
                      </a:r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 B desinfizieren, dann C mit Wasser reinigen, zuletzt A Kontamination messen.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0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Lage: </a:t>
                      </a:r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windzugewandt, außerhalb des Gefahrenbereichs, mit Strom, Wasser, Abwasser.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0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Zwei Seiten: </a:t>
                      </a:r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unrein (Schwarz, Rot-Gelb) und rein (Weiß, Grün).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0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Haut: </a:t>
                      </a:r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abspülen, nicht abreiben. Vorher registrieren.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Dekon-Platz aus dem Abrollbehält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9620" y="1463040"/>
            <a:ext cx="4453216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Jens Hirschfeld,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30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3.8 EINHEITEN: GRUPPE, ZUG, DEKON-STAFFEL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GRUPPE: NUR ERSTE MASSNAHMEN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60604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Gruppenführer: legt Gefahrenbereich fest, erkundet außerhalb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Angriffstrupp: rettet, dichtet ab, löscht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Wassertrupp: Sicherheitstrupp und Sofort-Dekon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Schlauchtrupp: markiert und sichert ab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ZUG: KLEINSTE SELBSTSTÄNDIGE EINHEIT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60604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PSA für zwölf Kräfte, Sonderausrüstung doppelt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Zugführer wertet Erkundung aus und schätzt die Gefährdung ein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Soll um eine Dekon-Einheit erweitert werden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DEKON-STAFFEL: BAUT DEN DEKON-PLATZ AUF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60604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Legt mit dem Einsatzleiter den Dekon-Platz fest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Angriffstrupp: unreine Seite, Wassertrupp: reine Seite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Schutz: mindestens Form 2 und Vollmaske mit Filter (ABEK2-P3)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Trupps arbeiten nie allein: Sicherheitstrupp, Sofort-Dekon und danach Standard-Dekon stehen hinter jedem Trupp im Gefahrenbereich.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31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GAMS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 erkennen, Absperren, Menschen retten, Spezialkräfte alarmieren.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WARNTAFEL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Unten die UN-Nummer ist der Schlüssel. Bei X: kein Wasser ohne Fachberatung.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GRUPPEN UND SCHUTZ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606040"/>
            <a:ext cx="2101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Gefahrengruppe I, II, III und Schutzkleidung Form 1, 2, 3.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DEKON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Sofort-Dekon, Standard-Dekon (15 Minuten), erweiterte Dekon.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Handgriffe und die Ausrüstung übst du praktisch mit der ABC-Einheit.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32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ABC-Erkundungskraftwagen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Magnus Mertens  ·  CC BY-SA 2.0 de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Abrollbehälter Gefahrgut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Zufallspotter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ADR-Warntafel 33/1203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The Navigators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Kesselwagen (Symbolbild)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Falk2  ·  CC BY-SA 4.0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Gaskesselwagenzug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Falk2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GHS-Piktogramme (9 Dateien)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Urheber unbekannt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Gasdichter Schutzanzug (Symbolbild)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Ed Uthman, Houston, Texas, USA  ·  CC BY 3.0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Dekon-Platz aus dem Abrollbehälter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Jens Hirschfeld  ·  CC BY-SA 4.0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FwDV 500 „Einheiten im ABC-Einsatz“ (Stand Januar 2022, AFKzV) · Plattform Feuerwehr Wissen Brandenburg · ADR/RID/ADN, CLP-Verordnung (GHS).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GAMS · Gefahrgut · FwDV 500  ·  33</a:t>
            </a:r>
            <a:endParaRPr lang="en-US" sz="1000" dirty="0"/>
          </a:p>
        </p:txBody>
      </p:sp>
      <p:sp>
        <p:nvSpPr>
          <p:cNvPr id="10" name="Text 8">
            <a:hlinkClick r:id="rId9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GAMS, Gefahrgut und FwDV 500</dc:title>
  <dc:subject>PptxGenJS Presentation</dc:subject>
  <dc:creator>Feuerwehr Wissen</dc:creator>
  <cp:lastModifiedBy>Feuerwehr Wissen</cp:lastModifiedBy>
  <cp:revision>1</cp:revision>
  <dcterms:created xsi:type="dcterms:W3CDTF">2026-10-21T09:19:20Z</dcterms:created>
  <dcterms:modified xsi:type="dcterms:W3CDTF">2026-10-21T09:19:20Z</dcterms:modified>
</cp:coreProperties>
</file>