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notesMasterIdLst>
    <p:notesMasterId r:id="rId3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notesMaster" Target="notesMasters/notesMaster1.xml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33" Type="http://schemas.openxmlformats.org/officeDocument/2006/relationships/theme" Target="theme/theme1.xml"/><Relationship Id="rId3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ons.wikimedia.org/wiki/File:Clove_Hitch_-_ABoK_11_-_USCG.jpg" TargetMode="External"/><Relationship Id="rId3" Type="http://schemas.openxmlformats.org/officeDocument/2006/relationships/hyperlink" Target="https://feuerwehr-wissen-bb.de" TargetMode="External"/><Relationship Id="rId1" Type="http://schemas.openxmlformats.org/officeDocument/2006/relationships/image" Target="../media/image-10-1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ons.wikimedia.org/wiki/File:Schotstek_rechts.jpg" TargetMode="External"/><Relationship Id="rId3" Type="http://schemas.openxmlformats.org/officeDocument/2006/relationships/hyperlink" Target="https://feuerwehr-wissen-bb.de" TargetMode="External"/><Relationship Id="rId1" Type="http://schemas.openxmlformats.org/officeDocument/2006/relationships/image" Target="../media/image-12-1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ons.wikimedia.org/wiki/File:Munter_hitch_3786.jpg" TargetMode="External"/><Relationship Id="rId3" Type="http://schemas.openxmlformats.org/officeDocument/2006/relationships/hyperlink" Target="https://feuerwehr-wissen-bb.de" TargetMode="External"/><Relationship Id="rId1" Type="http://schemas.openxmlformats.org/officeDocument/2006/relationships/image" Target="../media/image-13-1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ons.wikimedia.org/wiki/File:Achterknoten_am_Karabiner.JPG" TargetMode="External"/><Relationship Id="rId3" Type="http://schemas.openxmlformats.org/officeDocument/2006/relationships/hyperlink" Target="https://feuerwehr-wissen-bb.de" TargetMode="External"/><Relationship Id="rId1" Type="http://schemas.openxmlformats.org/officeDocument/2006/relationships/image" Target="../media/image-17-1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ons.wikimedia.org/wiki/File:Palstek_innen.jpg" TargetMode="External"/><Relationship Id="rId3" Type="http://schemas.openxmlformats.org/officeDocument/2006/relationships/hyperlink" Target="https://feuerwehr-wissen-bb.de" TargetMode="External"/><Relationship Id="rId1" Type="http://schemas.openxmlformats.org/officeDocument/2006/relationships/image" Target="../media/image-18-1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ons.wikimedia.org/wiki/File:Feuerwehrleinenbeutel.jpg" TargetMode="External"/><Relationship Id="rId3" Type="http://schemas.openxmlformats.org/officeDocument/2006/relationships/hyperlink" Target="https://feuerwehr-wissen-bb.de" TargetMode="External"/><Relationship Id="rId1" Type="http://schemas.openxmlformats.org/officeDocument/2006/relationships/image" Target="../media/image-24-1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hyperlink" Target="https://commons.wikimedia.org/wiki/File:Clove_Hitch_-_ABoK_11_-_USCG.jpg" TargetMode="External"/><Relationship Id="rId2" Type="http://schemas.openxmlformats.org/officeDocument/2006/relationships/hyperlink" Target="https://commons.wikimedia.org/wiki/File:Schotstek_rechts.jpg" TargetMode="External"/><Relationship Id="rId3" Type="http://schemas.openxmlformats.org/officeDocument/2006/relationships/hyperlink" Target="https://commons.wikimedia.org/wiki/File:Munter_hitch_3786.jpg" TargetMode="External"/><Relationship Id="rId4" Type="http://schemas.openxmlformats.org/officeDocument/2006/relationships/hyperlink" Target="https://commons.wikimedia.org/wiki/File:Achterknoten_am_Karabiner.JPG" TargetMode="External"/><Relationship Id="rId5" Type="http://schemas.openxmlformats.org/officeDocument/2006/relationships/hyperlink" Target="https://commons.wikimedia.org/wiki/File:Palstek_innen.jpg" TargetMode="External"/><Relationship Id="rId6" Type="http://schemas.openxmlformats.org/officeDocument/2006/relationships/hyperlink" Target="https://commons.wikimedia.org/wiki/File:Feuerwehrleinenbeutel.jpg" TargetMode="External"/><Relationship Id="rId7" Type="http://schemas.openxmlformats.org/officeDocument/2006/relationships/hyperlink" Target="https://feuerwehr-wissen-bb.de" TargetMode="External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1F5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992728" y="1417320"/>
            <a:ext cx="4206240" cy="5029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992728" y="1417320"/>
            <a:ext cx="4206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AUSBILDUNG FEUERWEHR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731520" y="2148840"/>
            <a:ext cx="10728655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80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KNOTEN UND</a:t>
            </a:r>
            <a:endParaRPr lang="en-US" sz="8000" dirty="0"/>
          </a:p>
          <a:p>
            <a:pPr algn="ctr" indent="0" marL="0">
              <a:lnSpc>
                <a:spcPct val="95000"/>
              </a:lnSpc>
              <a:buNone/>
            </a:pPr>
            <a:r>
              <a:rPr lang="en-US" sz="80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LEINEN</a:t>
            </a:r>
            <a:endParaRPr lang="en-US" sz="8000" dirty="0"/>
          </a:p>
        </p:txBody>
      </p:sp>
      <p:sp>
        <p:nvSpPr>
          <p:cNvPr id="5" name="Text 3"/>
          <p:cNvSpPr/>
          <p:nvPr/>
        </p:nvSpPr>
        <p:spPr>
          <a:xfrm>
            <a:off x="914400" y="4526280"/>
            <a:ext cx="1036289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Befestigen, Verbinden, Bremsen, Absichern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914400" y="5806440"/>
            <a:ext cx="103628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Muster-Ausbildung der Plattform Feuerwehr Wissen  ·  Stand Oktober 2026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Knoten · Leinen · Ausbildung  ·  1</a:t>
            </a:r>
            <a:endParaRPr lang="en-US" sz="1000" dirty="0"/>
          </a:p>
        </p:txBody>
      </p:sp>
      <p:sp>
        <p:nvSpPr>
          <p:cNvPr id="8" name="Text 6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AGENDA UND AUSBILDUNGSSCHWERPUNKTE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371600"/>
            <a:ext cx="2558720" cy="1874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37160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55448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KAPITEL 1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103120"/>
            <a:ext cx="2101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Leinen und Seile.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3409112" y="1371600"/>
            <a:ext cx="2558720" cy="1874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409112" y="137160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665144" y="155448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KAPITEL 2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3665144" y="2103120"/>
            <a:ext cx="2101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Welcher Knoten wofür?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6223864" y="1371600"/>
            <a:ext cx="2558720" cy="1874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223864" y="137160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479896" y="155448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KAPITEL 3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6479896" y="2103120"/>
            <a:ext cx="2101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Absichern und Personen.</a:t>
            </a:r>
            <a:endParaRPr lang="en-US" sz="1700" dirty="0"/>
          </a:p>
        </p:txBody>
      </p:sp>
      <p:sp>
        <p:nvSpPr>
          <p:cNvPr id="17" name="Shape 15"/>
          <p:cNvSpPr/>
          <p:nvPr/>
        </p:nvSpPr>
        <p:spPr>
          <a:xfrm>
            <a:off x="9038615" y="1371600"/>
            <a:ext cx="2558720" cy="1874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9038615" y="137160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294647" y="155448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KAPITEL 4</a:t>
            </a:r>
            <a:endParaRPr lang="en-US" sz="2100" dirty="0"/>
          </a:p>
        </p:txBody>
      </p:sp>
      <p:sp>
        <p:nvSpPr>
          <p:cNvPr id="20" name="Text 18"/>
          <p:cNvSpPr/>
          <p:nvPr/>
        </p:nvSpPr>
        <p:spPr>
          <a:xfrm>
            <a:off x="9294647" y="2103120"/>
            <a:ext cx="2101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Geräte und Leinen.</a:t>
            </a:r>
            <a:endParaRPr lang="en-US" sz="1700" dirty="0"/>
          </a:p>
        </p:txBody>
      </p:sp>
      <p:sp>
        <p:nvSpPr>
          <p:cNvPr id="21" name="Shape 19"/>
          <p:cNvSpPr/>
          <p:nvPr/>
        </p:nvSpPr>
        <p:spPr>
          <a:xfrm>
            <a:off x="594360" y="3474720"/>
            <a:ext cx="11002975" cy="2377440"/>
          </a:xfrm>
          <a:prstGeom prst="rect">
            <a:avLst/>
          </a:prstGeom>
          <a:solidFill>
            <a:srgbClr val="FFF5E6"/>
          </a:solidFill>
          <a:ln w="9525">
            <a:solidFill>
              <a:srgbClr val="F5DDB5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594360" y="3474720"/>
            <a:ext cx="82296" cy="237744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960120" y="3611880"/>
            <a:ext cx="1045433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Nach dieser Ausbildung kannst du …</a:t>
            </a:r>
            <a:endParaRPr lang="en-US" sz="2200" dirty="0"/>
          </a:p>
        </p:txBody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914400" y="4114800"/>
          <a:ext cx="1045433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04285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die drei Leinenarten unterscheiden,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Knoten nach Zweck zuordnen und binden,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Knoten absichern und im Partnercheck prüfen.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</a:tr>
            </a:tbl>
          </a:graphicData>
        </a:graphic>
      </p:graphicFrame>
      <p:sp>
        <p:nvSpPr>
          <p:cNvPr id="25" name="Text 22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Knoten · Leinen · Ausbildung  ·  2</a:t>
            </a:r>
            <a:endParaRPr lang="en-US" sz="1000" dirty="0"/>
          </a:p>
        </p:txBody>
      </p:sp>
      <p:sp>
        <p:nvSpPr>
          <p:cNvPr id="26" name="Text 23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011680"/>
            <a:ext cx="121916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spc="300" kern="0" dirty="0">
                <a:solidFill>
                  <a:srgbClr val="E0454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KAPITEL 01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1097280" y="2606040"/>
            <a:ext cx="999713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64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LEINEN UND SEILE</a:t>
            </a:r>
            <a:endParaRPr lang="en-US" sz="6400" dirty="0"/>
          </a:p>
        </p:txBody>
      </p:sp>
      <p:sp>
        <p:nvSpPr>
          <p:cNvPr id="4" name="Text 2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Knoten · Leinen · Ausbildung  ·  3</a:t>
            </a:r>
            <a:endParaRPr lang="en-US" sz="1000" dirty="0"/>
          </a:p>
        </p:txBody>
      </p:sp>
      <p:sp>
        <p:nvSpPr>
          <p:cNvPr id="5" name="Text 3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1.1 DIE DREI ARTEN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3496970" cy="36576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FEUERWEHRLEINE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3039770" cy="2788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Rettungs-, Sicherungs- und Signalleine. Wird im Leinenbeutel mitgeführt.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4347362" y="1508760"/>
            <a:ext cx="3496970" cy="36576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47362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3394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MEHRZWECKLEINE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603394" y="2240280"/>
            <a:ext cx="3039770" cy="2788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 eingefärbt. Ventilleine, Absperrleine, Bindeleine. Nie zur Sicherung von Personen.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8100365" y="1508760"/>
            <a:ext cx="3496970" cy="36576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00365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56397" y="1691640"/>
            <a:ext cx="303977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KERNMANTEL-DYNAMIKSEIL</a:t>
            </a:r>
            <a:endParaRPr lang="en-US" sz="1900" dirty="0"/>
          </a:p>
        </p:txBody>
      </p:sp>
      <p:sp>
        <p:nvSpPr>
          <p:cNvPr id="16" name="Text 14"/>
          <p:cNvSpPr/>
          <p:nvPr/>
        </p:nvSpPr>
        <p:spPr>
          <a:xfrm>
            <a:off x="8356397" y="2606040"/>
            <a:ext cx="3039770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Nur für die Sicherung in absturzgefährdeten Bereichen (Auffangen). Dehnt sich beim Sturz, im Seilsack.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Knoten · Leinen · Ausbildung  ·  4</a:t>
            </a:r>
            <a:endParaRPr lang="en-US" sz="1000" dirty="0"/>
          </a:p>
        </p:txBody>
      </p:sp>
      <p:sp>
        <p:nvSpPr>
          <p:cNvPr id="18" name="Text 16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1.2 WICHTIGE BEGRIFFE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463040"/>
            <a:ext cx="11002975" cy="8686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463040"/>
            <a:ext cx="64008" cy="86868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68680" y="1463040"/>
            <a:ext cx="1059149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BUCHT</a:t>
            </a:r>
            <a:endParaRPr lang="en-US" sz="1300" dirty="0"/>
          </a:p>
          <a:p>
            <a:pPr indent="0" marL="0">
              <a:buNone/>
            </a:pPr>
            <a:r>
              <a:rPr lang="en-US" sz="17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gebogene Stelle einer doppelt genommenen Leine.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594360" y="2459736"/>
            <a:ext cx="11002975" cy="8686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594360" y="2459736"/>
            <a:ext cx="64008" cy="86868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68680" y="2459736"/>
            <a:ext cx="1059149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AUGE</a:t>
            </a:r>
            <a:endParaRPr lang="en-US" sz="1300" dirty="0"/>
          </a:p>
          <a:p>
            <a:pPr indent="0" marL="0">
              <a:buNone/>
            </a:pPr>
            <a:r>
              <a:rPr lang="en-US" sz="17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Eine Schlaufe, die sich kreuzt.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594360" y="3456432"/>
            <a:ext cx="11002975" cy="8686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594360" y="3456432"/>
            <a:ext cx="64008" cy="86868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68680" y="3456432"/>
            <a:ext cx="1059149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STEHENDES ENDE</a:t>
            </a:r>
            <a:endParaRPr lang="en-US" sz="1300" dirty="0"/>
          </a:p>
          <a:p>
            <a:pPr indent="0" marL="0">
              <a:buNone/>
            </a:pPr>
            <a:r>
              <a:rPr lang="en-US" sz="17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Teil, an dem die Last hängt. Laufendes Ende: das freie Ende zum Binden.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594360" y="4453128"/>
            <a:ext cx="11002975" cy="8686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594360" y="4453128"/>
            <a:ext cx="64008" cy="86868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68680" y="4453128"/>
            <a:ext cx="1059149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LEGEN ODER STECHEN</a:t>
            </a:r>
            <a:endParaRPr lang="en-US" sz="1300" dirty="0"/>
          </a:p>
          <a:p>
            <a:pPr indent="0" marL="0">
              <a:buNone/>
            </a:pPr>
            <a:r>
              <a:rPr lang="en-US" sz="17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Legen: Knoten vorbereiten und über einen Gegenstand schieben. Stechen: um den Gegenstand binden.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594360" y="5449824"/>
            <a:ext cx="11002975" cy="8686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594360" y="5449824"/>
            <a:ext cx="64008" cy="86868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68680" y="5449824"/>
            <a:ext cx="1059149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ABSICHERN</a:t>
            </a:r>
            <a:endParaRPr lang="en-US" sz="1300" dirty="0"/>
          </a:p>
          <a:p>
            <a:pPr indent="0" marL="0">
              <a:buNone/>
            </a:pPr>
            <a:r>
              <a:rPr lang="en-US" sz="17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Den Knoten direkt dahinter gegen Lockern schützen.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Knoten · Leinen · Ausbildung  ·  5</a:t>
            </a:r>
            <a:endParaRPr lang="en-US" sz="1000" dirty="0"/>
          </a:p>
        </p:txBody>
      </p:sp>
      <p:sp>
        <p:nvSpPr>
          <p:cNvPr id="21" name="Text 19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1.3 PRÜFEN UND PFLEGEN</a:t>
            </a:r>
            <a:endParaRPr lang="en-US" sz="34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63040"/>
          <a:ext cx="1100297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59149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Sichtprüfung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beim Einlegen: Handschuhe aus, Leine durch die Hand laufen lassen, so spürst du Scheuerstellen und harte oder weiche Stellen.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Beschädigte Leinen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aussondern und dem Gerätewart melden.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Nasse oder verschmutzte Leinen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nach Herstellerangabe reinigen und trocknen, nicht in der Sonne bleichen.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Nicht über scharfe Kanten ziehen.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Kantenschutz: Decke, Schlauch.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Knoten · Leinen · Ausbildung  ·  6</a:t>
            </a:r>
            <a:endParaRPr lang="en-US" sz="1000" dirty="0"/>
          </a:p>
        </p:txBody>
      </p:sp>
      <p:sp>
        <p:nvSpPr>
          <p:cNvPr id="7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011680"/>
            <a:ext cx="121916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spc="300" kern="0" dirty="0">
                <a:solidFill>
                  <a:srgbClr val="E0454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KAPITEL 02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1097280" y="2606040"/>
            <a:ext cx="999713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64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WELCHER KNOTEN WOFÜR?</a:t>
            </a:r>
            <a:endParaRPr lang="en-US" sz="6400" dirty="0"/>
          </a:p>
        </p:txBody>
      </p:sp>
      <p:sp>
        <p:nvSpPr>
          <p:cNvPr id="4" name="Text 2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Knoten · Leinen · Ausbildung  ·  7</a:t>
            </a:r>
            <a:endParaRPr lang="en-US" sz="1000" dirty="0"/>
          </a:p>
        </p:txBody>
      </p:sp>
      <p:sp>
        <p:nvSpPr>
          <p:cNvPr id="5" name="Text 3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2.1 VIER GRUPPEN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2558720" cy="31089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BEFESTIGEN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210152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Mastwurf, Zimmermannsschlag, doppelter Ankerstich, Halbschlag, Pfahlstich.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3409112" y="1508760"/>
            <a:ext cx="2558720" cy="31089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409112" y="150876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665144" y="169164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VERBINDEN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3665144" y="2240280"/>
            <a:ext cx="210152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Schotenstich, Achterknoten.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6223864" y="1508760"/>
            <a:ext cx="2558720" cy="31089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223864" y="150876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479896" y="169164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BREMSEN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6479896" y="2240280"/>
            <a:ext cx="210152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Halbmastwurf.</a:t>
            </a:r>
            <a:endParaRPr lang="en-US" sz="1800" dirty="0"/>
          </a:p>
        </p:txBody>
      </p:sp>
      <p:sp>
        <p:nvSpPr>
          <p:cNvPr id="17" name="Shape 15"/>
          <p:cNvSpPr/>
          <p:nvPr/>
        </p:nvSpPr>
        <p:spPr>
          <a:xfrm>
            <a:off x="9038615" y="1508760"/>
            <a:ext cx="2558720" cy="31089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9038615" y="150876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294647" y="169164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ABSICHERN</a:t>
            </a:r>
            <a:endParaRPr lang="en-US" sz="2100" dirty="0"/>
          </a:p>
        </p:txBody>
      </p:sp>
      <p:sp>
        <p:nvSpPr>
          <p:cNvPr id="20" name="Text 18"/>
          <p:cNvSpPr/>
          <p:nvPr/>
        </p:nvSpPr>
        <p:spPr>
          <a:xfrm>
            <a:off x="9294647" y="2240280"/>
            <a:ext cx="210152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Doppelter Überhandknoten, bei Geräten Spierenstich.</a:t>
            </a: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Knoten · Leinen · Ausbildung  ·  8</a:t>
            </a:r>
            <a:endParaRPr lang="en-US" sz="1000" dirty="0"/>
          </a:p>
        </p:txBody>
      </p:sp>
      <p:sp>
        <p:nvSpPr>
          <p:cNvPr id="22" name="Text 20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2.2 ENTSCHEIDUNGSHILFE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463040"/>
            <a:ext cx="11002975" cy="8686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463040"/>
            <a:ext cx="64008" cy="86868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68680" y="1463040"/>
            <a:ext cx="1059149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ETWAS FESTMACHEN, DAS NACHGEBEN DARF?</a:t>
            </a:r>
            <a:endParaRPr lang="en-US" sz="1300" dirty="0"/>
          </a:p>
          <a:p>
            <a:pPr indent="0" marL="0">
              <a:buNone/>
            </a:pPr>
            <a:r>
              <a:rPr lang="en-US" sz="17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Halbschlag, Zimmermannsschlag.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594360" y="2459736"/>
            <a:ext cx="11002975" cy="8686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594360" y="2459736"/>
            <a:ext cx="64008" cy="86868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68680" y="2459736"/>
            <a:ext cx="1059149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ETWAS ANSCHLAGEN, DAS HALTEN MUSS?</a:t>
            </a:r>
            <a:endParaRPr lang="en-US" sz="1300" dirty="0"/>
          </a:p>
          <a:p>
            <a:pPr indent="0" marL="0">
              <a:buNone/>
            </a:pPr>
            <a:r>
              <a:rPr lang="en-US" sz="17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Mastwurf, mit Absicherungsknoten.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594360" y="3456432"/>
            <a:ext cx="11002975" cy="8686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594360" y="3456432"/>
            <a:ext cx="64008" cy="86868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68680" y="3456432"/>
            <a:ext cx="1059149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ZWEI LEINEN VERBINDEN?</a:t>
            </a:r>
            <a:endParaRPr lang="en-US" sz="1300" dirty="0"/>
          </a:p>
          <a:p>
            <a:pPr indent="0" marL="0">
              <a:buNone/>
            </a:pPr>
            <a:r>
              <a:rPr lang="en-US" sz="17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Schotenstich. Soll eine Last getragen werden: Achterknoten.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594360" y="4453128"/>
            <a:ext cx="11002975" cy="8686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594360" y="4453128"/>
            <a:ext cx="64008" cy="86868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68680" y="4453128"/>
            <a:ext cx="1059149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 SICHERN?</a:t>
            </a:r>
            <a:endParaRPr lang="en-US" sz="1300" dirty="0"/>
          </a:p>
          <a:p>
            <a:pPr indent="0" marL="0">
              <a:buNone/>
            </a:pPr>
            <a:r>
              <a:rPr lang="en-US" sz="17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Achterknoten am Auffanggurt (Dynamikseil). Ohne geeignetes System als Notlösung der Brustbund mit Pfahlstich.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594360" y="5449824"/>
            <a:ext cx="11002975" cy="8686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594360" y="5449824"/>
            <a:ext cx="64008" cy="86868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68680" y="5449824"/>
            <a:ext cx="1059149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SEIL BREMSEN?</a:t>
            </a:r>
            <a:endParaRPr lang="en-US" sz="1300" dirty="0"/>
          </a:p>
          <a:p>
            <a:pPr indent="0" marL="0">
              <a:buNone/>
            </a:pPr>
            <a:r>
              <a:rPr lang="en-US" sz="17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Halbmastwurf.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Knoten · Leinen · Ausbildung  ·  9</a:t>
            </a:r>
            <a:endParaRPr lang="en-US" sz="1000" dirty="0"/>
          </a:p>
        </p:txBody>
      </p:sp>
      <p:sp>
        <p:nvSpPr>
          <p:cNvPr id="21" name="Text 19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2.3 MASTWURF</a:t>
            </a:r>
            <a:endParaRPr lang="en-US" sz="34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17320"/>
          <a:ext cx="5760720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5349240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Der wichtigste Befestigungsknoten: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anschlagen, selbstretten, halten, auffangen.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Legen: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zwei Augen übereinander über den Gegenstand schieben, wenn ein freies Ende da ist.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Binden: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um den Gegenstand legen, wenn er schon an seiner Stelle steht.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Immer hintersichern,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direkt am Mastwurf. Er entsteht aus zwei Halbschlägen.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pic>
        <p:nvPicPr>
          <p:cNvPr id="6" name="Image 0" descr="Mastwurf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75120" y="1463040"/>
            <a:ext cx="4922215" cy="328019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675120" y="4779811"/>
            <a:ext cx="49222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USCG PTC Developer, CC0</a:t>
            </a:r>
            <a:endParaRPr lang="en-US" sz="900" dirty="0"/>
          </a:p>
        </p:txBody>
      </p:sp>
      <p:sp>
        <p:nvSpPr>
          <p:cNvPr id="8" name="Text 4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Knoten · Leinen · Ausbildung  ·  10</a:t>
            </a:r>
            <a:endParaRPr lang="en-US" sz="1000" dirty="0"/>
          </a:p>
        </p:txBody>
      </p:sp>
      <p:sp>
        <p:nvSpPr>
          <p:cNvPr id="9" name="Text 5">
            <a:hlinkClick r:id="rId3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2.4 HALBSCHLAG, ANKERSTICH UND ZIMMERMANNSSCHLAG</a:t>
            </a:r>
            <a:endParaRPr lang="en-US" sz="28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63040"/>
          <a:ext cx="1100297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59149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Halbschlag: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führt Geräte beim Hochziehen. Allein hält er nur auf Zug.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Doppelter Ankerstich: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befestigt Geräte, kann den Mastwurf ersetzen. Zwei Windungen, sitzt fest.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Zimmermannsschlag: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zieht sich unter Zug fest, mindestens drei Umschlingungen. Für die Sicherungsleine des Atemschutztrupps und Hochziehen. Nie für Personen.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Knoten · Leinen · Ausbildung  ·  11</a:t>
            </a:r>
            <a:endParaRPr lang="en-US" sz="1000" dirty="0"/>
          </a:p>
        </p:txBody>
      </p:sp>
      <p:sp>
        <p:nvSpPr>
          <p:cNvPr id="7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2.5 SCHOTENSTICH</a:t>
            </a:r>
            <a:endParaRPr lang="en-US" sz="340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17320"/>
          <a:ext cx="5760720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5349240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Verbindet zwei Leinen,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auch unterschiedlich dicke. Die dickere bildet die Schlaufe.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Mit Aufziehschlaufe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lässt er sich unter Last sofort lösen.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Nie zur Sicherung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oder Rettung von Personen.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Beispiel: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zwei Mehrzweckleinen für einen Saugkorb in tiefem Wasser verlängern.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pic>
        <p:nvPicPr>
          <p:cNvPr id="6" name="Image 0" descr="Schotenstich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75120" y="1463040"/>
            <a:ext cx="4922215" cy="3691661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675120" y="5191277"/>
            <a:ext cx="49222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Markus Bärlocher, Public domain</a:t>
            </a:r>
            <a:endParaRPr lang="en-US" sz="900" dirty="0"/>
          </a:p>
        </p:txBody>
      </p:sp>
      <p:sp>
        <p:nvSpPr>
          <p:cNvPr id="8" name="Text 4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Knoten · Leinen · Ausbildung  ·  12</a:t>
            </a:r>
            <a:endParaRPr lang="en-US" sz="1000" dirty="0"/>
          </a:p>
        </p:txBody>
      </p:sp>
      <p:sp>
        <p:nvSpPr>
          <p:cNvPr id="9" name="Text 5">
            <a:hlinkClick r:id="rId3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2.6 HALBMASTWURF (HMS)</a:t>
            </a:r>
            <a:endParaRPr lang="en-US" sz="3400" dirty="0"/>
          </a:p>
        </p:txBody>
      </p:sp>
      <p:graphicFrame>
        <p:nvGraphicFramePr>
          <p:cNvPr id="1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17320"/>
          <a:ext cx="5760720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5349240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Bremsknoten: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Reibung bremst das Seil. Beim Halten und Rückhalten mit dem Haltegurt.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HMS am Karabiner: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nur mit HMS-Doppelverschlusskarabiner, Seilstränge parallel, nie über den Karabinerverschluss.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Beim Halten: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Selbstsicherung und HMS gemeinsam in einer Halteöse.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Funktionsprobe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vor jedem Einsatz: Er muss sich in beide Richtungen umschlagen lassen.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pic>
        <p:nvPicPr>
          <p:cNvPr id="6" name="Image 0" descr="Halbmastwurf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95948" y="1463040"/>
            <a:ext cx="4480560" cy="448056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675120" y="5980176"/>
            <a:ext cx="49222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ClemRutter, CC BY-SA 4.0</a:t>
            </a:r>
            <a:endParaRPr lang="en-US" sz="900" dirty="0"/>
          </a:p>
        </p:txBody>
      </p:sp>
      <p:sp>
        <p:nvSpPr>
          <p:cNvPr id="8" name="Text 4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Knoten · Leinen · Ausbildung  ·  13</a:t>
            </a:r>
            <a:endParaRPr lang="en-US" sz="1000" dirty="0"/>
          </a:p>
        </p:txBody>
      </p:sp>
      <p:sp>
        <p:nvSpPr>
          <p:cNvPr id="9" name="Text 5">
            <a:hlinkClick r:id="rId3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011680"/>
            <a:ext cx="121916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spc="300" kern="0" dirty="0">
                <a:solidFill>
                  <a:srgbClr val="E0454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KAPITEL 03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1097280" y="2606040"/>
            <a:ext cx="999713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64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ABSICHERN UND PERSONEN</a:t>
            </a:r>
            <a:endParaRPr lang="en-US" sz="6400" dirty="0"/>
          </a:p>
        </p:txBody>
      </p:sp>
      <p:sp>
        <p:nvSpPr>
          <p:cNvPr id="4" name="Text 2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Knoten · Leinen · Ausbildung  ·  14</a:t>
            </a:r>
            <a:endParaRPr lang="en-US" sz="1000" dirty="0"/>
          </a:p>
        </p:txBody>
      </p:sp>
      <p:sp>
        <p:nvSpPr>
          <p:cNvPr id="5" name="Text 3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3.1 JEDER KNOTEN WIRD ABGESICHERT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463040"/>
            <a:ext cx="5394960" cy="2011680"/>
          </a:xfrm>
          <a:prstGeom prst="rect">
            <a:avLst/>
          </a:prstGeom>
          <a:solidFill>
            <a:srgbClr val="FDE8E8"/>
          </a:solidFill>
          <a:ln w="12700">
            <a:solidFill>
              <a:srgbClr val="FDE8E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463040"/>
            <a:ext cx="82296" cy="201168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60120" y="1463040"/>
            <a:ext cx="48463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GRUNDSATZ DER FWDV 1</a:t>
            </a:r>
            <a:endParaRPr lang="en-US" sz="1800" dirty="0"/>
          </a:p>
          <a:p>
            <a:pPr indent="0" marL="0">
              <a:buNone/>
            </a:pPr>
            <a:r>
              <a:rPr lang="en-US" sz="2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Alle Knoten mit einem freien Leinenende bekommen einen Absicherungsknoten, direkt hinter dem Hauptknoten.</a:t>
            </a:r>
            <a:endParaRPr lang="en-US" sz="1800" dirty="0"/>
          </a:p>
        </p:txBody>
      </p:sp>
      <p:graphicFrame>
        <p:nvGraphicFramePr>
          <p:cNvPr id="1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0" y="1463040"/>
          <a:ext cx="519653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478505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Bei Personen und in Sicherungsketten ist es der doppelte Überhandknoten.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Bei Geräten zeigt die FwDV 1 als Beispiel den Spierenstich (auch Kreuzschlag).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Ein Knoten ohne Absicherung gilt nicht als fertig.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9" name="Text 6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Knoten · Leinen · Ausbildung  ·  15</a:t>
            </a:r>
            <a:endParaRPr lang="en-US" sz="1000" dirty="0"/>
          </a:p>
        </p:txBody>
      </p:sp>
      <p:sp>
        <p:nvSpPr>
          <p:cNvPr id="10" name="Text 7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3.2 DOPPELTER ÜBERHANDKNOTEN</a:t>
            </a:r>
            <a:endParaRPr lang="en-US" sz="3400" dirty="0"/>
          </a:p>
        </p:txBody>
      </p:sp>
      <p:graphicFrame>
        <p:nvGraphicFramePr>
          <p:cNvPr id="1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63040"/>
          <a:ext cx="1100297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59149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Pflicht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bei Personensicherung und in Sicherungsketten (Anschlagpunkt, Auffangöse).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Er sichert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Mastwurf, Achterknoten und Pfahlstich am freien Ende.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Direkt am Hauptknoten: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Er muss nah anliegen, das freie Ende bleibt lang genug.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Fehler: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zu weit vom Hauptknoten, Ende zu kurz, nicht festgezogen, vergessen.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Knoten · Leinen · Ausbildung  ·  16</a:t>
            </a:r>
            <a:endParaRPr lang="en-US" sz="1000" dirty="0"/>
          </a:p>
        </p:txBody>
      </p:sp>
      <p:sp>
        <p:nvSpPr>
          <p:cNvPr id="7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3.3 ACHTERKNOTEN</a:t>
            </a:r>
            <a:endParaRPr lang="en-US" sz="3400" dirty="0"/>
          </a:p>
        </p:txBody>
      </p:sp>
      <p:graphicFrame>
        <p:nvGraphicFramePr>
          <p:cNvPr id="1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17320"/>
          <a:ext cx="5760720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5349240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Verbindungs- und Befestigungsknoten.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Hauptzweck: Einbinden im Auffanggurt und Befestigungspunkt am Leinenende.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Gelegt oder gestochen.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Die Stränge müssen parallel verlaufen, keine Überkreuzungen.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Im Auffanggurt: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Das Dynamikseil wird mit gestochenem Achterknoten in der Öse eingebunden. Karabiner direkt einhängen ist verboten.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Nach einem Sturz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lässt er sich leichter öffnen als der Sackstich.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pic>
        <p:nvPicPr>
          <p:cNvPr id="6" name="Image 0" descr="Achterknoten am Karabiner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75120" y="1463040"/>
            <a:ext cx="4922215" cy="3691661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675120" y="5191277"/>
            <a:ext cx="49222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Markus Bärlocher, Public domain</a:t>
            </a:r>
            <a:endParaRPr lang="en-US" sz="900" dirty="0"/>
          </a:p>
        </p:txBody>
      </p:sp>
      <p:sp>
        <p:nvSpPr>
          <p:cNvPr id="8" name="Text 4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Knoten · Leinen · Ausbildung  ·  17</a:t>
            </a:r>
            <a:endParaRPr lang="en-US" sz="1000" dirty="0"/>
          </a:p>
        </p:txBody>
      </p:sp>
      <p:sp>
        <p:nvSpPr>
          <p:cNvPr id="9" name="Text 5">
            <a:hlinkClick r:id="rId3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3.4 PFAHLSTICH</a:t>
            </a:r>
            <a:endParaRPr lang="en-US" sz="3400" dirty="0"/>
          </a:p>
        </p:txBody>
      </p:sp>
      <p:graphicFrame>
        <p:nvGraphicFramePr>
          <p:cNvPr id="1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17320"/>
          <a:ext cx="5760720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5349240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Feste Schlaufe,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die sich nicht zuzieht.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Neu in der FwDV 1 (2026)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als eigener Knoten. Er bildet den Verschluss des Brustbunds.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Drehrichtung des Auges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ist für die Funktion entscheidend.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Bei Personen: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nur im Brustbund, nur als Notlösung, nur nach Ausbildung. Absichern mit dem doppelten Überhandknoten.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pic>
        <p:nvPicPr>
          <p:cNvPr id="6" name="Image 0" descr="Pfahlstich (Palstek)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75120" y="1463040"/>
            <a:ext cx="4922215" cy="3691661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675120" y="5191277"/>
            <a:ext cx="49222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Markus Bärlocher, Public domain</a:t>
            </a:r>
            <a:endParaRPr lang="en-US" sz="900" dirty="0"/>
          </a:p>
        </p:txBody>
      </p:sp>
      <p:sp>
        <p:nvSpPr>
          <p:cNvPr id="8" name="Text 4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Knoten · Leinen · Ausbildung  ·  18</a:t>
            </a:r>
            <a:endParaRPr lang="en-US" sz="1000" dirty="0"/>
          </a:p>
        </p:txBody>
      </p:sp>
      <p:sp>
        <p:nvSpPr>
          <p:cNvPr id="9" name="Text 5">
            <a:hlinkClick r:id="rId3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3.5 BRUSTBUND MIT PFAHLSTICH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417320"/>
            <a:ext cx="11002975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77240" y="1563624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77240" y="1563624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1554480" y="1417320"/>
            <a:ext cx="990569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Zwei Einsatzkräfte: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eine bindet, eine wird gesichert.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594360" y="2368296"/>
            <a:ext cx="11002975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77240" y="2514600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77240" y="25146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1554480" y="2368296"/>
            <a:ext cx="990569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Leine um den Nacken,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beide Enden nach vorn, unter den Armen zum Rücken, dort kreuzen und wieder nach vorn.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594360" y="3319272"/>
            <a:ext cx="11002975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77240" y="3465576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77240" y="346557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1554480" y="3319272"/>
            <a:ext cx="990569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Pfahlstich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auf Höhe des Brustbeins, möglichst straff.</a:t>
            </a:r>
            <a:endParaRPr lang="en-US" sz="2200" dirty="0"/>
          </a:p>
        </p:txBody>
      </p:sp>
      <p:sp>
        <p:nvSpPr>
          <p:cNvPr id="17" name="Shape 15"/>
          <p:cNvSpPr/>
          <p:nvPr/>
        </p:nvSpPr>
        <p:spPr>
          <a:xfrm>
            <a:off x="594360" y="4270248"/>
            <a:ext cx="11002975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777240" y="4416552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77240" y="441655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</a:t>
            </a:r>
            <a:endParaRPr lang="en-US" sz="2200" dirty="0"/>
          </a:p>
        </p:txBody>
      </p:sp>
      <p:sp>
        <p:nvSpPr>
          <p:cNvPr id="20" name="Text 18"/>
          <p:cNvSpPr/>
          <p:nvPr/>
        </p:nvSpPr>
        <p:spPr>
          <a:xfrm>
            <a:off x="1554480" y="4270248"/>
            <a:ext cx="990569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Absichern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mit dem doppelten Überhandknoten direkt hinter dem Pfahlstich.</a:t>
            </a:r>
            <a:endParaRPr lang="en-US" sz="2200" dirty="0"/>
          </a:p>
        </p:txBody>
      </p:sp>
      <p:sp>
        <p:nvSpPr>
          <p:cNvPr id="21" name="Shape 19"/>
          <p:cNvSpPr/>
          <p:nvPr/>
        </p:nvSpPr>
        <p:spPr>
          <a:xfrm>
            <a:off x="594360" y="5221224"/>
            <a:ext cx="11002975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777240" y="5367528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777240" y="536752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5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1554480" y="5221224"/>
            <a:ext cx="990569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Reihenfolge: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Zuerst muss die Sicherung des Haltenden stehen, dann wird die Person eingebunden.</a:t>
            </a:r>
            <a:endParaRPr lang="en-US" sz="2200" dirty="0"/>
          </a:p>
        </p:txBody>
      </p:sp>
      <p:sp>
        <p:nvSpPr>
          <p:cNvPr id="25" name="Text 2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Knoten · Leinen · Ausbildung  ·  19</a:t>
            </a:r>
            <a:endParaRPr lang="en-US" sz="1000" dirty="0"/>
          </a:p>
        </p:txBody>
      </p:sp>
      <p:sp>
        <p:nvSpPr>
          <p:cNvPr id="26" name="Text 2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3.6 NOTLÖSUNG UND GRENZEN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463040"/>
            <a:ext cx="5394960" cy="2011680"/>
          </a:xfrm>
          <a:prstGeom prst="rect">
            <a:avLst/>
          </a:prstGeom>
          <a:solidFill>
            <a:srgbClr val="FDE8E8"/>
          </a:solidFill>
          <a:ln w="12700">
            <a:solidFill>
              <a:srgbClr val="FDE8E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463040"/>
            <a:ext cx="82296" cy="201168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60120" y="1463040"/>
            <a:ext cx="48463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ACHTUNG</a:t>
            </a:r>
            <a:endParaRPr lang="en-US" sz="1800" dirty="0"/>
          </a:p>
          <a:p>
            <a:pPr indent="0" marL="0">
              <a:buNone/>
            </a:pPr>
            <a:r>
              <a:rPr lang="en-US" sz="2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 der FwDV 1 von 2026 ist der Brustbund nur noch die Notlösung, wenn kein geeignetes System zur Verfügung steht.</a:t>
            </a:r>
            <a:endParaRPr lang="en-US" sz="1800" dirty="0"/>
          </a:p>
        </p:txBody>
      </p:sp>
      <p:graphicFrame>
        <p:nvGraphicFramePr>
          <p:cNvPr id="2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0" y="1463040"/>
          <a:ext cx="519653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478505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Nur Feuerwehrleine, nie Mehrzweckleine.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Leine straff führen, kein freies Hängen.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Bei Verletzten nach Absprache mit dem Rettungsdienst, der Brustbund drückt auf den Brustkorb.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Übung nur mit Puppen oder gesicherten Personen.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9" name="Text 6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Knoten · Leinen · Ausbildung  ·  20</a:t>
            </a:r>
            <a:endParaRPr lang="en-US" sz="1000" dirty="0"/>
          </a:p>
        </p:txBody>
      </p:sp>
      <p:sp>
        <p:nvSpPr>
          <p:cNvPr id="10" name="Text 7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011680"/>
            <a:ext cx="121916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spc="300" kern="0" dirty="0">
                <a:solidFill>
                  <a:srgbClr val="E0454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KAPITEL 04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1097280" y="2606040"/>
            <a:ext cx="999713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64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GERÄTE UND LEINEN</a:t>
            </a:r>
            <a:endParaRPr lang="en-US" sz="6400" dirty="0"/>
          </a:p>
        </p:txBody>
      </p:sp>
      <p:sp>
        <p:nvSpPr>
          <p:cNvPr id="4" name="Text 2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Knoten · Leinen · Ausbildung  ·  21</a:t>
            </a:r>
            <a:endParaRPr lang="en-US" sz="1000" dirty="0"/>
          </a:p>
        </p:txBody>
      </p:sp>
      <p:sp>
        <p:nvSpPr>
          <p:cNvPr id="5" name="Text 3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4.1 GERÄTE BEFESTIGEN UND HOCHZIEHEN</a:t>
            </a:r>
            <a:endParaRPr lang="en-US" sz="3100" dirty="0"/>
          </a:p>
        </p:txBody>
      </p:sp>
      <p:graphicFrame>
        <p:nvGraphicFramePr>
          <p:cNvPr id="2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63040"/>
          <a:ext cx="1100297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59149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1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1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Knoten: </a:t>
                      </a:r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Mastwurf und Halbschlag, oder doppelter Ankerstich statt Mastwurf.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1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1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Axt: </a:t>
                      </a:r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Leine mit Mastwurf am Gerät, Halbschlag am nach oben zeigenden Ende. Mit dem freien Leinenende vom Gebäude abhalten.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1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1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Strahlrohr und Schlauch: </a:t>
                      </a:r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Knoten unterhalb der Kupplung, mit dem Schlauch vom Gebäude abhalten.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1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1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Leere C-Leitung </a:t>
                      </a:r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nur bis zum 1. Obergeschoss über Leitern, darüber mit der Leine hochziehen.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Knoten · Leinen · Ausbildung  ·  22</a:t>
            </a:r>
            <a:endParaRPr lang="en-US" sz="1000" dirty="0"/>
          </a:p>
        </p:txBody>
      </p:sp>
      <p:sp>
        <p:nvSpPr>
          <p:cNvPr id="7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4.2 SICHERHEIT BEIM HOCHZIEHEN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463040"/>
            <a:ext cx="5394960" cy="2011680"/>
          </a:xfrm>
          <a:prstGeom prst="rect">
            <a:avLst/>
          </a:prstGeom>
          <a:solidFill>
            <a:srgbClr val="FDE8E8"/>
          </a:solidFill>
          <a:ln w="12700">
            <a:solidFill>
              <a:srgbClr val="FDE8E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463040"/>
            <a:ext cx="82296" cy="201168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60120" y="1463040"/>
            <a:ext cx="48463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ACHTUNG</a:t>
            </a:r>
            <a:endParaRPr lang="en-US" sz="1800" dirty="0"/>
          </a:p>
          <a:p>
            <a:pPr indent="0" marL="0">
              <a:buNone/>
            </a:pPr>
            <a:r>
              <a:rPr lang="en-US" sz="2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Niemand steht unter dem hochgezogenen Gerät. Bereich absperren, Helm tragen.</a:t>
            </a:r>
            <a:endParaRPr lang="en-US" sz="1800" dirty="0"/>
          </a:p>
        </p:txBody>
      </p:sp>
      <p:graphicFrame>
        <p:nvGraphicFramePr>
          <p:cNvPr id="2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0" y="1463040"/>
          <a:ext cx="519653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478505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Knoten vor dem Hochziehen prüfen, Gerät nicht mit der Hand halten, wenn es hängt.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Langsam und gleichmäßig ziehen, Gerät nicht anstoßen lassen.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Hochziehende stehen sicher, nicht im absturzgefährdeten Bereich.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9" name="Text 6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Knoten · Leinen · Ausbildung  ·  23</a:t>
            </a:r>
            <a:endParaRPr lang="en-US" sz="1000" dirty="0"/>
          </a:p>
        </p:txBody>
      </p:sp>
      <p:sp>
        <p:nvSpPr>
          <p:cNvPr id="10" name="Text 7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4.3 LEINE EINLEGEN</a:t>
            </a:r>
            <a:endParaRPr lang="en-US" sz="3400" dirty="0"/>
          </a:p>
        </p:txBody>
      </p:sp>
      <p:graphicFrame>
        <p:nvGraphicFramePr>
          <p:cNvPr id="2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17320"/>
          <a:ext cx="5760720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5349240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1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1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Feuerwehrleine: </a:t>
                      </a:r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Beutel in einer Hand, die Leine durch die Hand laufen lassen, locker einlegen, ohne zu verdrehen. Das Ende liegt oben.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1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1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Sichtprüfung </a:t>
                      </a:r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dabei ohne Handschuhe.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1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1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Dynamikseil in den Seilsack: </a:t>
                      </a:r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zuerst eingelegtes Ende mit Mastwurf am Sack, frei ablaufend einlegen, im freien Ende ein einfacher Achterknoten obenauf.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1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1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Nur trockene, saubere Leinen. </a:t>
                      </a:r>
                      <a:pPr indent="0" marL="0">
                        <a:buNone/>
                      </a:pP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pic>
        <p:nvPicPr>
          <p:cNvPr id="6" name="Image 0" descr="Feuerwehrleinenbeutel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75120" y="1463040"/>
            <a:ext cx="4922215" cy="3691661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675120" y="5191277"/>
            <a:ext cx="49222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unbekannt, CC BY-SA 2.0 de</a:t>
            </a:r>
            <a:endParaRPr lang="en-US" sz="900" dirty="0"/>
          </a:p>
        </p:txBody>
      </p:sp>
      <p:sp>
        <p:nvSpPr>
          <p:cNvPr id="8" name="Text 4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Knoten · Leinen · Ausbildung  ·  24</a:t>
            </a:r>
            <a:endParaRPr lang="en-US" sz="1000" dirty="0"/>
          </a:p>
        </p:txBody>
      </p:sp>
      <p:sp>
        <p:nvSpPr>
          <p:cNvPr id="9" name="Text 5">
            <a:hlinkClick r:id="rId3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4.4 TYPISCHE FEHLER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2558720" cy="32918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ABSICHERN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2101520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Hintersicherung vergessen oder zu weit vom Knoten gesetzt.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3409112" y="1508760"/>
            <a:ext cx="2558720" cy="32918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409112" y="150876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665144" y="169164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BINDEN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3665144" y="2240280"/>
            <a:ext cx="2101520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Knoten nicht festgezogen, Stränge überkreuzt, Ende zu kurz.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6223864" y="1508760"/>
            <a:ext cx="2558720" cy="32918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223864" y="150876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479896" y="169164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MATERIAL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6479896" y="2240280"/>
            <a:ext cx="2101520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Mehrzweckleine für Personen, beschädigte Leine benutzt.</a:t>
            </a:r>
            <a:endParaRPr lang="en-US" sz="1700" dirty="0"/>
          </a:p>
        </p:txBody>
      </p:sp>
      <p:sp>
        <p:nvSpPr>
          <p:cNvPr id="17" name="Shape 15"/>
          <p:cNvSpPr/>
          <p:nvPr/>
        </p:nvSpPr>
        <p:spPr>
          <a:xfrm>
            <a:off x="9038615" y="1508760"/>
            <a:ext cx="2558720" cy="32918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9038615" y="150876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294647" y="169164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ÜBEN</a:t>
            </a:r>
            <a:endParaRPr lang="en-US" sz="2100" dirty="0"/>
          </a:p>
        </p:txBody>
      </p:sp>
      <p:sp>
        <p:nvSpPr>
          <p:cNvPr id="20" name="Text 18"/>
          <p:cNvSpPr/>
          <p:nvPr/>
        </p:nvSpPr>
        <p:spPr>
          <a:xfrm>
            <a:off x="9294647" y="2240280"/>
            <a:ext cx="2101520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Schrittfolge im Einsatz ausprobiert statt vorher geübt.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Knoten · Leinen · Ausbildung  ·  25</a:t>
            </a:r>
            <a:endParaRPr lang="en-US" sz="1000" dirty="0"/>
          </a:p>
        </p:txBody>
      </p:sp>
      <p:sp>
        <p:nvSpPr>
          <p:cNvPr id="22" name="Text 20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4.5 PARTNERCHECK</a:t>
            </a:r>
            <a:endParaRPr lang="en-US" sz="3400" dirty="0"/>
          </a:p>
        </p:txBody>
      </p:sp>
      <p:graphicFrame>
        <p:nvGraphicFramePr>
          <p:cNvPr id="2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63040"/>
          <a:ext cx="1100297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59149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Vor jedem Einsatz mit Sicherung: </a:t>
                      </a:r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Stränge parallel, Knoten fest.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Absicherungsknoten </a:t>
                      </a:r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direkt am Hauptknoten.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Karabiner zu, </a:t>
                      </a:r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Anschlagpunkt geprüft.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Knoten, die Menschen sichern, </a:t>
                      </a:r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übst du unter Aufsicht deines Ausbilders und lässt sie vor dem Einsatz kontrollieren.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Knoten · Leinen · Ausbildung  ·  26</a:t>
            </a:r>
            <a:endParaRPr lang="en-US" sz="1000" dirty="0"/>
          </a:p>
        </p:txBody>
      </p:sp>
      <p:sp>
        <p:nvSpPr>
          <p:cNvPr id="7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ZUM MITNEHMEN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2558720" cy="27432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LEINENARTEN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210152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Personen nur an Feuerwehrleine oder Dynamikseil. Mehrzweckleine nie.</a:t>
            </a:r>
            <a:endParaRPr lang="en-US" sz="1900" dirty="0"/>
          </a:p>
        </p:txBody>
      </p:sp>
      <p:sp>
        <p:nvSpPr>
          <p:cNvPr id="9" name="Shape 7"/>
          <p:cNvSpPr/>
          <p:nvPr/>
        </p:nvSpPr>
        <p:spPr>
          <a:xfrm>
            <a:off x="3409112" y="1508760"/>
            <a:ext cx="2558720" cy="27432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409112" y="150876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665144" y="169164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ABSICHERN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3665144" y="2240280"/>
            <a:ext cx="210152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Jeder Knoten mit freiem Ende. Bei Personen: doppelter Überhandknoten.</a:t>
            </a:r>
            <a:endParaRPr lang="en-US" sz="1900" dirty="0"/>
          </a:p>
        </p:txBody>
      </p:sp>
      <p:sp>
        <p:nvSpPr>
          <p:cNvPr id="13" name="Shape 11"/>
          <p:cNvSpPr/>
          <p:nvPr/>
        </p:nvSpPr>
        <p:spPr>
          <a:xfrm>
            <a:off x="6223864" y="1508760"/>
            <a:ext cx="2558720" cy="27432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223864" y="150876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479896" y="169164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ZWECK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6479896" y="2240280"/>
            <a:ext cx="210152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Befestigen, Verbinden, Bremsen, Absichern. Den richtigen Knoten wählen.</a:t>
            </a:r>
            <a:endParaRPr lang="en-US" sz="1900" dirty="0"/>
          </a:p>
        </p:txBody>
      </p:sp>
      <p:sp>
        <p:nvSpPr>
          <p:cNvPr id="17" name="Shape 15"/>
          <p:cNvSpPr/>
          <p:nvPr/>
        </p:nvSpPr>
        <p:spPr>
          <a:xfrm>
            <a:off x="9038615" y="1508760"/>
            <a:ext cx="2558720" cy="27432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9038615" y="150876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294647" y="169164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ÜBEN</a:t>
            </a:r>
            <a:endParaRPr lang="en-US" sz="2100" dirty="0"/>
          </a:p>
        </p:txBody>
      </p:sp>
      <p:sp>
        <p:nvSpPr>
          <p:cNvPr id="20" name="Text 18"/>
          <p:cNvSpPr/>
          <p:nvPr/>
        </p:nvSpPr>
        <p:spPr>
          <a:xfrm>
            <a:off x="9294647" y="2240280"/>
            <a:ext cx="210152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Mit den Händen, zuerst langsam, dann blind und mit Handschuhen.</a:t>
            </a:r>
            <a:endParaRPr lang="en-US" sz="1900" dirty="0"/>
          </a:p>
        </p:txBody>
      </p:sp>
      <p:sp>
        <p:nvSpPr>
          <p:cNvPr id="21" name="Text 19"/>
          <p:cNvSpPr/>
          <p:nvPr/>
        </p:nvSpPr>
        <p:spPr>
          <a:xfrm>
            <a:off x="594360" y="4297680"/>
            <a:ext cx="1100297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Knoten, die Menschen sichern, übst du mit einem Ausbilder.</a:t>
            </a:r>
            <a:endParaRPr lang="en-US" sz="2000" dirty="0"/>
          </a:p>
        </p:txBody>
      </p:sp>
      <p:sp>
        <p:nvSpPr>
          <p:cNvPr id="22" name="Text 20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Knoten · Leinen · Ausbildung  ·  27</a:t>
            </a:r>
            <a:endParaRPr lang="en-US" sz="1000" dirty="0"/>
          </a:p>
        </p:txBody>
      </p:sp>
      <p:sp>
        <p:nvSpPr>
          <p:cNvPr id="23" name="Text 21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QUELLEN UND BILDNACHWEIS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94360" y="1325880"/>
            <a:ext cx="5410048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00"/>
              </a:spcAft>
              <a:buNone/>
            </a:pPr>
            <a:r>
              <a:rPr lang="en-US" sz="130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Mastwurf</a:t>
            </a:r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USCG PTC Developer  ·  CC0</a:t>
            </a:r>
            <a:endParaRPr lang="en-US" sz="130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30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Schotenstich</a:t>
            </a:r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Markus Bärlocher  ·  Public domain</a:t>
            </a:r>
            <a:endParaRPr lang="en-US" sz="130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30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Halbmastwurf</a:t>
            </a:r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ClemRutter  ·  CC BY-SA 4.0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6187288" y="1325880"/>
            <a:ext cx="5410048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00"/>
              </a:spcAft>
              <a:buNone/>
            </a:pPr>
            <a:r>
              <a:rPr lang="en-US" sz="130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Achterknoten am Karabiner</a:t>
            </a:r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Markus Bärlocher  ·  Public domain</a:t>
            </a:r>
            <a:endParaRPr lang="en-US" sz="130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30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Pfahlstich (Palstek)</a:t>
            </a:r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Markus Bärlocher  ·  Public domain</a:t>
            </a:r>
            <a:endParaRPr lang="en-US" sz="130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30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Feuerwehrleinenbeutel</a:t>
            </a:r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unbekannt  ·  CC BY-SA 2.0 de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594360" y="4892040"/>
            <a:ext cx="11002975" cy="132588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68680" y="4892040"/>
            <a:ext cx="10545775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Inhalte und Nutzung  </a:t>
            </a:r>
            <a:endParaRPr lang="en-US" sz="1600" dirty="0"/>
          </a:p>
          <a:p>
            <a:pPr indent="0" marL="0">
              <a:buNone/>
            </a:pPr>
            <a:r>
              <a:rPr lang="en-US" sz="125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Inhalte: Plattform Feuerwehr Wissen Brandenburg (Seiten im Bereich Knoten und Stiche) · FwDV 1 (Stand 2026). Die Schrittfolgen zeigt dir dein Ausbilder am Seil. Weisungen deines Trägers gehen vor.</a:t>
            </a:r>
            <a:endParaRPr lang="en-US" sz="1600" dirty="0"/>
          </a:p>
          <a:p>
            <a:pPr indent="0" marL="0">
              <a:buNone/>
            </a:pPr>
            <a:r>
              <a:rPr lang="en-US" sz="125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Diese Präsentation darfst du frei bearbeiten und weitergeben. Bilder behalten ihre eigene Lizenz, die Quellenangabe bleibt dabei. Maßgeblich sind die Vorschriften und die Vorgaben deiner Wehr. Mehr unter feuerwehr-wissen-bb.de/wissen/ausbildung/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Knoten · Leinen · Ausbildung  ·  28</a:t>
            </a:r>
            <a:endParaRPr lang="en-US" sz="1000" dirty="0"/>
          </a:p>
        </p:txBody>
      </p:sp>
      <p:sp>
        <p:nvSpPr>
          <p:cNvPr id="10" name="Text 8">
            <a:hlinkClick r:id="rId7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7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28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</vt:vector>
  </TitlesOfParts>
  <Company>feuerwehr-wissen-bb.de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Knoten und Leinen</dc:title>
  <dc:subject>PptxGenJS Presentation</dc:subject>
  <dc:creator>Feuerwehr Wissen</dc:creator>
  <cp:lastModifiedBy>Feuerwehr Wissen</cp:lastModifiedBy>
  <cp:revision>1</cp:revision>
  <dcterms:created xsi:type="dcterms:W3CDTF">2026-10-21T10:52:40Z</dcterms:created>
  <dcterms:modified xsi:type="dcterms:W3CDTF">2026-10-21T10:52:40Z</dcterms:modified>
</cp:coreProperties>
</file>