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3992728" y="1417320"/>
            <a:ext cx="4206240" cy="502920"/>
          </a:xfrm>
          <a:prstGeom prst="rect">
            <a:avLst/>
          </a:prstGeom>
          <a:solidFill>
            <a:srgbClr val="B71C1C"/>
          </a:solidFill>
          <a:ln w="12700">
            <a:solidFill>
              <a:srgbClr val="B71C1C"/>
            </a:solidFill>
            <a:prstDash val="solid"/>
          </a:ln>
        </p:spPr>
      </p:sp>
      <p:sp>
        <p:nvSpPr>
          <p:cNvPr id="3" name="Text 1"/>
          <p:cNvSpPr/>
          <p:nvPr/>
        </p:nvSpPr>
        <p:spPr>
          <a:xfrm>
            <a:off x="3992728" y="1417320"/>
            <a:ext cx="4206240" cy="502920"/>
          </a:xfrm>
          <a:prstGeom prst="rect">
            <a:avLst/>
          </a:prstGeom>
          <a:noFill/>
          <a:ln/>
        </p:spPr>
        <p:txBody>
          <a:bodyPr wrap="square" lIns="0" tIns="0" rIns="0" bIns="0" rtlCol="0" anchor="ctr"/>
          <a:lstStyle/>
          <a:p>
            <a:pPr algn="ctr" indent="0" marL="0">
              <a:buNone/>
            </a:pPr>
            <a:r>
              <a:rPr lang="en-US" sz="1600" dirty="0">
                <a:solidFill>
                  <a:srgbClr val="FFFFFF"/>
                </a:solidFill>
                <a:latin typeface="Consolas" pitchFamily="34" charset="0"/>
                <a:ea typeface="Consolas" pitchFamily="34" charset="-122"/>
                <a:cs typeface="Consolas" pitchFamily="34" charset="-120"/>
              </a:rPr>
              <a:t>AUSBILDUNG FEUERWEHR</a:t>
            </a:r>
            <a:endParaRPr lang="en-US" sz="1600" dirty="0"/>
          </a:p>
        </p:txBody>
      </p:sp>
      <p:sp>
        <p:nvSpPr>
          <p:cNvPr id="4" name="Text 2"/>
          <p:cNvSpPr/>
          <p:nvPr/>
        </p:nvSpPr>
        <p:spPr>
          <a:xfrm>
            <a:off x="731520" y="2148840"/>
            <a:ext cx="10728655" cy="2286000"/>
          </a:xfrm>
          <a:prstGeom prst="rect">
            <a:avLst/>
          </a:prstGeom>
          <a:noFill/>
          <a:ln/>
        </p:spPr>
        <p:txBody>
          <a:bodyPr wrap="square" lIns="0" tIns="0" rIns="0" bIns="0" rtlCol="0" anchor="ctr"/>
          <a:lstStyle/>
          <a:p>
            <a:pPr algn="ctr" indent="0" marL="0">
              <a:lnSpc>
                <a:spcPct val="95000"/>
              </a:lnSpc>
              <a:buNone/>
            </a:pPr>
            <a:r>
              <a:rPr lang="en-US" sz="8000" b="1" dirty="0">
                <a:solidFill>
                  <a:srgbClr val="0F172A"/>
                </a:solidFill>
                <a:latin typeface="Arial Narrow" pitchFamily="34" charset="0"/>
                <a:ea typeface="Arial Narrow" pitchFamily="34" charset="-122"/>
                <a:cs typeface="Arial Narrow" pitchFamily="34" charset="-120"/>
              </a:rPr>
              <a:t>PLANSPIEL:</a:t>
            </a:r>
            <a:endParaRPr lang="en-US" sz="8000" dirty="0"/>
          </a:p>
          <a:p>
            <a:pPr algn="ctr" indent="0" marL="0">
              <a:lnSpc>
                <a:spcPct val="95000"/>
              </a:lnSpc>
              <a:buNone/>
            </a:pPr>
            <a:r>
              <a:rPr lang="en-US" sz="8000" b="1" dirty="0">
                <a:solidFill>
                  <a:srgbClr val="B71C1C"/>
                </a:solidFill>
                <a:latin typeface="Arial Narrow" pitchFamily="34" charset="0"/>
                <a:ea typeface="Arial Narrow" pitchFamily="34" charset="-122"/>
                <a:cs typeface="Arial Narrow" pitchFamily="34" charset="-120"/>
              </a:rPr>
              <a:t>GASAUSTRITT</a:t>
            </a:r>
            <a:endParaRPr lang="en-US" sz="8000" dirty="0"/>
          </a:p>
        </p:txBody>
      </p:sp>
      <p:sp>
        <p:nvSpPr>
          <p:cNvPr id="5" name="Text 3"/>
          <p:cNvSpPr/>
          <p:nvPr/>
        </p:nvSpPr>
        <p:spPr>
          <a:xfrm>
            <a:off x="914400" y="4526280"/>
            <a:ext cx="10362895" cy="548640"/>
          </a:xfrm>
          <a:prstGeom prst="rect">
            <a:avLst/>
          </a:prstGeom>
          <a:noFill/>
          <a:ln/>
        </p:spPr>
        <p:txBody>
          <a:bodyPr wrap="square" lIns="0" tIns="0" rIns="0" bIns="0" rtlCol="0" anchor="ctr"/>
          <a:lstStyle/>
          <a:p>
            <a:pPr algn="ctr" indent="0" marL="0">
              <a:buNone/>
            </a:pPr>
            <a:r>
              <a:rPr lang="en-US" sz="2400" dirty="0">
                <a:solidFill>
                  <a:srgbClr val="64748B"/>
                </a:solidFill>
                <a:latin typeface="Calibri" pitchFamily="34" charset="0"/>
                <a:ea typeface="Calibri" pitchFamily="34" charset="-122"/>
                <a:cs typeface="Calibri" pitchFamily="34" charset="-120"/>
              </a:rPr>
              <a:t>Moderationsfolien für Ausbilder: Gasaustritt nach Baggerschaden</a:t>
            </a:r>
            <a:endParaRPr lang="en-US" sz="2400" dirty="0"/>
          </a:p>
        </p:txBody>
      </p:sp>
      <p:sp>
        <p:nvSpPr>
          <p:cNvPr id="6" name="Text 4"/>
          <p:cNvSpPr/>
          <p:nvPr/>
        </p:nvSpPr>
        <p:spPr>
          <a:xfrm>
            <a:off x="914400" y="5806440"/>
            <a:ext cx="10362895" cy="457200"/>
          </a:xfrm>
          <a:prstGeom prst="rect">
            <a:avLst/>
          </a:prstGeom>
          <a:noFill/>
          <a:ln/>
        </p:spPr>
        <p:txBody>
          <a:bodyPr wrap="square" lIns="0" tIns="0" rIns="0" bIns="0" rtlCol="0" anchor="ctr"/>
          <a:lstStyle/>
          <a:p>
            <a:pPr algn="ctr" indent="0" marL="0">
              <a:buNone/>
            </a:pPr>
            <a:r>
              <a:rPr lang="en-US" sz="1300" dirty="0">
                <a:solidFill>
                  <a:srgbClr val="64748B"/>
                </a:solidFill>
                <a:latin typeface="Calibri" pitchFamily="34" charset="0"/>
                <a:ea typeface="Calibri" pitchFamily="34" charset="-122"/>
                <a:cs typeface="Calibri" pitchFamily="34" charset="-120"/>
              </a:rPr>
              <a:t>Muster-Ausbildung der Plattform Feuerwehr Wissen  ·  Stand Oktober 2026</a:t>
            </a:r>
            <a:endParaRPr lang="en-US" sz="1300" dirty="0"/>
          </a:p>
        </p:txBody>
      </p:sp>
      <p:sp>
        <p:nvSpPr>
          <p:cNvPr id="7" name="Text 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1</a:t>
            </a:r>
            <a:endParaRPr lang="en-US" sz="1000" dirty="0"/>
          </a:p>
        </p:txBody>
      </p:sp>
      <p:sp>
        <p:nvSpPr>
          <p:cNvPr id="8" name="Text 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AGENDA UND AUSBILDUNGSSCHWERPUNKTE</a:t>
            </a:r>
            <a:endParaRPr lang="en-US" sz="3400" dirty="0"/>
          </a:p>
        </p:txBody>
      </p:sp>
      <p:sp>
        <p:nvSpPr>
          <p:cNvPr id="5" name="Shape 3"/>
          <p:cNvSpPr/>
          <p:nvPr/>
        </p:nvSpPr>
        <p:spPr>
          <a:xfrm>
            <a:off x="594360" y="1371600"/>
            <a:ext cx="2558720" cy="1874520"/>
          </a:xfrm>
          <a:prstGeom prst="rect">
            <a:avLst/>
          </a:prstGeom>
          <a:solidFill>
            <a:srgbClr val="FFFFFF"/>
          </a:solidFill>
          <a:ln w="9525">
            <a:solidFill>
              <a:srgbClr val="E2E8F0"/>
            </a:solidFill>
            <a:prstDash val="solid"/>
          </a:ln>
        </p:spPr>
      </p:sp>
      <p:sp>
        <p:nvSpPr>
          <p:cNvPr id="6" name="Shape 4"/>
          <p:cNvSpPr/>
          <p:nvPr/>
        </p:nvSpPr>
        <p:spPr>
          <a:xfrm>
            <a:off x="594360" y="1371600"/>
            <a:ext cx="2558720" cy="64008"/>
          </a:xfrm>
          <a:prstGeom prst="rect">
            <a:avLst/>
          </a:prstGeom>
          <a:solidFill>
            <a:srgbClr val="1E3A8A"/>
          </a:solidFill>
          <a:ln w="12700">
            <a:solidFill>
              <a:srgbClr val="1E3A8A"/>
            </a:solidFill>
            <a:prstDash val="solid"/>
          </a:ln>
        </p:spPr>
      </p:sp>
      <p:sp>
        <p:nvSpPr>
          <p:cNvPr id="7" name="Text 5"/>
          <p:cNvSpPr/>
          <p:nvPr/>
        </p:nvSpPr>
        <p:spPr>
          <a:xfrm>
            <a:off x="850392"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1</a:t>
            </a:r>
            <a:endParaRPr lang="en-US" sz="2100" dirty="0"/>
          </a:p>
        </p:txBody>
      </p:sp>
      <p:sp>
        <p:nvSpPr>
          <p:cNvPr id="8" name="Text 6"/>
          <p:cNvSpPr/>
          <p:nvPr/>
        </p:nvSpPr>
        <p:spPr>
          <a:xfrm>
            <a:off x="850392"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Einführung und Lage.</a:t>
            </a:r>
            <a:endParaRPr lang="en-US" sz="1700" dirty="0"/>
          </a:p>
        </p:txBody>
      </p:sp>
      <p:sp>
        <p:nvSpPr>
          <p:cNvPr id="9" name="Shape 7"/>
          <p:cNvSpPr/>
          <p:nvPr/>
        </p:nvSpPr>
        <p:spPr>
          <a:xfrm>
            <a:off x="3409112" y="1371600"/>
            <a:ext cx="2558720" cy="1874520"/>
          </a:xfrm>
          <a:prstGeom prst="rect">
            <a:avLst/>
          </a:prstGeom>
          <a:solidFill>
            <a:srgbClr val="FFFFFF"/>
          </a:solidFill>
          <a:ln w="9525">
            <a:solidFill>
              <a:srgbClr val="E2E8F0"/>
            </a:solidFill>
            <a:prstDash val="solid"/>
          </a:ln>
        </p:spPr>
      </p:sp>
      <p:sp>
        <p:nvSpPr>
          <p:cNvPr id="10" name="Shape 8"/>
          <p:cNvSpPr/>
          <p:nvPr/>
        </p:nvSpPr>
        <p:spPr>
          <a:xfrm>
            <a:off x="3409112" y="1371600"/>
            <a:ext cx="2558720" cy="64008"/>
          </a:xfrm>
          <a:prstGeom prst="rect">
            <a:avLst/>
          </a:prstGeom>
          <a:solidFill>
            <a:srgbClr val="1E3A8A"/>
          </a:solidFill>
          <a:ln w="12700">
            <a:solidFill>
              <a:srgbClr val="1E3A8A"/>
            </a:solidFill>
            <a:prstDash val="solid"/>
          </a:ln>
        </p:spPr>
      </p:sp>
      <p:sp>
        <p:nvSpPr>
          <p:cNvPr id="11" name="Text 9"/>
          <p:cNvSpPr/>
          <p:nvPr/>
        </p:nvSpPr>
        <p:spPr>
          <a:xfrm>
            <a:off x="3665144"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2</a:t>
            </a:r>
            <a:endParaRPr lang="en-US" sz="2100" dirty="0"/>
          </a:p>
        </p:txBody>
      </p:sp>
      <p:sp>
        <p:nvSpPr>
          <p:cNvPr id="12" name="Text 10"/>
          <p:cNvSpPr/>
          <p:nvPr/>
        </p:nvSpPr>
        <p:spPr>
          <a:xfrm>
            <a:off x="3665144"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Erkundung und Lagemeldung.</a:t>
            </a:r>
            <a:endParaRPr lang="en-US" sz="1700" dirty="0"/>
          </a:p>
        </p:txBody>
      </p:sp>
      <p:sp>
        <p:nvSpPr>
          <p:cNvPr id="13" name="Shape 11"/>
          <p:cNvSpPr/>
          <p:nvPr/>
        </p:nvSpPr>
        <p:spPr>
          <a:xfrm>
            <a:off x="6223864" y="1371600"/>
            <a:ext cx="2558720" cy="1874520"/>
          </a:xfrm>
          <a:prstGeom prst="rect">
            <a:avLst/>
          </a:prstGeom>
          <a:solidFill>
            <a:srgbClr val="FFFFFF"/>
          </a:solidFill>
          <a:ln w="9525">
            <a:solidFill>
              <a:srgbClr val="E2E8F0"/>
            </a:solidFill>
            <a:prstDash val="solid"/>
          </a:ln>
        </p:spPr>
      </p:sp>
      <p:sp>
        <p:nvSpPr>
          <p:cNvPr id="14" name="Shape 12"/>
          <p:cNvSpPr/>
          <p:nvPr/>
        </p:nvSpPr>
        <p:spPr>
          <a:xfrm>
            <a:off x="6223864" y="137160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3</a:t>
            </a:r>
            <a:endParaRPr lang="en-US" sz="2100" dirty="0"/>
          </a:p>
        </p:txBody>
      </p:sp>
      <p:sp>
        <p:nvSpPr>
          <p:cNvPr id="16" name="Text 14"/>
          <p:cNvSpPr/>
          <p:nvPr/>
        </p:nvSpPr>
        <p:spPr>
          <a:xfrm>
            <a:off x="6479896"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Befehle und Folgen.</a:t>
            </a:r>
            <a:endParaRPr lang="en-US" sz="1700" dirty="0"/>
          </a:p>
        </p:txBody>
      </p:sp>
      <p:sp>
        <p:nvSpPr>
          <p:cNvPr id="17" name="Shape 15"/>
          <p:cNvSpPr/>
          <p:nvPr/>
        </p:nvSpPr>
        <p:spPr>
          <a:xfrm>
            <a:off x="9038615" y="1371600"/>
            <a:ext cx="2558720" cy="1874520"/>
          </a:xfrm>
          <a:prstGeom prst="rect">
            <a:avLst/>
          </a:prstGeom>
          <a:solidFill>
            <a:srgbClr val="FFFFFF"/>
          </a:solidFill>
          <a:ln w="9525">
            <a:solidFill>
              <a:srgbClr val="E2E8F0"/>
            </a:solidFill>
            <a:prstDash val="solid"/>
          </a:ln>
        </p:spPr>
      </p:sp>
      <p:sp>
        <p:nvSpPr>
          <p:cNvPr id="18" name="Shape 16"/>
          <p:cNvSpPr/>
          <p:nvPr/>
        </p:nvSpPr>
        <p:spPr>
          <a:xfrm>
            <a:off x="9038615" y="137160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4</a:t>
            </a:r>
            <a:endParaRPr lang="en-US" sz="2100" dirty="0"/>
          </a:p>
        </p:txBody>
      </p:sp>
      <p:sp>
        <p:nvSpPr>
          <p:cNvPr id="20" name="Text 18"/>
          <p:cNvSpPr/>
          <p:nvPr/>
        </p:nvSpPr>
        <p:spPr>
          <a:xfrm>
            <a:off x="9294647"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Auswertung.</a:t>
            </a:r>
            <a:endParaRPr lang="en-US" sz="1700" dirty="0"/>
          </a:p>
        </p:txBody>
      </p:sp>
      <p:sp>
        <p:nvSpPr>
          <p:cNvPr id="21" name="Shape 19"/>
          <p:cNvSpPr/>
          <p:nvPr/>
        </p:nvSpPr>
        <p:spPr>
          <a:xfrm>
            <a:off x="594360" y="3474720"/>
            <a:ext cx="11002975" cy="2377440"/>
          </a:xfrm>
          <a:prstGeom prst="rect">
            <a:avLst/>
          </a:prstGeom>
          <a:solidFill>
            <a:srgbClr val="FFF5E6"/>
          </a:solidFill>
          <a:ln w="9525">
            <a:solidFill>
              <a:srgbClr val="F5DDB5"/>
            </a:solidFill>
            <a:prstDash val="solid"/>
          </a:ln>
        </p:spPr>
      </p:sp>
      <p:sp>
        <p:nvSpPr>
          <p:cNvPr id="22" name="Shape 20"/>
          <p:cNvSpPr/>
          <p:nvPr/>
        </p:nvSpPr>
        <p:spPr>
          <a:xfrm>
            <a:off x="594360" y="3474720"/>
            <a:ext cx="82296" cy="2377440"/>
          </a:xfrm>
          <a:prstGeom prst="rect">
            <a:avLst/>
          </a:prstGeom>
          <a:solidFill>
            <a:srgbClr val="B71C1C"/>
          </a:solidFill>
          <a:ln w="12700">
            <a:solidFill>
              <a:srgbClr val="B71C1C"/>
            </a:solidFill>
            <a:prstDash val="solid"/>
          </a:ln>
        </p:spPr>
      </p:sp>
      <p:sp>
        <p:nvSpPr>
          <p:cNvPr id="23" name="Text 21"/>
          <p:cNvSpPr/>
          <p:nvPr/>
        </p:nvSpPr>
        <p:spPr>
          <a:xfrm>
            <a:off x="960120" y="3611880"/>
            <a:ext cx="10454335" cy="457200"/>
          </a:xfrm>
          <a:prstGeom prst="rect">
            <a:avLst/>
          </a:prstGeom>
          <a:noFill/>
          <a:ln/>
        </p:spPr>
        <p:txBody>
          <a:bodyPr wrap="square" lIns="0" tIns="0" rIns="0" bIns="0" rtlCol="0" anchor="ctr"/>
          <a:lstStyle/>
          <a:p>
            <a:pPr indent="0" marL="0">
              <a:buNone/>
            </a:pPr>
            <a:r>
              <a:rPr lang="en-US" sz="2200" b="1" dirty="0">
                <a:solidFill>
                  <a:srgbClr val="B71C1C"/>
                </a:solidFill>
                <a:latin typeface="Arial Narrow" pitchFamily="34" charset="0"/>
                <a:ea typeface="Arial Narrow" pitchFamily="34" charset="-122"/>
                <a:cs typeface="Arial Narrow" pitchFamily="34" charset="-120"/>
              </a:rPr>
              <a:t>Nach dieser Ausbildung kannst du …</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914400" y="4114800"/>
          <a:ext cx="10454335" cy="914400"/>
        </p:xfrm>
        <a:graphic>
          <a:graphicData uri="http://schemas.openxmlformats.org/drawingml/2006/table">
            <a:tbl>
              <a:tblPr/>
              <a:tblGrid>
                <a:gridCol w="411480"/>
                <a:gridCol w="10042855"/>
              </a:tblGrid>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„Gebäude nur nach Messung betreten“ beachten,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Lage erkunden und Wichtiges vom Nebensächlichen trennen,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Befehle in sinnvoller Reihenfolge geben,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bl>
          </a:graphicData>
        </a:graphic>
      </p:graphicFrame>
      <p:sp>
        <p:nvSpPr>
          <p:cNvPr id="25" name="Text 2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2</a:t>
            </a:r>
            <a:endParaRPr lang="en-US" sz="1000" dirty="0"/>
          </a:p>
        </p:txBody>
      </p:sp>
      <p:sp>
        <p:nvSpPr>
          <p:cNvPr id="26" name="Text 2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01</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EINFÜHRUNG UND LAGE</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Gasaustritt · Ausbildung  ·  3</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1.1 SO LÄUFT DIE ÜBUNG</a:t>
            </a:r>
            <a:endParaRPr lang="en-US" sz="3400" dirty="0"/>
          </a:p>
        </p:txBody>
      </p:sp>
      <p:sp>
        <p:nvSpPr>
          <p:cNvPr id="5" name="Shape 3"/>
          <p:cNvSpPr/>
          <p:nvPr/>
        </p:nvSpPr>
        <p:spPr>
          <a:xfrm>
            <a:off x="594360" y="1508760"/>
            <a:ext cx="3496970" cy="310896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ZIEL</a:t>
            </a:r>
            <a:endParaRPr lang="en-US" sz="2100" dirty="0"/>
          </a:p>
        </p:txBody>
      </p:sp>
      <p:sp>
        <p:nvSpPr>
          <p:cNvPr id="8" name="Text 6"/>
          <p:cNvSpPr/>
          <p:nvPr/>
        </p:nvSpPr>
        <p:spPr>
          <a:xfrm>
            <a:off x="850392"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Entscheidungen als Gruppenführer üben, ohne Zeitdruck des Einsatzes und ohne Risiko.</a:t>
            </a:r>
            <a:endParaRPr lang="en-US" sz="1700" dirty="0"/>
          </a:p>
        </p:txBody>
      </p:sp>
      <p:sp>
        <p:nvSpPr>
          <p:cNvPr id="9" name="Shape 7"/>
          <p:cNvSpPr/>
          <p:nvPr/>
        </p:nvSpPr>
        <p:spPr>
          <a:xfrm>
            <a:off x="4347362" y="1508760"/>
            <a:ext cx="3496970" cy="310896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ABLAUF</a:t>
            </a:r>
            <a:endParaRPr lang="en-US" sz="2100" dirty="0"/>
          </a:p>
        </p:txBody>
      </p:sp>
      <p:sp>
        <p:nvSpPr>
          <p:cNvPr id="12" name="Text 10"/>
          <p:cNvSpPr/>
          <p:nvPr/>
        </p:nvSpPr>
        <p:spPr>
          <a:xfrm>
            <a:off x="4603394"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Lage lesen, erkunden, Lage melden, Befehle geben, eine Lage später, Auswertung.</a:t>
            </a:r>
            <a:endParaRPr lang="en-US" sz="1700" dirty="0"/>
          </a:p>
        </p:txBody>
      </p:sp>
      <p:sp>
        <p:nvSpPr>
          <p:cNvPr id="13" name="Shape 11"/>
          <p:cNvSpPr/>
          <p:nvPr/>
        </p:nvSpPr>
        <p:spPr>
          <a:xfrm>
            <a:off x="8100365" y="1508760"/>
            <a:ext cx="3496970" cy="310896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DAUER</a:t>
            </a:r>
            <a:endParaRPr lang="en-US" sz="2100" dirty="0"/>
          </a:p>
        </p:txBody>
      </p:sp>
      <p:sp>
        <p:nvSpPr>
          <p:cNvPr id="16" name="Text 14"/>
          <p:cNvSpPr/>
          <p:nvPr/>
        </p:nvSpPr>
        <p:spPr>
          <a:xfrm>
            <a:off x="8356397"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Etwa 45 bis 60 Minuten, allein oder in Kleingruppen von zwei bis vier Personen.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1.2 DIE ALARMMELDUNG</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STICHWORT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H:Gas: Gasaustritt im Freien, Baustelle</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Gartenstraße vor Nr. 12 (fiktiv), Wohnblock mit 24 Mietparteien</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MELDENDER</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Bauleiter ruft an: Bagger hat die Gasleitung getroffen, es zischt laut, starker Gasgeruch, der Gestank zieht zum Haus.</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ALARMIERT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LF 10, HLF 20, ELW 1, RTW</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DEINE ROLLE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Ein Bagger hat vor einem Wohnblock eine Gasleitung durchtrennt, Erdgas strömt aus und zieht in den Keller des Hauses.</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5</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1.3 DIE LAGE BEIM EINTREFFEN</a:t>
            </a:r>
            <a:endParaRPr lang="en-US" sz="34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Du bist Gruppenführer auf dem LF 10 und erreichst als erstes Fahrzeug die Einsatzstelle, aus Westen kommend. Das HLF 20, der ELW 1 und der Rettungswagen folgen kurz danach. </a:t>
                      </a:r>
                      <a:pPr indent="0" marL="0">
                        <a:buNone/>
                      </a:pPr>
                      <a:endParaRPr lang="en-US" sz="18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Beim Eintreffen hörst du schon aus der Ferne ein lautes Zischen. In der Gartenstraße liegt eine Baugrube, daneben steht ein Bagger mit laufendem Motor. Aus der Grube strömt Gas, es riecht stechend nach Gas. Die vier Bauarbeiter stehen etwa 40 m entfernt und winken. </a:t>
                      </a:r>
                      <a:pPr indent="0" marL="0">
                        <a:buNone/>
                      </a:pPr>
                      <a:endParaRPr lang="en-US" sz="18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Dir stehen die Fahrzeuge der Alarmierung zur Verfügung. Messfahrzeug, Gefahrgut-Zug und Polizei musst du nachfordern. </a:t>
                      </a:r>
                      <a:pPr indent="0" marL="0">
                        <a:buNone/>
                      </a:pPr>
                      <a:endParaRPr lang="en-US" sz="18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1.4 FUNK UND RÜCKFRAGEN</a:t>
            </a:r>
            <a:endParaRPr lang="en-US" sz="34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Weitere Anrufer melden Gasgeruch im Keller des Wohnblocks. Der Gasversorger ist noch nicht informiert.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Das Stichwort lautet „H:Gas“. Auf Anforderung gibt es einen Gefahrgut-Zug.</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7</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02</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ERKUNDUNG UND LAGEMELDUNG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Gasaustritt · Ausbildung  ·  8</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2.1 DIE ERKUNDUNG</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Es stehen 16 Fragen zur Wahl, aber nur 7 dürfen gestellt werden.</a:t>
            </a:r>
            <a:endParaRPr lang="en-US" sz="2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Welche Fragen sind jetzt am wichtigsten? Warum?</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a:t>
                      </a:r>
                      <a:pPr indent="0" marL="0">
                        <a:buNone/>
                      </a:pPr>
                      <a:r>
                        <a:rPr lang="en-US" sz="2000" dirty="0">
                          <a:solidFill>
                            <a:srgbClr val="334155"/>
                          </a:solidFill>
                          <a:latin typeface="Calibri" pitchFamily="34" charset="0"/>
                          <a:ea typeface="Calibri" pitchFamily="34" charset="-122"/>
                          <a:cs typeface="Calibri" pitchFamily="34" charset="-120"/>
                        </a:rPr>
                        <a:t>Menschenleben, Gefahren, Einsatzstelle, Kräfte und Wasser.</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Nicht erkunden: </a:t>
                      </a:r>
                      <a:pPr indent="0" marL="0">
                        <a:buNone/>
                      </a:pPr>
                      <a:r>
                        <a:rPr lang="en-US" sz="2000" dirty="0">
                          <a:solidFill>
                            <a:srgbClr val="334155"/>
                          </a:solidFill>
                          <a:latin typeface="Calibri" pitchFamily="34" charset="0"/>
                          <a:ea typeface="Calibri" pitchFamily="34" charset="-122"/>
                          <a:cs typeface="Calibri" pitchFamily="34" charset="-120"/>
                        </a:rPr>
                        <a:t>Was für die Einsatzentscheidung nichts bringt, kostet Zeit.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2.2 DIE FRAGEN NACH GRUPPEN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GAS</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Was ist passiert, woher kommt das Gas? · Wie stark strömt es aus, welche Leitung ist es? · Was zeigt das Ex-Warngerät (Messung)? · Gibt es Zündquellen in der Nähe? · Wie geht es dem Baggerfahrer?</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UMGEBUNG</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Wie sind Windrichtung und Windstärke? · Ist das Gas schon in Gebäude gezogen? · Wie ist der Zugang zum Wohnblock (Haustür, Klingel)? · Welche Baufirma arbeitet hier?</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PERSONEN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Wie viele Menschen wohnen im Wohnblock? · Sind Personen in Gefahr oder verletzt? · Wie tief ist die Baugrube?</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EINSATZSTELLE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Kann die Leitung vor Ort abgesperrt werden? · Ist der Gasversorger alarmiert? · Welche Kräfte habe ich, was kann ich nachfordern? · Wie spät ist es?</a:t>
            </a:r>
            <a:endParaRPr lang="en-US" sz="13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10</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2800" b="1" dirty="0">
                <a:solidFill>
                  <a:srgbClr val="0F172A"/>
                </a:solidFill>
                <a:latin typeface="Arial Narrow" pitchFamily="34" charset="0"/>
                <a:ea typeface="Arial Narrow" pitchFamily="34" charset="-122"/>
                <a:cs typeface="Arial Narrow" pitchFamily="34" charset="-120"/>
              </a:rPr>
              <a:t>2.3 DIE WICHTIGEN FRAGEN UND IHRE ANTWORTEN</a:t>
            </a:r>
            <a:endParaRPr lang="en-US" sz="28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IST PASSIERT, WOHER KOMMT DAS GAS?</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„Der Bagger hat beim Aushub die Gasleitung getroffen. Es zischt laut aus der Baugrube, und es stinkt nach Gas.“</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SIND WINDRICHTUNG UND WINDSTÄRKE?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Der Wind weht schwach aus Süd, etwa 2 m/s. Das Gas zieht nach Norden in Richtung Wohnblock.</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IST DAS GAS SCHON IN GEBÄUDE GEZOGEN?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Das Haus ist an der beschädigten Leitung angeschlossen. In den Keller des Wohnblocks zieht das Gas schon, die ersten Bewohner melden Gasgeruch.</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GIBT ES ZÜNDQUELLEN IN DER NÄHE?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Der Bagger läuft noch, sein Motor ist eine Zündquelle. Auf der anderen Straßenseite steht ein Pkw mit laufendem Motor, am Wohnblock brennen Lichter, eine Gastherme heizt im Keller.</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IST DER GASVERSORGER ALARMIERT?</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Der Gasversorger ist nicht alarmiert. Auf Anforderung braucht der Entstördienst etwa 20 Minuten.</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11</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2.4 NEBENSÄCHLICHES KOSTET ZEIT</a:t>
            </a:r>
            <a:endParaRPr lang="en-US" sz="3400" dirty="0"/>
          </a:p>
        </p:txBody>
      </p:sp>
      <p:sp>
        <p:nvSpPr>
          <p:cNvPr id="5" name="Shape 3"/>
          <p:cNvSpPr/>
          <p:nvPr/>
        </p:nvSpPr>
        <p:spPr>
          <a:xfrm>
            <a:off x="594360" y="1463040"/>
            <a:ext cx="5394960" cy="2011680"/>
          </a:xfrm>
          <a:prstGeom prst="rect">
            <a:avLst/>
          </a:prstGeom>
          <a:solidFill>
            <a:srgbClr val="FDE8E8"/>
          </a:solidFill>
          <a:ln w="12700">
            <a:solidFill>
              <a:srgbClr val="FDE8E8"/>
            </a:solidFill>
            <a:prstDash val="solid"/>
          </a:ln>
        </p:spPr>
      </p:sp>
      <p:sp>
        <p:nvSpPr>
          <p:cNvPr id="6" name="Shape 4"/>
          <p:cNvSpPr/>
          <p:nvPr/>
        </p:nvSpPr>
        <p:spPr>
          <a:xfrm>
            <a:off x="594360" y="1463040"/>
            <a:ext cx="82296" cy="2011680"/>
          </a:xfrm>
          <a:prstGeom prst="rect">
            <a:avLst/>
          </a:prstGeom>
          <a:solidFill>
            <a:srgbClr val="B71C1C"/>
          </a:solidFill>
          <a:ln w="12700">
            <a:solidFill>
              <a:srgbClr val="B71C1C"/>
            </a:solidFill>
            <a:prstDash val="solid"/>
          </a:ln>
        </p:spPr>
      </p:sp>
      <p:sp>
        <p:nvSpPr>
          <p:cNvPr id="7" name="Text 5"/>
          <p:cNvSpPr/>
          <p:nvPr/>
        </p:nvSpPr>
        <p:spPr>
          <a:xfrm>
            <a:off x="960120" y="1463040"/>
            <a:ext cx="4846320" cy="2011680"/>
          </a:xfrm>
          <a:prstGeom prst="rect">
            <a:avLst/>
          </a:prstGeom>
          <a:noFill/>
          <a:ln/>
        </p:spPr>
        <p:txBody>
          <a:bodyPr wrap="square" lIns="0" tIns="0" rIns="0" bIns="0" rtlCol="0" anchor="ctr"/>
          <a:lstStyle/>
          <a:p>
            <a:pPr indent="0" marL="0">
              <a:buNone/>
            </a:pPr>
            <a:r>
              <a:rPr lang="en-US" sz="1800" b="1" dirty="0">
                <a:solidFill>
                  <a:srgbClr val="B71C1C"/>
                </a:solidFill>
                <a:latin typeface="Calibri" pitchFamily="34" charset="0"/>
                <a:ea typeface="Calibri" pitchFamily="34" charset="-122"/>
                <a:cs typeface="Calibri" pitchFamily="34" charset="-120"/>
              </a:rPr>
              <a:t>MERKE</a:t>
            </a:r>
            <a:endParaRPr lang="en-US" sz="1800" dirty="0"/>
          </a:p>
          <a:p>
            <a:pPr indent="0" marL="0">
              <a:buNone/>
            </a:pPr>
            <a:r>
              <a:rPr lang="en-US" sz="2200" dirty="0">
                <a:solidFill>
                  <a:srgbClr val="334155"/>
                </a:solidFill>
                <a:latin typeface="Calibri" pitchFamily="34" charset="0"/>
                <a:ea typeface="Calibri" pitchFamily="34" charset="-122"/>
                <a:cs typeface="Calibri" pitchFamily="34" charset="-120"/>
              </a:rPr>
              <a:t>Baggerfahrer, Baufirma, Tiefe der Grube und Uhrzeit helfen bei der Gefahrenabwehr nicht.</a:t>
            </a:r>
            <a:endParaRPr lang="en-US" sz="18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400800" y="1463040"/>
          <a:ext cx="5196535" cy="914400"/>
        </p:xfrm>
        <a:graphic>
          <a:graphicData uri="http://schemas.openxmlformats.org/drawingml/2006/table">
            <a:tbl>
              <a:tblPr/>
              <a:tblGrid>
                <a:gridCol w="411480"/>
                <a:gridCol w="4785055"/>
              </a:tblGrid>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Wie geht es dem Baggerfahrer?</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Welche Baufirma arbeitet hier?</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Wie tief ist die Baugrube?</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Wie spät ist es?</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9"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12</a:t>
            </a:r>
            <a:endParaRPr lang="en-US" sz="1000" dirty="0"/>
          </a:p>
        </p:txBody>
      </p:sp>
      <p:sp>
        <p:nvSpPr>
          <p:cNvPr id="10"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2.5 DIE LAGEMELDUNG AN DIE LEITSTELLE</a:t>
            </a:r>
            <a:endParaRPr lang="en-US" sz="31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IST PASSIERT?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Gasleitung bei Bauarbeiten beschädigt, Erdgas strömt aus der Baugrube</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IST DIE LAGE?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Gas zieht mit dem Wind in Richtung Wohnblock und in dessen Keller, 24 Parteien, keine Verletzten</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BRAUCHST DU?</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Gasversorger, Messfahrzeug, Polizei zur Absperrung, Rettungsdienst in Bereitschaft</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13</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2.6 AUFSTELLUNG DER FAHRZEUGE</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KEIN FAHRZEUG IM GEFAHRENBEREICH</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Im Gefahrenbereich ist ein Fahrzeugmotor eine Zündquelle. Fahrzeuge stehen außerhalb.</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KEIN FAHRZEUG IN WINDRICHTUNG</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Das Gas zieht mit dem Wind nach Norden. Wer dort steht, steht im Gas.</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FÜHRUNGSFAHRZEUG IM LUV</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Die Führung steht mit dem Wind im Rücken, außerhalb des Gefahrenbereichs.</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LÖSCHFAHRZEUGE AUSSERHALB, BEREIT ZUM EINSATZ</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Die Löschfahrzeuge stehen im Luv oder seitlich zum Wind, mit Abstand zum Gefahrenbereich.</a:t>
            </a:r>
            <a:endParaRPr lang="en-US" sz="13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14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03</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BEFEHLE UND FOLGEN</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Gasaustritt · Ausbildung  ·  15</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3.1 BEFEHLE GEBEN</a:t>
            </a:r>
            <a:endParaRPr lang="en-US" sz="34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zählt: </a:t>
                      </a:r>
                      <a:pPr indent="0" marL="0">
                        <a:buNone/>
                      </a:pPr>
                      <a:r>
                        <a:rPr lang="en-US" sz="2000" dirty="0">
                          <a:solidFill>
                            <a:srgbClr val="334155"/>
                          </a:solidFill>
                          <a:latin typeface="Calibri" pitchFamily="34" charset="0"/>
                          <a:ea typeface="Calibri" pitchFamily="34" charset="-122"/>
                          <a:cs typeface="Calibri" pitchFamily="34" charset="-120"/>
                        </a:rPr>
                        <a:t>Die Maßnahmen werden in der Reihenfolge ausgewertet, in der du sie einreihst.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Gliederung: </a:t>
                      </a:r>
                      <a:pPr indent="0" marL="0">
                        <a:buNone/>
                      </a:pPr>
                      <a:r>
                        <a:rPr lang="en-US" sz="2000" dirty="0">
                          <a:solidFill>
                            <a:srgbClr val="334155"/>
                          </a:solidFill>
                          <a:latin typeface="Calibri" pitchFamily="34" charset="0"/>
                          <a:ea typeface="Calibri" pitchFamily="34" charset="-122"/>
                          <a:cs typeface="Calibri" pitchFamily="34" charset="-120"/>
                        </a:rPr>
                        <a:t>Einheit, Auftrag, Mittel, Ziel, Weg, wie in der FwDV 3.</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Platz: </a:t>
                      </a:r>
                      <a:pPr indent="0" marL="0">
                        <a:buNone/>
                      </a:pPr>
                      <a:r>
                        <a:rPr lang="en-US" sz="2000" dirty="0">
                          <a:solidFill>
                            <a:srgbClr val="334155"/>
                          </a:solidFill>
                          <a:latin typeface="Calibri" pitchFamily="34" charset="0"/>
                          <a:ea typeface="Calibri" pitchFamily="34" charset="-122"/>
                          <a:cs typeface="Calibri" pitchFamily="34" charset="-120"/>
                        </a:rPr>
                        <a:t>Im ersten Durchgang stehen 10 Befehle zur Verfügung.</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Was kommt zuerst? Was darf nicht fehlen?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16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3.2 MUSTERLÖSUNG: DIE ERSTEN BEFEHLE</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Lagemeldung an die Leitstelle</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Gasversorger anfordern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Gefahren-, Absperr- und Übergangsbereich festlegen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Zündquellen vermeiden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Handys und Funkgeräte außerhalb des Gefahrenbereichs ablegen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17</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3.3 MUSTERLÖSUNG: WEITERE BEFEHLE</a:t>
            </a:r>
            <a:endParaRPr lang="en-US" sz="34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Bewohner persönlich warnen (nicht klingeln, keine Schalter)</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Messtrupp einsetzen und Schadstoffe messen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Gaszufuhr absperren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Kräfte nachfordern (mittlere Stufe)</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Verkehr absichern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18</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3.4 EINE LAGE SPÄTER</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Zwölf Minuten später. Der Wohnblock ist zum Teil geräumt. Aus der Baugrube strömt weiter Gas, mehrere Bewohner stehen am Absperrband.</a:t>
            </a:r>
            <a:endParaRPr lang="en-US" sz="22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„Zündquellen vermeiden und Rauchverbot …“: Eigene Beobachtung: </a:t>
                      </a:r>
                      <a:pPr indent="0" marL="0">
                        <a:buNone/>
                      </a:pPr>
                      <a:r>
                        <a:rPr lang="en-US" sz="1600" dirty="0">
                          <a:solidFill>
                            <a:srgbClr val="334155"/>
                          </a:solidFill>
                          <a:latin typeface="Calibri" pitchFamily="34" charset="0"/>
                          <a:ea typeface="Calibri" pitchFamily="34" charset="-122"/>
                          <a:cs typeface="Calibri" pitchFamily="34" charset="-120"/>
                        </a:rPr>
                        <a:t>Ein Schaulustiger zündet sich am Absperrband eine Zigarette an, während aus der Baugrube weiter Gas strömt!</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Mit „Messtrupp einsetzen und Schadstoffe messen“: Messtrupp: </a:t>
                      </a:r>
                      <a:pPr indent="0" marL="0">
                        <a:buNone/>
                      </a:pPr>
                      <a:r>
                        <a:rPr lang="en-US" sz="1600" dirty="0">
                          <a:solidFill>
                            <a:srgbClr val="334155"/>
                          </a:solidFill>
                          <a:latin typeface="Calibri" pitchFamily="34" charset="0"/>
                          <a:ea typeface="Calibri" pitchFamily="34" charset="-122"/>
                          <a:cs typeface="Calibri" pitchFamily="34" charset="-120"/>
                        </a:rPr>
                        <a:t>Im Keller des Wohnblocks liegen die Werte im Warnbereich, im Treppenraum noch darunter. Eine Wohnung im Erdgeschoss meldet starken Gasgeruch.</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„Gasversorger anfordern“: Leitstelle: </a:t>
                      </a:r>
                      <a:pPr indent="0" marL="0">
                        <a:buNone/>
                      </a:pPr>
                      <a:r>
                        <a:rPr lang="en-US" sz="1600" dirty="0">
                          <a:solidFill>
                            <a:srgbClr val="334155"/>
                          </a:solidFill>
                          <a:latin typeface="Calibri" pitchFamily="34" charset="0"/>
                          <a:ea typeface="Calibri" pitchFamily="34" charset="-122"/>
                          <a:cs typeface="Calibri" pitchFamily="34" charset="-120"/>
                        </a:rPr>
                        <a:t>Ein Gasversorger wurde bisher nicht alarmiert. Das Gas strömt weiter aus.</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Mit „Gasversorger anfordern“: Gasversorger: </a:t>
                      </a:r>
                      <a:pPr indent="0" marL="0">
                        <a:buNone/>
                      </a:pPr>
                      <a:r>
                        <a:rPr lang="en-US" sz="1600" dirty="0">
                          <a:solidFill>
                            <a:srgbClr val="334155"/>
                          </a:solidFill>
                          <a:latin typeface="Calibri" pitchFamily="34" charset="0"/>
                          <a:ea typeface="Calibri" pitchFamily="34" charset="-122"/>
                          <a:cs typeface="Calibri" pitchFamily="34" charset="-120"/>
                        </a:rPr>
                        <a:t>Der Entstördienst ist eingetroffen und schließt die Hauptabsperrung vor der Baugrube. In einigen Minuten strömt kein Gas mehr nach.</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19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3.5 MUSTERLÖSUNG: NACH DER LAGEÄNDERUNG</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Hilfsbedürftige Bewohner gezielt suchen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Abluftöffnung schaffen (Fenster oder Tür), bevor gelüftet wird</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Drucklüfter einsetzen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Gerettete Personen an den Rettungsdienst übergeben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20</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04</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AUSWERTUNG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Gasaustritt · Ausbildung  ·  21</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4.1 SO WIRD AUSGEWERTET</a:t>
            </a:r>
            <a:endParaRPr lang="en-US" sz="3400" dirty="0"/>
          </a:p>
        </p:txBody>
      </p:sp>
      <p:sp>
        <p:nvSpPr>
          <p:cNvPr id="5" name="Shape 3"/>
          <p:cNvSpPr/>
          <p:nvPr/>
        </p:nvSpPr>
        <p:spPr>
          <a:xfrm>
            <a:off x="594360" y="1508760"/>
            <a:ext cx="3496970" cy="329184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PUNKTE</a:t>
            </a:r>
            <a:endParaRPr lang="en-US" sz="2100" dirty="0"/>
          </a:p>
        </p:txBody>
      </p:sp>
      <p:sp>
        <p:nvSpPr>
          <p:cNvPr id="8" name="Text 6"/>
          <p:cNvSpPr/>
          <p:nvPr/>
        </p:nvSpPr>
        <p:spPr>
          <a:xfrm>
            <a:off x="850392"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106 Punkte, verteilt auf 31 Kriterien. Rückmeldung je Kriterium mit Begründung.</a:t>
            </a:r>
            <a:endParaRPr lang="en-US" sz="1700" dirty="0"/>
          </a:p>
        </p:txBody>
      </p:sp>
      <p:sp>
        <p:nvSpPr>
          <p:cNvPr id="9" name="Shape 7"/>
          <p:cNvSpPr/>
          <p:nvPr/>
        </p:nvSpPr>
        <p:spPr>
          <a:xfrm>
            <a:off x="4347362" y="1508760"/>
            <a:ext cx="3496970" cy="329184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KRITISCHE KRITERIEN</a:t>
            </a:r>
            <a:endParaRPr lang="en-US" sz="2100" dirty="0"/>
          </a:p>
        </p:txBody>
      </p:sp>
      <p:sp>
        <p:nvSpPr>
          <p:cNvPr id="12" name="Text 10"/>
          <p:cNvSpPr/>
          <p:nvPr/>
        </p:nvSpPr>
        <p:spPr>
          <a:xfrm>
            <a:off x="4603394"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1 Kriterien sind sicherheitskritisch. Werden sie verletzt, ist die Lösung nicht bestanden.</a:t>
            </a:r>
            <a:endParaRPr lang="en-US" sz="1700" dirty="0"/>
          </a:p>
        </p:txBody>
      </p:sp>
      <p:sp>
        <p:nvSpPr>
          <p:cNvPr id="13" name="Shape 11"/>
          <p:cNvSpPr/>
          <p:nvPr/>
        </p:nvSpPr>
        <p:spPr>
          <a:xfrm>
            <a:off x="8100365" y="1508760"/>
            <a:ext cx="3496970" cy="329184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MUSTERLÖSUNG</a:t>
            </a:r>
            <a:endParaRPr lang="en-US" sz="2100" dirty="0"/>
          </a:p>
        </p:txBody>
      </p:sp>
      <p:sp>
        <p:nvSpPr>
          <p:cNvPr id="16" name="Text 14"/>
          <p:cNvSpPr/>
          <p:nvPr/>
        </p:nvSpPr>
        <p:spPr>
          <a:xfrm>
            <a:off x="8356397"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mehrere gute Lösungen. Die Musterlösung zeigt eine davon.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22</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4.2 DIE KRITISCHEN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GEBÄUDE NUR NACH MESSUNG BETRETEN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Wer ohne Messung in ein Gebäude geht, kann in eine explosionsfähige Atmosphäre laufen. Betreten, Absuchen oder Lüften geht erst nach der Messung mit dem Ex-Warngerät.</a:t>
            </a:r>
            <a:endParaRPr lang="en-US" sz="1300" dirty="0"/>
          </a:p>
        </p:txBody>
      </p:sp>
      <p:sp>
        <p:nvSpPr>
          <p:cNvPr id="8"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23</a:t>
            </a:r>
            <a:endParaRPr lang="en-US" sz="1000" dirty="0"/>
          </a:p>
        </p:txBody>
      </p:sp>
      <p:sp>
        <p:nvSpPr>
          <p:cNvPr id="9"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4.3 WEITERE WICHTIGE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KEIN FAHRZEUG IM GEFAHRENBEREICH (6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Im Gefahrenbereich ist ein Fahrzeugmotor eine Zündquelle. Fahrzeuge stehen außerhalb.</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GASVERSORGER ANGEFORDERT (6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Nur der Versorger kann die Leitung dauerhaft absperren und wieder in Betrieb nehmen.</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KEIN FAHRZEUG IN WINDRICHTUNG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Das Gas zieht mit dem Wind nach Norden. Wer dort steht, steht im Gas.</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ZÜNDQUELLEN VERMIEDEN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Rauchverbot, Motoren aus, keine Schalter im Gefahrenbereich: Ein Funke kann eine Explosion auslösen.</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GAS GEMESSEN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Das Ex-Warngerät zeigt, wo Gas ist. Die Nase täuscht, der Geruchssinn gewöhnt sich an den Warnstoff.</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24</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4.4 DIE MUSTERLÖSUNG</a:t>
            </a:r>
            <a:endParaRPr lang="en-US" sz="34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Erkundung: Du klärst, was passiert ist und woher das Gas kommt, wohin der Wind es treibt, ob es schon im Haus ist und welche Zündquellen es gibt. Baufirma, Tiefe der Grube und Uhrzeit brauchst du nicht.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Aufstellung: Kein Fahrzeug steht im Gefahrenbereich (etwa 30 m) und keines in Windrichtung. Führung, Löschfahrzeuge und Rettungsdienst stehen im Luv oder seitlich.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Befehle: Nach der Lagemeldung forderst du den Gasversorger an, sperrst weiträumig ab und vermeidest Zündquellen. Handys und Funkgeräte bleiben außerhalb. Die Bewohner werden persönlich gewarnt, nicht über die Klingel. Das Ex-Warngerät misst, bevor jemand das Gebäude betritt.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25</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4.5 FRAGEN FÜR DIE GRUPPE</a:t>
            </a:r>
            <a:endParaRPr lang="en-US" sz="34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Warum gilt: „Gebäude nur nach Messung betreten“?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Was würdest du im echten Einsatz anders machen als im Spiel?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26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ZUM MITNEHMEN</a:t>
            </a:r>
            <a:endParaRPr lang="en-US" sz="3400" dirty="0"/>
          </a:p>
        </p:txBody>
      </p:sp>
      <p:sp>
        <p:nvSpPr>
          <p:cNvPr id="5" name="Shape 3"/>
          <p:cNvSpPr/>
          <p:nvPr/>
        </p:nvSpPr>
        <p:spPr>
          <a:xfrm>
            <a:off x="594360" y="1508760"/>
            <a:ext cx="2558720" cy="3017520"/>
          </a:xfrm>
          <a:prstGeom prst="rect">
            <a:avLst/>
          </a:prstGeom>
          <a:solidFill>
            <a:srgbClr val="FFFFFF"/>
          </a:solidFill>
          <a:ln w="9525">
            <a:solidFill>
              <a:srgbClr val="E2E8F0"/>
            </a:solidFill>
            <a:prstDash val="solid"/>
          </a:ln>
        </p:spPr>
      </p:sp>
      <p:sp>
        <p:nvSpPr>
          <p:cNvPr id="6" name="Shape 4"/>
          <p:cNvSpPr/>
          <p:nvPr/>
        </p:nvSpPr>
        <p:spPr>
          <a:xfrm>
            <a:off x="594360" y="1508760"/>
            <a:ext cx="2558720" cy="64008"/>
          </a:xfrm>
          <a:prstGeom prst="rect">
            <a:avLst/>
          </a:prstGeom>
          <a:solidFill>
            <a:srgbClr val="1E3A8A"/>
          </a:solidFill>
          <a:ln w="12700">
            <a:solidFill>
              <a:srgbClr val="1E3A8A"/>
            </a:solidFill>
            <a:prstDash val="solid"/>
          </a:ln>
        </p:spPr>
      </p:sp>
      <p:sp>
        <p:nvSpPr>
          <p:cNvPr id="7" name="Text 5"/>
          <p:cNvSpPr/>
          <p:nvPr/>
        </p:nvSpPr>
        <p:spPr>
          <a:xfrm>
            <a:off x="850392" y="1691640"/>
            <a:ext cx="2101520" cy="118872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GEBÄUDE NUR NACH MESSUNG BETRETEN</a:t>
            </a:r>
            <a:endParaRPr lang="en-US" sz="2100" dirty="0"/>
          </a:p>
        </p:txBody>
      </p:sp>
      <p:sp>
        <p:nvSpPr>
          <p:cNvPr id="8" name="Text 6"/>
          <p:cNvSpPr/>
          <p:nvPr/>
        </p:nvSpPr>
        <p:spPr>
          <a:xfrm>
            <a:off x="850392" y="2971800"/>
            <a:ext cx="2101520" cy="141732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Wer ohne Messung in ein Gebäude geht, kann in eine explosionsfähige …</a:t>
            </a:r>
            <a:endParaRPr lang="en-US" sz="1800" dirty="0"/>
          </a:p>
        </p:txBody>
      </p:sp>
      <p:sp>
        <p:nvSpPr>
          <p:cNvPr id="9" name="Shape 7"/>
          <p:cNvSpPr/>
          <p:nvPr/>
        </p:nvSpPr>
        <p:spPr>
          <a:xfrm>
            <a:off x="3409112" y="1508760"/>
            <a:ext cx="2558720" cy="3017520"/>
          </a:xfrm>
          <a:prstGeom prst="rect">
            <a:avLst/>
          </a:prstGeom>
          <a:solidFill>
            <a:srgbClr val="FFFFFF"/>
          </a:solidFill>
          <a:ln w="9525">
            <a:solidFill>
              <a:srgbClr val="E2E8F0"/>
            </a:solidFill>
            <a:prstDash val="solid"/>
          </a:ln>
        </p:spPr>
      </p:sp>
      <p:sp>
        <p:nvSpPr>
          <p:cNvPr id="10" name="Shape 8"/>
          <p:cNvSpPr/>
          <p:nvPr/>
        </p:nvSpPr>
        <p:spPr>
          <a:xfrm>
            <a:off x="3409112" y="1508760"/>
            <a:ext cx="2558720" cy="64008"/>
          </a:xfrm>
          <a:prstGeom prst="rect">
            <a:avLst/>
          </a:prstGeom>
          <a:solidFill>
            <a:srgbClr val="1E3A8A"/>
          </a:solidFill>
          <a:ln w="12700">
            <a:solidFill>
              <a:srgbClr val="1E3A8A"/>
            </a:solidFill>
            <a:prstDash val="solid"/>
          </a:ln>
        </p:spPr>
      </p:sp>
      <p:sp>
        <p:nvSpPr>
          <p:cNvPr id="11" name="Text 9"/>
          <p:cNvSpPr/>
          <p:nvPr/>
        </p:nvSpPr>
        <p:spPr>
          <a:xfrm>
            <a:off x="3665144" y="1691640"/>
            <a:ext cx="2101520" cy="1188720"/>
          </a:xfrm>
          <a:prstGeom prst="rect">
            <a:avLst/>
          </a:prstGeom>
          <a:noFill/>
          <a:ln/>
        </p:spPr>
        <p:txBody>
          <a:bodyPr wrap="square" lIns="0" tIns="0" rIns="0" bIns="0" rtlCol="0" anchor="t"/>
          <a:lstStyle/>
          <a:p>
            <a:pPr indent="0" marL="0">
              <a:buNone/>
            </a:pPr>
            <a:r>
              <a:rPr lang="en-US" sz="1900" b="1" dirty="0">
                <a:solidFill>
                  <a:srgbClr val="0F172A"/>
                </a:solidFill>
                <a:latin typeface="Arial Narrow" pitchFamily="34" charset="0"/>
                <a:ea typeface="Arial Narrow" pitchFamily="34" charset="-122"/>
                <a:cs typeface="Arial Narrow" pitchFamily="34" charset="-120"/>
              </a:rPr>
              <a:t>KEIN FAHRZEUG IM GEFAHRENBEREICH</a:t>
            </a:r>
            <a:endParaRPr lang="en-US" sz="1900" dirty="0"/>
          </a:p>
        </p:txBody>
      </p:sp>
      <p:sp>
        <p:nvSpPr>
          <p:cNvPr id="12" name="Text 10"/>
          <p:cNvSpPr/>
          <p:nvPr/>
        </p:nvSpPr>
        <p:spPr>
          <a:xfrm>
            <a:off x="3665144" y="2971800"/>
            <a:ext cx="2101520" cy="141732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Im Gefahrenbereich ist ein Fahrzeugmotor eine Zündquelle.</a:t>
            </a:r>
            <a:endParaRPr lang="en-US" sz="1900" dirty="0"/>
          </a:p>
        </p:txBody>
      </p:sp>
      <p:sp>
        <p:nvSpPr>
          <p:cNvPr id="13" name="Shape 11"/>
          <p:cNvSpPr/>
          <p:nvPr/>
        </p:nvSpPr>
        <p:spPr>
          <a:xfrm>
            <a:off x="6223864" y="1508760"/>
            <a:ext cx="2558720" cy="3017520"/>
          </a:xfrm>
          <a:prstGeom prst="rect">
            <a:avLst/>
          </a:prstGeom>
          <a:solidFill>
            <a:srgbClr val="FFFFFF"/>
          </a:solidFill>
          <a:ln w="9525">
            <a:solidFill>
              <a:srgbClr val="E2E8F0"/>
            </a:solidFill>
            <a:prstDash val="solid"/>
          </a:ln>
        </p:spPr>
      </p:sp>
      <p:sp>
        <p:nvSpPr>
          <p:cNvPr id="14" name="Shape 12"/>
          <p:cNvSpPr/>
          <p:nvPr/>
        </p:nvSpPr>
        <p:spPr>
          <a:xfrm>
            <a:off x="6223864" y="150876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691640"/>
            <a:ext cx="2101520" cy="82296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GASVERSORGER ANGEFORDERT</a:t>
            </a:r>
            <a:endParaRPr lang="en-US" sz="2100" dirty="0"/>
          </a:p>
        </p:txBody>
      </p:sp>
      <p:sp>
        <p:nvSpPr>
          <p:cNvPr id="16" name="Text 14"/>
          <p:cNvSpPr/>
          <p:nvPr/>
        </p:nvSpPr>
        <p:spPr>
          <a:xfrm>
            <a:off x="6479896" y="2606040"/>
            <a:ext cx="2101520" cy="178308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Nur der Versorger kann die Leitung dauerhaft absperren und wieder in …</a:t>
            </a:r>
            <a:endParaRPr lang="en-US" sz="1900" dirty="0"/>
          </a:p>
        </p:txBody>
      </p:sp>
      <p:sp>
        <p:nvSpPr>
          <p:cNvPr id="17" name="Shape 15"/>
          <p:cNvSpPr/>
          <p:nvPr/>
        </p:nvSpPr>
        <p:spPr>
          <a:xfrm>
            <a:off x="9038615" y="1508760"/>
            <a:ext cx="2558720" cy="3017520"/>
          </a:xfrm>
          <a:prstGeom prst="rect">
            <a:avLst/>
          </a:prstGeom>
          <a:solidFill>
            <a:srgbClr val="FFFFFF"/>
          </a:solidFill>
          <a:ln w="9525">
            <a:solidFill>
              <a:srgbClr val="E2E8F0"/>
            </a:solidFill>
            <a:prstDash val="solid"/>
          </a:ln>
        </p:spPr>
      </p:sp>
      <p:sp>
        <p:nvSpPr>
          <p:cNvPr id="18" name="Shape 16"/>
          <p:cNvSpPr/>
          <p:nvPr/>
        </p:nvSpPr>
        <p:spPr>
          <a:xfrm>
            <a:off x="9038615" y="150876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691640"/>
            <a:ext cx="2101520" cy="118872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KEIN FAHRZEUG IN WINDRICHTUNG</a:t>
            </a:r>
            <a:endParaRPr lang="en-US" sz="2100" dirty="0"/>
          </a:p>
        </p:txBody>
      </p:sp>
      <p:sp>
        <p:nvSpPr>
          <p:cNvPr id="20" name="Text 18"/>
          <p:cNvSpPr/>
          <p:nvPr/>
        </p:nvSpPr>
        <p:spPr>
          <a:xfrm>
            <a:off x="9294647" y="2971800"/>
            <a:ext cx="2101520" cy="141732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Das Gas zieht mit dem Wind nach Norden. Wer dort steht, steht im Gas.</a:t>
            </a:r>
            <a:endParaRPr lang="en-US" sz="18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27</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QUELLEN UND BILDNACHWEIS</a:t>
            </a:r>
            <a:endParaRPr lang="en-US" sz="3400" dirty="0"/>
          </a:p>
        </p:txBody>
      </p:sp>
      <p:sp>
        <p:nvSpPr>
          <p:cNvPr id="5" name="Text 3"/>
          <p:cNvSpPr/>
          <p:nvPr/>
        </p:nvSpPr>
        <p:spPr>
          <a:xfrm>
            <a:off x="594360" y="1325880"/>
            <a:ext cx="5410048" cy="3566160"/>
          </a:xfrm>
          <a:prstGeom prst="rect">
            <a:avLst/>
          </a:prstGeom>
          <a:noFill/>
          <a:ln/>
        </p:spPr>
        <p:txBody>
          <a:bodyPr wrap="square" lIns="0" tIns="0" rIns="0" bIns="0" rtlCol="0" anchor="t"/>
          <a:lstStyle/>
          <a:p>
            <a:pPr indent="0" marL="0">
              <a:spcAft>
                <a:spcPts val="500"/>
              </a:spcAft>
              <a:buNone/>
            </a:pPr>
            <a:endParaRPr lang="en-US" sz="1300" dirty="0"/>
          </a:p>
        </p:txBody>
      </p:sp>
      <p:sp>
        <p:nvSpPr>
          <p:cNvPr id="6" name="Text 4"/>
          <p:cNvSpPr/>
          <p:nvPr/>
        </p:nvSpPr>
        <p:spPr>
          <a:xfrm>
            <a:off x="6187288" y="1325880"/>
            <a:ext cx="5410048" cy="3566160"/>
          </a:xfrm>
          <a:prstGeom prst="rect">
            <a:avLst/>
          </a:prstGeom>
          <a:noFill/>
          <a:ln/>
        </p:spPr>
        <p:txBody>
          <a:bodyPr wrap="square" lIns="0" tIns="0" rIns="0" bIns="0" rtlCol="0" anchor="t"/>
          <a:lstStyle/>
          <a:p>
            <a:pPr indent="0" marL="0">
              <a:spcAft>
                <a:spcPts val="500"/>
              </a:spcAft>
              <a:buNone/>
            </a:pPr>
            <a:endParaRPr lang="en-US" sz="1300" dirty="0"/>
          </a:p>
        </p:txBody>
      </p:sp>
      <p:sp>
        <p:nvSpPr>
          <p:cNvPr id="7" name="Shape 5"/>
          <p:cNvSpPr/>
          <p:nvPr/>
        </p:nvSpPr>
        <p:spPr>
          <a:xfrm>
            <a:off x="594360" y="4892040"/>
            <a:ext cx="11002975" cy="1325880"/>
          </a:xfrm>
          <a:prstGeom prst="rect">
            <a:avLst/>
          </a:prstGeom>
          <a:solidFill>
            <a:srgbClr val="EFF3F9"/>
          </a:solidFill>
          <a:ln w="12700">
            <a:solidFill>
              <a:srgbClr val="EFF3F9"/>
            </a:solidFill>
            <a:prstDash val="solid"/>
          </a:ln>
        </p:spPr>
      </p:sp>
      <p:sp>
        <p:nvSpPr>
          <p:cNvPr id="8" name="Text 6"/>
          <p:cNvSpPr/>
          <p:nvPr/>
        </p:nvSpPr>
        <p:spPr>
          <a:xfrm>
            <a:off x="868680" y="4892040"/>
            <a:ext cx="10545775" cy="1325880"/>
          </a:xfrm>
          <a:prstGeom prst="rect">
            <a:avLst/>
          </a:prstGeom>
          <a:noFill/>
          <a:ln/>
        </p:spPr>
        <p:txBody>
          <a:bodyPr wrap="square" lIns="0" tIns="0" rIns="0" bIns="0" rtlCol="0" anchor="ctr"/>
          <a:lstStyle/>
          <a:p>
            <a:pPr indent="0" marL="0">
              <a:buNone/>
            </a:pPr>
            <a:r>
              <a:rPr lang="en-US" sz="1600" b="1" dirty="0">
                <a:solidFill>
                  <a:srgbClr val="0F172A"/>
                </a:solidFill>
                <a:latin typeface="Arial Narrow" pitchFamily="34" charset="0"/>
                <a:ea typeface="Arial Narrow" pitchFamily="34" charset="-122"/>
                <a:cs typeface="Arial Narrow" pitchFamily="34" charset="-120"/>
              </a:rPr>
              <a:t>Inhalte und Nutzung  </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Inhalte: Planspiel „Gasaustritt nach Baggerschaden“ der Plattform Feuerwehr Wissen Brandenburg (fiktive Lage, Auswertung nach festen Regeln, keine KI). Die fachlichen Hinweise stehen auf den verlinkten Plattformseiten. In Brandenburg gelten die Weisungen deines Trägers.</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Diese Präsentation darfst du frei bearbeiten und weitergeben. Bilder behalten ihre eigene Lizenz, die Quellenangabe bleibt dabei. Maßgeblich sind die Vorschriften und die Vorgaben deiner Wehr. Mehr unter feuerwehr-wissen-bb.de/wissen/ausbildung/</a:t>
            </a:r>
            <a:endParaRPr lang="en-US" sz="1600" dirty="0"/>
          </a:p>
        </p:txBody>
      </p:sp>
      <p:sp>
        <p:nvSpPr>
          <p:cNvPr id="9" name="Text 7"/>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Gasaustritt · Ausbildung  ·  28</a:t>
            </a:r>
            <a:endParaRPr lang="en-US" sz="1000" dirty="0"/>
          </a:p>
        </p:txBody>
      </p:sp>
      <p:sp>
        <p:nvSpPr>
          <p:cNvPr id="10" name="Text 8">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feuerwehr-wissen-bb.de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Planspiel Gasaustritt: Moderation</dc:title>
  <dc:subject>PptxGenJS Presentation</dc:subject>
  <dc:creator>Feuerwehr Wissen</dc:creator>
  <cp:lastModifiedBy>Feuerwehr Wissen</cp:lastModifiedBy>
  <cp:revision>1</cp:revision>
  <dcterms:created xsi:type="dcterms:W3CDTF">2026-10-21T11:04:35Z</dcterms:created>
  <dcterms:modified xsi:type="dcterms:W3CDTF">2026-10-21T11:04:35Z</dcterms:modified>
</cp:coreProperties>
</file>