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slideMasters/slideMaster19.xml" ContentType="application/vnd.openxmlformats-officedocument.presentationml.slideMaster+xml"/>
  <Override PartName="/ppt/slides/slide19.xml" ContentType="application/vnd.openxmlformats-officedocument.presentationml.slide+xml"/>
  <Override PartName="/ppt/slideMasters/slideMaster20.xml" ContentType="application/vnd.openxmlformats-officedocument.presentationml.slideMaster+xml"/>
  <Override PartName="/ppt/slides/slide20.xml" ContentType="application/vnd.openxmlformats-officedocument.presentationml.slide+xml"/>
  <Override PartName="/ppt/slideMasters/slideMaster21.xml" ContentType="application/vnd.openxmlformats-officedocument.presentationml.slideMaster+xml"/>
  <Override PartName="/ppt/slides/slide21.xml" ContentType="application/vnd.openxmlformats-officedocument.presentationml.slide+xml"/>
  <Override PartName="/ppt/slideMasters/slideMaster22.xml" ContentType="application/vnd.openxmlformats-officedocument.presentationml.slideMaster+xml"/>
  <Override PartName="/ppt/slides/slide22.xml" ContentType="application/vnd.openxmlformats-officedocument.presentationml.slide+xml"/>
  <Override PartName="/ppt/slideMasters/slideMaster23.xml" ContentType="application/vnd.openxmlformats-officedocument.presentationml.slideMaster+xml"/>
  <Override PartName="/ppt/slides/slide23.xml" ContentType="application/vnd.openxmlformats-officedocument.presentationml.slide+xml"/>
  <Override PartName="/ppt/slideMasters/slideMaster24.xml" ContentType="application/vnd.openxmlformats-officedocument.presentationml.slideMaster+xml"/>
  <Override PartName="/ppt/slides/slide24.xml" ContentType="application/vnd.openxmlformats-officedocument.presentationml.slide+xml"/>
  <Override PartName="/ppt/slideMasters/slideMaster25.xml" ContentType="application/vnd.openxmlformats-officedocument.presentationml.slideMaster+xml"/>
  <Override PartName="/ppt/slides/slide25.xml" ContentType="application/vnd.openxmlformats-officedocument.presentationml.slide+xml"/>
  <Override PartName="/ppt/slideMasters/slideMaster26.xml" ContentType="application/vnd.openxmlformats-officedocument.presentationml.slideMaster+xml"/>
  <Override PartName="/ppt/slides/slide26.xml" ContentType="application/vnd.openxmlformats-officedocument.presentationml.slide+xml"/>
  <Override PartName="/ppt/slideMasters/slideMaster27.xml" ContentType="application/vnd.openxmlformats-officedocument.presentationml.slideMaster+xml"/>
  <Override PartName="/ppt/slides/slide27.xml" ContentType="application/vnd.openxmlformats-officedocument.presentationml.slide+xml"/>
  <Override PartName="/ppt/slideMasters/slideMaster28.xml" ContentType="application/vnd.openxmlformats-officedocument.presentationml.slideMaster+xml"/>
  <Override PartName="/ppt/slides/slide2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Lst>
  <p:notesMasterIdLst>
    <p:notesMasterId r:id="rId30"/>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30" Type="http://schemas.openxmlformats.org/officeDocument/2006/relationships/notesMaster" Target="notesMasters/notesMaster1.xml"/><Relationship Id="rId31" Type="http://schemas.openxmlformats.org/officeDocument/2006/relationships/presProps" Target="presProps.xml"/><Relationship Id="rId32" Type="http://schemas.openxmlformats.org/officeDocument/2006/relationships/viewProps" Target="viewProps.xml"/><Relationship Id="rId33" Type="http://schemas.openxmlformats.org/officeDocument/2006/relationships/theme" Target="theme/theme1.xml"/><Relationship Id="rId34"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_rels/notesSlide1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xml"/>
		</Relationships>
</file>

<file path=ppt/notesSlides/_rels/notesSlide2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0.xml"/>
		</Relationships>
</file>

<file path=ppt/notesSlides/_rels/notesSlide2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1.xml"/>
		</Relationships>
</file>

<file path=ppt/notesSlides/_rels/notesSlide2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2.xml"/>
		</Relationships>
</file>

<file path=ppt/notesSlides/_rels/notesSlide2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3.xml"/>
		</Relationships>
</file>

<file path=ppt/notesSlides/_rels/notesSlide2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4.xml"/>
		</Relationships>
</file>

<file path=ppt/notesSlides/_rels/notesSlide2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5.xml"/>
		</Relationships>
</file>

<file path=ppt/notesSlides/_rels/notesSlide2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6.xml"/>
		</Relationships>
</file>

<file path=ppt/notesSlides/_rels/notesSlide2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7.xml"/>
		</Relationships>
</file>

<file path=ppt/notesSlides/_rels/notesSlide2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8.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28</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hyperlink" Target="https://feuerwehr-wissen-bb.de" TargetMode="External"/><Relationship Id="rId2" Type="http://schemas.openxmlformats.org/officeDocument/2006/relationships/slideLayout" Target="../slideLayouts/slideLayout1.xml"/><Relationship Id="rId3"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hyperlink" Target="https://feuerwehr-wissen-bb.de" TargetMode="External"/><Relationship Id="rId2" Type="http://schemas.openxmlformats.org/officeDocument/2006/relationships/slideLayout" Target="../slideLayouts/slideLayout1.xml"/><Relationship Id="rId3"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hyperlink" Target="https://feuerwehr-wissen-bb.de" TargetMode="External"/><Relationship Id="rId2" Type="http://schemas.openxmlformats.org/officeDocument/2006/relationships/slideLayout" Target="../slideLayouts/slideLayout1.xml"/><Relationship Id="rId3"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hyperlink" Target="https://feuerwehr-wissen-bb.de" TargetMode="External"/><Relationship Id="rId2" Type="http://schemas.openxmlformats.org/officeDocument/2006/relationships/slideLayout" Target="../slideLayouts/slideLayout1.xml"/><Relationship Id="rId3"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hyperlink" Target="https://feuerwehr-wissen-bb.de" TargetMode="External"/><Relationship Id="rId2" Type="http://schemas.openxmlformats.org/officeDocument/2006/relationships/slideLayout" Target="../slideLayouts/slideLayout1.xml"/><Relationship Id="rId3"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2" Type="http://schemas.openxmlformats.org/officeDocument/2006/relationships/hyperlink" Target="https://commons.wikimedia.org/wiki/File:ADR_Plate_-_UN_1203_Gasoline.svg" TargetMode="External"/><Relationship Id="rId3" Type="http://schemas.openxmlformats.org/officeDocument/2006/relationships/hyperlink" Target="https://feuerwehr-wissen-bb.de" TargetMode="External"/><Relationship Id="rId1" Type="http://schemas.openxmlformats.org/officeDocument/2006/relationships/image" Target="../media/image-6-1.png"/><Relationship Id="rId4" Type="http://schemas.openxmlformats.org/officeDocument/2006/relationships/slideLayout" Target="../slideLayouts/slideLayout1.xml"/><Relationship Id="rId5"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hyperlink" Target="https://feuerwehr-wissen-bb.de" TargetMode="External"/><Relationship Id="rId2" Type="http://schemas.openxmlformats.org/officeDocument/2006/relationships/slideLayout" Target="../slideLayouts/slideLayout1.xml"/><Relationship Id="rId3"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hyperlink" Target="https://feuerwehr-wissen-bb.de" TargetMode="External"/><Relationship Id="rId2" Type="http://schemas.openxmlformats.org/officeDocument/2006/relationships/slideLayout" Target="../slideLayouts/slideLayout1.xml"/><Relationship Id="rId3"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hyperlink" Target="https://feuerwehr-wissen-bb.de" TargetMode="External"/><Relationship Id="rId2" Type="http://schemas.openxmlformats.org/officeDocument/2006/relationships/slideLayout" Target="../slideLayouts/slideLayout1.xml"/><Relationship Id="rId3"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hyperlink" Target="https://feuerwehr-wissen-bb.de" TargetMode="External"/><Relationship Id="rId2" Type="http://schemas.openxmlformats.org/officeDocument/2006/relationships/slideLayout" Target="../slideLayouts/slideLayout1.xml"/><Relationship Id="rId3"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hyperlink" Target="https://feuerwehr-wissen-bb.de" TargetMode="External"/><Relationship Id="rId2" Type="http://schemas.openxmlformats.org/officeDocument/2006/relationships/slideLayout" Target="../slideLayouts/slideLayout1.xml"/><Relationship Id="rId3"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hyperlink" Target="https://feuerwehr-wissen-bb.de" TargetMode="External"/><Relationship Id="rId2" Type="http://schemas.openxmlformats.org/officeDocument/2006/relationships/slideLayout" Target="../slideLayouts/slideLayout1.xml"/><Relationship Id="rId3"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hyperlink" Target="https://feuerwehr-wissen-bb.de" TargetMode="External"/><Relationship Id="rId2" Type="http://schemas.openxmlformats.org/officeDocument/2006/relationships/slideLayout" Target="../slideLayouts/slideLayout1.xml"/><Relationship Id="rId3"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hyperlink" Target="https://feuerwehr-wissen-bb.de" TargetMode="External"/><Relationship Id="rId2" Type="http://schemas.openxmlformats.org/officeDocument/2006/relationships/slideLayout" Target="../slideLayouts/slideLayout1.xml"/><Relationship Id="rId3"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hyperlink" Target="https://feuerwehr-wissen-bb.de" TargetMode="External"/><Relationship Id="rId2" Type="http://schemas.openxmlformats.org/officeDocument/2006/relationships/slideLayout" Target="../slideLayouts/slideLayout1.xml"/><Relationship Id="rId3"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hyperlink" Target="https://feuerwehr-wissen-bb.de" TargetMode="External"/><Relationship Id="rId2" Type="http://schemas.openxmlformats.org/officeDocument/2006/relationships/slideLayout" Target="../slideLayouts/slideLayout1.xml"/><Relationship Id="rId3"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hyperlink" Target="https://feuerwehr-wissen-bb.de" TargetMode="External"/><Relationship Id="rId2" Type="http://schemas.openxmlformats.org/officeDocument/2006/relationships/slideLayout" Target="../slideLayouts/slideLayout1.xml"/><Relationship Id="rId3"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hyperlink" Target="https://feuerwehr-wissen-bb.de" TargetMode="External"/><Relationship Id="rId2" Type="http://schemas.openxmlformats.org/officeDocument/2006/relationships/slideLayout" Target="../slideLayouts/slideLayout1.xml"/><Relationship Id="rId3"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hyperlink" Target="https://feuerwehr-wissen-bb.de" TargetMode="External"/><Relationship Id="rId2" Type="http://schemas.openxmlformats.org/officeDocument/2006/relationships/slideLayout" Target="../slideLayouts/slideLayout1.xml"/><Relationship Id="rId3"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hyperlink" Target="https://feuerwehr-wissen-bb.de" TargetMode="External"/><Relationship Id="rId2" Type="http://schemas.openxmlformats.org/officeDocument/2006/relationships/slideLayout" Target="../slideLayouts/slideLayout1.xml"/><Relationship Id="rId3"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hyperlink" Target="https://feuerwehr-wissen-bb.de" TargetMode="External"/><Relationship Id="rId2" Type="http://schemas.openxmlformats.org/officeDocument/2006/relationships/slideLayout" Target="../slideLayouts/slideLayout1.xml"/><Relationship Id="rId3"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hyperlink" Target="https://feuerwehr-wissen-bb.de" TargetMode="External"/><Relationship Id="rId2" Type="http://schemas.openxmlformats.org/officeDocument/2006/relationships/slideLayout" Target="../slideLayouts/slideLayout1.xml"/><Relationship Id="rId3"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hyperlink" Target="https://feuerwehr-wissen-bb.de" TargetMode="External"/><Relationship Id="rId2" Type="http://schemas.openxmlformats.org/officeDocument/2006/relationships/slideLayout" Target="../slideLayouts/slideLayout1.xml"/><Relationship Id="rId3"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hyperlink" Target="https://feuerwehr-wissen-bb.de" TargetMode="External"/><Relationship Id="rId2" Type="http://schemas.openxmlformats.org/officeDocument/2006/relationships/slideLayout" Target="../slideLayouts/slideLayout1.xml"/><Relationship Id="rId3"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hyperlink" Target="https://feuerwehr-wissen-bb.de" TargetMode="External"/><Relationship Id="rId2" Type="http://schemas.openxmlformats.org/officeDocument/2006/relationships/slideLayout" Target="../slideLayouts/slideLayout1.xml"/><Relationship Id="rId3"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hyperlink" Target="https://feuerwehr-wissen-bb.de" TargetMode="External"/><Relationship Id="rId2" Type="http://schemas.openxmlformats.org/officeDocument/2006/relationships/slideLayout" Target="../slideLayouts/slideLayout1.xml"/><Relationship Id="rId3"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hyperlink" Target="https://feuerwehr-wissen-bb.de" TargetMode="External"/><Relationship Id="rId2" Type="http://schemas.openxmlformats.org/officeDocument/2006/relationships/slideLayout" Target="../slideLayouts/slideLayout1.xml"/><Relationship Id="rId3"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hyperlink" Target="https://commons.wikimedia.org/wiki/File:ADR_Plate_-_UN_1203_Gasoline.svg" TargetMode="External"/><Relationship Id="rId2" Type="http://schemas.openxmlformats.org/officeDocument/2006/relationships/hyperlink" Target="https://feuerwehr-wissen-bb.de" TargetMode="External"/><Relationship Id="rId3" Type="http://schemas.openxmlformats.org/officeDocument/2006/relationships/slideLayout" Target="../slideLayouts/slideLayout1.xml"/><Relationship Id="rId4" Type="http://schemas.openxmlformats.org/officeDocument/2006/relationships/notesSlide" Target="../notesSlides/notesSlide28.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F1F5F9"/>
        </a:solidFill>
      </p:bgPr>
    </p:bg>
    <p:spTree>
      <p:nvGrpSpPr>
        <p:cNvPr id="1" name=""/>
        <p:cNvGrpSpPr/>
        <p:nvPr/>
      </p:nvGrpSpPr>
      <p:grpSpPr>
        <a:xfrm>
          <a:off x="0" y="0"/>
          <a:ext cx="0" cy="0"/>
          <a:chOff x="0" y="0"/>
          <a:chExt cx="0" cy="0"/>
        </a:xfrm>
      </p:grpSpPr>
      <p:sp>
        <p:nvSpPr>
          <p:cNvPr id="2" name="Shape 0"/>
          <p:cNvSpPr/>
          <p:nvPr/>
        </p:nvSpPr>
        <p:spPr>
          <a:xfrm>
            <a:off x="3992728" y="1417320"/>
            <a:ext cx="4206240" cy="502920"/>
          </a:xfrm>
          <a:prstGeom prst="rect">
            <a:avLst/>
          </a:prstGeom>
          <a:solidFill>
            <a:srgbClr val="B71C1C"/>
          </a:solidFill>
          <a:ln w="12700">
            <a:solidFill>
              <a:srgbClr val="B71C1C"/>
            </a:solidFill>
            <a:prstDash val="solid"/>
          </a:ln>
        </p:spPr>
      </p:sp>
      <p:sp>
        <p:nvSpPr>
          <p:cNvPr id="3" name="Text 1"/>
          <p:cNvSpPr/>
          <p:nvPr/>
        </p:nvSpPr>
        <p:spPr>
          <a:xfrm>
            <a:off x="3992728" y="1417320"/>
            <a:ext cx="4206240" cy="502920"/>
          </a:xfrm>
          <a:prstGeom prst="rect">
            <a:avLst/>
          </a:prstGeom>
          <a:noFill/>
          <a:ln/>
        </p:spPr>
        <p:txBody>
          <a:bodyPr wrap="square" lIns="0" tIns="0" rIns="0" bIns="0" rtlCol="0" anchor="ctr"/>
          <a:lstStyle/>
          <a:p>
            <a:pPr algn="ctr" indent="0" marL="0">
              <a:buNone/>
            </a:pPr>
            <a:r>
              <a:rPr lang="en-US" sz="1600" dirty="0">
                <a:solidFill>
                  <a:srgbClr val="FFFFFF"/>
                </a:solidFill>
                <a:latin typeface="Consolas" pitchFamily="34" charset="0"/>
                <a:ea typeface="Consolas" pitchFamily="34" charset="-122"/>
                <a:cs typeface="Consolas" pitchFamily="34" charset="-120"/>
              </a:rPr>
              <a:t>AUSBILDUNG FEUERWEHR</a:t>
            </a:r>
            <a:endParaRPr lang="en-US" sz="1600" dirty="0"/>
          </a:p>
        </p:txBody>
      </p:sp>
      <p:sp>
        <p:nvSpPr>
          <p:cNvPr id="4" name="Text 2"/>
          <p:cNvSpPr/>
          <p:nvPr/>
        </p:nvSpPr>
        <p:spPr>
          <a:xfrm>
            <a:off x="731520" y="2148840"/>
            <a:ext cx="10728655" cy="2286000"/>
          </a:xfrm>
          <a:prstGeom prst="rect">
            <a:avLst/>
          </a:prstGeom>
          <a:noFill/>
          <a:ln/>
        </p:spPr>
        <p:txBody>
          <a:bodyPr wrap="square" lIns="0" tIns="0" rIns="0" bIns="0" rtlCol="0" anchor="ctr"/>
          <a:lstStyle/>
          <a:p>
            <a:pPr algn="ctr" indent="0" marL="0">
              <a:lnSpc>
                <a:spcPct val="95000"/>
              </a:lnSpc>
              <a:buNone/>
            </a:pPr>
            <a:r>
              <a:rPr lang="en-US" sz="8000" b="1" dirty="0">
                <a:solidFill>
                  <a:srgbClr val="0F172A"/>
                </a:solidFill>
                <a:latin typeface="Arial Narrow" pitchFamily="34" charset="0"/>
                <a:ea typeface="Arial Narrow" pitchFamily="34" charset="-122"/>
                <a:cs typeface="Arial Narrow" pitchFamily="34" charset="-120"/>
              </a:rPr>
              <a:t>PLANSPIEL:</a:t>
            </a:r>
            <a:endParaRPr lang="en-US" sz="8000" dirty="0"/>
          </a:p>
          <a:p>
            <a:pPr algn="ctr" indent="0" marL="0">
              <a:lnSpc>
                <a:spcPct val="95000"/>
              </a:lnSpc>
              <a:buNone/>
            </a:pPr>
            <a:r>
              <a:rPr lang="en-US" sz="8000" b="1" dirty="0">
                <a:solidFill>
                  <a:srgbClr val="B71C1C"/>
                </a:solidFill>
                <a:latin typeface="Arial Narrow" pitchFamily="34" charset="0"/>
                <a:ea typeface="Arial Narrow" pitchFamily="34" charset="-122"/>
                <a:cs typeface="Arial Narrow" pitchFamily="34" charset="-120"/>
              </a:rPr>
              <a:t>GEFAHRGUT-TANKZUG</a:t>
            </a:r>
            <a:endParaRPr lang="en-US" sz="8000" dirty="0"/>
          </a:p>
        </p:txBody>
      </p:sp>
      <p:sp>
        <p:nvSpPr>
          <p:cNvPr id="5" name="Text 3"/>
          <p:cNvSpPr/>
          <p:nvPr/>
        </p:nvSpPr>
        <p:spPr>
          <a:xfrm>
            <a:off x="914400" y="4526280"/>
            <a:ext cx="10362895" cy="548640"/>
          </a:xfrm>
          <a:prstGeom prst="rect">
            <a:avLst/>
          </a:prstGeom>
          <a:noFill/>
          <a:ln/>
        </p:spPr>
        <p:txBody>
          <a:bodyPr wrap="square" lIns="0" tIns="0" rIns="0" bIns="0" rtlCol="0" anchor="ctr"/>
          <a:lstStyle/>
          <a:p>
            <a:pPr algn="ctr" indent="0" marL="0">
              <a:buNone/>
            </a:pPr>
            <a:r>
              <a:rPr lang="en-US" sz="2400" dirty="0">
                <a:solidFill>
                  <a:srgbClr val="64748B"/>
                </a:solidFill>
                <a:latin typeface="Calibri" pitchFamily="34" charset="0"/>
                <a:ea typeface="Calibri" pitchFamily="34" charset="-122"/>
                <a:cs typeface="Calibri" pitchFamily="34" charset="-120"/>
              </a:rPr>
              <a:t>Moderationsfolien für Ausbilder: Gefahrgutunfall mit Tankzug</a:t>
            </a:r>
            <a:endParaRPr lang="en-US" sz="2400" dirty="0"/>
          </a:p>
        </p:txBody>
      </p:sp>
      <p:sp>
        <p:nvSpPr>
          <p:cNvPr id="6" name="Text 4"/>
          <p:cNvSpPr/>
          <p:nvPr/>
        </p:nvSpPr>
        <p:spPr>
          <a:xfrm>
            <a:off x="914400" y="5806440"/>
            <a:ext cx="10362895" cy="457200"/>
          </a:xfrm>
          <a:prstGeom prst="rect">
            <a:avLst/>
          </a:prstGeom>
          <a:noFill/>
          <a:ln/>
        </p:spPr>
        <p:txBody>
          <a:bodyPr wrap="square" lIns="0" tIns="0" rIns="0" bIns="0" rtlCol="0" anchor="ctr"/>
          <a:lstStyle/>
          <a:p>
            <a:pPr algn="ctr" indent="0" marL="0">
              <a:buNone/>
            </a:pPr>
            <a:r>
              <a:rPr lang="en-US" sz="1300" dirty="0">
                <a:solidFill>
                  <a:srgbClr val="64748B"/>
                </a:solidFill>
                <a:latin typeface="Calibri" pitchFamily="34" charset="0"/>
                <a:ea typeface="Calibri" pitchFamily="34" charset="-122"/>
                <a:cs typeface="Calibri" pitchFamily="34" charset="-120"/>
              </a:rPr>
              <a:t>Muster-Ausbildung der Plattform Feuerwehr Wissen  ·  Stand Oktober 2026</a:t>
            </a:r>
            <a:endParaRPr lang="en-US" sz="1300" dirty="0"/>
          </a:p>
        </p:txBody>
      </p:sp>
      <p:sp>
        <p:nvSpPr>
          <p:cNvPr id="7" name="Text 5"/>
          <p:cNvSpPr/>
          <p:nvPr/>
        </p:nvSpPr>
        <p:spPr>
          <a:xfrm>
            <a:off x="594360" y="6437376"/>
            <a:ext cx="6400800" cy="274320"/>
          </a:xfrm>
          <a:prstGeom prst="rect">
            <a:avLst/>
          </a:prstGeom>
          <a:noFill/>
          <a:ln/>
        </p:spPr>
        <p:txBody>
          <a:bodyPr wrap="square" lIns="0" tIns="0" rIns="0" bIns="0" rtlCol="0" anchor="ctr"/>
          <a:lstStyle/>
          <a:p>
            <a:pPr indent="0" marL="0">
              <a:buNone/>
            </a:pPr>
            <a:r>
              <a:rPr lang="en-US" sz="1000" dirty="0">
                <a:solidFill>
                  <a:srgbClr val="64748B"/>
                </a:solidFill>
                <a:latin typeface="Calibri" pitchFamily="34" charset="0"/>
                <a:ea typeface="Calibri" pitchFamily="34" charset="-122"/>
                <a:cs typeface="Calibri" pitchFamily="34" charset="-120"/>
              </a:rPr>
              <a:t>Planspiel · Gefahrgut-Tankzug · Ausbildung  ·  1</a:t>
            </a:r>
            <a:endParaRPr lang="en-US" sz="1000" dirty="0"/>
          </a:p>
        </p:txBody>
      </p:sp>
      <p:sp>
        <p:nvSpPr>
          <p:cNvPr id="8" name="Text 6">
            <a:hlinkClick r:id="rId1" tooltip="Feuerwehr Wissen"/>
          </p:cNvPr>
          <p:cNvSpPr/>
          <p:nvPr/>
        </p:nvSpPr>
        <p:spPr>
          <a:xfrm>
            <a:off x="8488375" y="6437376"/>
            <a:ext cx="3108960" cy="274320"/>
          </a:xfrm>
          <a:prstGeom prst="rect">
            <a:avLst/>
          </a:prstGeom>
          <a:noFill/>
          <a:ln/>
        </p:spPr>
        <p:txBody>
          <a:bodyPr wrap="square" lIns="0" tIns="0" rIns="0" bIns="0" rtlCol="0" anchor="ctr"/>
          <a:lstStyle/>
          <a:p>
            <a:pPr algn="r" indent="0" marL="0">
              <a:buNone/>
            </a:pPr>
            <a:r>
              <a:rPr lang="en-US" sz="1100" u="sng" dirty="0">
                <a:solidFill>
                  <a:srgbClr val="64748B"/>
                </a:solidFill>
                <a:latin typeface="Calibri" pitchFamily="34" charset="0"/>
                <a:ea typeface="Calibri" pitchFamily="34" charset="-122"/>
                <a:cs typeface="Calibri" pitchFamily="34" charset="-120"/>
                <a:hlinkClick r:id="rId1" invalidUrl="" action="" tgtFrame="" tooltip="Feuerwehr Wissen" history="1" highlightClick="0" endSnd="0">
                  <a:extLst>
                    <a:ext uri="{A12FA001-AC4F-418D-AE19-62706E023703}">
                      <ahyp:hlinkClr xmlns:ahyp="http://schemas.microsoft.com/office/drawing/2018/hyperlinkcolor" val="tx"/>
                    </a:ext>
                  </a:extLst>
                </a:hlinkClick>
              </a:rPr>
              <a:t>feuerwehr-wissen-bb.de</a:t>
            </a:r>
            <a:endParaRPr lang="en-US" sz="11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8FAFC"/>
        </a:solidFill>
      </p:bgPr>
    </p:bg>
    <p:spTree>
      <p:nvGrpSpPr>
        <p:cNvPr id="1" name=""/>
        <p:cNvGrpSpPr/>
        <p:nvPr/>
      </p:nvGrpSpPr>
      <p:grpSpPr>
        <a:xfrm>
          <a:off x="0" y="0"/>
          <a:ext cx="0" cy="0"/>
          <a:chOff x="0" y="0"/>
          <a:chExt cx="0" cy="0"/>
        </a:xfrm>
      </p:grpSpPr>
      <p:sp>
        <p:nvSpPr>
          <p:cNvPr id="2" name="Shape 0"/>
          <p:cNvSpPr/>
          <p:nvPr/>
        </p:nvSpPr>
        <p:spPr>
          <a:xfrm>
            <a:off x="0" y="0"/>
            <a:ext cx="12191695" cy="1024128"/>
          </a:xfrm>
          <a:prstGeom prst="rect">
            <a:avLst/>
          </a:prstGeom>
          <a:solidFill>
            <a:srgbClr val="EEF2F8"/>
          </a:solidFill>
          <a:ln w="12700">
            <a:solidFill>
              <a:srgbClr val="EEF2F8"/>
            </a:solidFill>
            <a:prstDash val="solid"/>
          </a:ln>
        </p:spPr>
      </p:sp>
      <p:sp>
        <p:nvSpPr>
          <p:cNvPr id="3" name="Shape 1"/>
          <p:cNvSpPr/>
          <p:nvPr/>
        </p:nvSpPr>
        <p:spPr>
          <a:xfrm>
            <a:off x="0" y="1024128"/>
            <a:ext cx="12191695" cy="45720"/>
          </a:xfrm>
          <a:prstGeom prst="rect">
            <a:avLst/>
          </a:prstGeom>
          <a:solidFill>
            <a:srgbClr val="B71C1C"/>
          </a:solidFill>
          <a:ln w="12700">
            <a:solidFill>
              <a:srgbClr val="B71C1C"/>
            </a:solidFill>
            <a:prstDash val="solid"/>
          </a:ln>
        </p:spPr>
      </p:sp>
      <p:sp>
        <p:nvSpPr>
          <p:cNvPr id="4" name="Text 2"/>
          <p:cNvSpPr/>
          <p:nvPr/>
        </p:nvSpPr>
        <p:spPr>
          <a:xfrm>
            <a:off x="594360" y="128016"/>
            <a:ext cx="11002975" cy="786384"/>
          </a:xfrm>
          <a:prstGeom prst="rect">
            <a:avLst/>
          </a:prstGeom>
          <a:noFill/>
          <a:ln/>
        </p:spPr>
        <p:txBody>
          <a:bodyPr wrap="square" lIns="0" tIns="0" rIns="0" bIns="0" rtlCol="0" anchor="ctr">
            <a:normAutofit/>
          </a:bodyPr>
          <a:lstStyle/>
          <a:p>
            <a:pPr indent="0" marL="0">
              <a:buNone/>
            </a:pPr>
            <a:r>
              <a:rPr lang="en-US" sz="3400" b="1" dirty="0">
                <a:solidFill>
                  <a:srgbClr val="0F172A"/>
                </a:solidFill>
                <a:latin typeface="Arial Narrow" pitchFamily="34" charset="0"/>
                <a:ea typeface="Arial Narrow" pitchFamily="34" charset="-122"/>
                <a:cs typeface="Arial Narrow" pitchFamily="34" charset="-120"/>
              </a:rPr>
              <a:t>AGENDA UND AUSBILDUNGSSCHWERPUNKTE</a:t>
            </a:r>
            <a:endParaRPr lang="en-US" sz="3400" dirty="0"/>
          </a:p>
        </p:txBody>
      </p:sp>
      <p:sp>
        <p:nvSpPr>
          <p:cNvPr id="5" name="Shape 3"/>
          <p:cNvSpPr/>
          <p:nvPr/>
        </p:nvSpPr>
        <p:spPr>
          <a:xfrm>
            <a:off x="594360" y="1371600"/>
            <a:ext cx="2558720" cy="1874520"/>
          </a:xfrm>
          <a:prstGeom prst="rect">
            <a:avLst/>
          </a:prstGeom>
          <a:solidFill>
            <a:srgbClr val="FFFFFF"/>
          </a:solidFill>
          <a:ln w="9525">
            <a:solidFill>
              <a:srgbClr val="E2E8F0"/>
            </a:solidFill>
            <a:prstDash val="solid"/>
          </a:ln>
        </p:spPr>
      </p:sp>
      <p:sp>
        <p:nvSpPr>
          <p:cNvPr id="6" name="Shape 4"/>
          <p:cNvSpPr/>
          <p:nvPr/>
        </p:nvSpPr>
        <p:spPr>
          <a:xfrm>
            <a:off x="594360" y="1371600"/>
            <a:ext cx="2558720" cy="64008"/>
          </a:xfrm>
          <a:prstGeom prst="rect">
            <a:avLst/>
          </a:prstGeom>
          <a:solidFill>
            <a:srgbClr val="1E3A8A"/>
          </a:solidFill>
          <a:ln w="12700">
            <a:solidFill>
              <a:srgbClr val="1E3A8A"/>
            </a:solidFill>
            <a:prstDash val="solid"/>
          </a:ln>
        </p:spPr>
      </p:sp>
      <p:sp>
        <p:nvSpPr>
          <p:cNvPr id="7" name="Text 5"/>
          <p:cNvSpPr/>
          <p:nvPr/>
        </p:nvSpPr>
        <p:spPr>
          <a:xfrm>
            <a:off x="850392" y="1554480"/>
            <a:ext cx="2101520" cy="457200"/>
          </a:xfrm>
          <a:prstGeom prst="rect">
            <a:avLst/>
          </a:prstGeom>
          <a:noFill/>
          <a:ln/>
        </p:spPr>
        <p:txBody>
          <a:bodyPr wrap="square" lIns="0" tIns="0" rIns="0" bIns="0" rtlCol="0" anchor="t"/>
          <a:lstStyle/>
          <a:p>
            <a:pPr indent="0" marL="0">
              <a:buNone/>
            </a:pPr>
            <a:r>
              <a:rPr lang="en-US" sz="2100" b="1" dirty="0">
                <a:solidFill>
                  <a:srgbClr val="0F172A"/>
                </a:solidFill>
                <a:latin typeface="Arial Narrow" pitchFamily="34" charset="0"/>
                <a:ea typeface="Arial Narrow" pitchFamily="34" charset="-122"/>
                <a:cs typeface="Arial Narrow" pitchFamily="34" charset="-120"/>
              </a:rPr>
              <a:t>KAPITEL 1</a:t>
            </a:r>
            <a:endParaRPr lang="en-US" sz="2100" dirty="0"/>
          </a:p>
        </p:txBody>
      </p:sp>
      <p:sp>
        <p:nvSpPr>
          <p:cNvPr id="8" name="Text 6"/>
          <p:cNvSpPr/>
          <p:nvPr/>
        </p:nvSpPr>
        <p:spPr>
          <a:xfrm>
            <a:off x="850392" y="2103120"/>
            <a:ext cx="2101520" cy="1005840"/>
          </a:xfrm>
          <a:prstGeom prst="rect">
            <a:avLst/>
          </a:prstGeom>
          <a:noFill/>
          <a:ln/>
        </p:spPr>
        <p:txBody>
          <a:bodyPr wrap="square" lIns="0" tIns="0" rIns="0" bIns="0" rtlCol="0" anchor="t"/>
          <a:lstStyle/>
          <a:p>
            <a:pPr indent="0" marL="0">
              <a:buNone/>
            </a:pPr>
            <a:r>
              <a:rPr lang="en-US" sz="1700" dirty="0">
                <a:solidFill>
                  <a:srgbClr val="334155"/>
                </a:solidFill>
                <a:latin typeface="Calibri" pitchFamily="34" charset="0"/>
                <a:ea typeface="Calibri" pitchFamily="34" charset="-122"/>
                <a:cs typeface="Calibri" pitchFamily="34" charset="-120"/>
              </a:rPr>
              <a:t>Einführung und Lage.</a:t>
            </a:r>
            <a:endParaRPr lang="en-US" sz="1700" dirty="0"/>
          </a:p>
        </p:txBody>
      </p:sp>
      <p:sp>
        <p:nvSpPr>
          <p:cNvPr id="9" name="Shape 7"/>
          <p:cNvSpPr/>
          <p:nvPr/>
        </p:nvSpPr>
        <p:spPr>
          <a:xfrm>
            <a:off x="3409112" y="1371600"/>
            <a:ext cx="2558720" cy="1874520"/>
          </a:xfrm>
          <a:prstGeom prst="rect">
            <a:avLst/>
          </a:prstGeom>
          <a:solidFill>
            <a:srgbClr val="FFFFFF"/>
          </a:solidFill>
          <a:ln w="9525">
            <a:solidFill>
              <a:srgbClr val="E2E8F0"/>
            </a:solidFill>
            <a:prstDash val="solid"/>
          </a:ln>
        </p:spPr>
      </p:sp>
      <p:sp>
        <p:nvSpPr>
          <p:cNvPr id="10" name="Shape 8"/>
          <p:cNvSpPr/>
          <p:nvPr/>
        </p:nvSpPr>
        <p:spPr>
          <a:xfrm>
            <a:off x="3409112" y="1371600"/>
            <a:ext cx="2558720" cy="64008"/>
          </a:xfrm>
          <a:prstGeom prst="rect">
            <a:avLst/>
          </a:prstGeom>
          <a:solidFill>
            <a:srgbClr val="1E3A8A"/>
          </a:solidFill>
          <a:ln w="12700">
            <a:solidFill>
              <a:srgbClr val="1E3A8A"/>
            </a:solidFill>
            <a:prstDash val="solid"/>
          </a:ln>
        </p:spPr>
      </p:sp>
      <p:sp>
        <p:nvSpPr>
          <p:cNvPr id="11" name="Text 9"/>
          <p:cNvSpPr/>
          <p:nvPr/>
        </p:nvSpPr>
        <p:spPr>
          <a:xfrm>
            <a:off x="3665144" y="1554480"/>
            <a:ext cx="2101520" cy="457200"/>
          </a:xfrm>
          <a:prstGeom prst="rect">
            <a:avLst/>
          </a:prstGeom>
          <a:noFill/>
          <a:ln/>
        </p:spPr>
        <p:txBody>
          <a:bodyPr wrap="square" lIns="0" tIns="0" rIns="0" bIns="0" rtlCol="0" anchor="t"/>
          <a:lstStyle/>
          <a:p>
            <a:pPr indent="0" marL="0">
              <a:buNone/>
            </a:pPr>
            <a:r>
              <a:rPr lang="en-US" sz="2100" b="1" dirty="0">
                <a:solidFill>
                  <a:srgbClr val="0F172A"/>
                </a:solidFill>
                <a:latin typeface="Arial Narrow" pitchFamily="34" charset="0"/>
                <a:ea typeface="Arial Narrow" pitchFamily="34" charset="-122"/>
                <a:cs typeface="Arial Narrow" pitchFamily="34" charset="-120"/>
              </a:rPr>
              <a:t>KAPITEL 2</a:t>
            </a:r>
            <a:endParaRPr lang="en-US" sz="2100" dirty="0"/>
          </a:p>
        </p:txBody>
      </p:sp>
      <p:sp>
        <p:nvSpPr>
          <p:cNvPr id="12" name="Text 10"/>
          <p:cNvSpPr/>
          <p:nvPr/>
        </p:nvSpPr>
        <p:spPr>
          <a:xfrm>
            <a:off x="3665144" y="2103120"/>
            <a:ext cx="2101520" cy="1005840"/>
          </a:xfrm>
          <a:prstGeom prst="rect">
            <a:avLst/>
          </a:prstGeom>
          <a:noFill/>
          <a:ln/>
        </p:spPr>
        <p:txBody>
          <a:bodyPr wrap="square" lIns="0" tIns="0" rIns="0" bIns="0" rtlCol="0" anchor="t"/>
          <a:lstStyle/>
          <a:p>
            <a:pPr indent="0" marL="0">
              <a:buNone/>
            </a:pPr>
            <a:r>
              <a:rPr lang="en-US" sz="1700" dirty="0">
                <a:solidFill>
                  <a:srgbClr val="334155"/>
                </a:solidFill>
                <a:latin typeface="Calibri" pitchFamily="34" charset="0"/>
                <a:ea typeface="Calibri" pitchFamily="34" charset="-122"/>
                <a:cs typeface="Calibri" pitchFamily="34" charset="-120"/>
              </a:rPr>
              <a:t>Erkundung und Lagemeldung.</a:t>
            </a:r>
            <a:endParaRPr lang="en-US" sz="1700" dirty="0"/>
          </a:p>
        </p:txBody>
      </p:sp>
      <p:sp>
        <p:nvSpPr>
          <p:cNvPr id="13" name="Shape 11"/>
          <p:cNvSpPr/>
          <p:nvPr/>
        </p:nvSpPr>
        <p:spPr>
          <a:xfrm>
            <a:off x="6223864" y="1371600"/>
            <a:ext cx="2558720" cy="1874520"/>
          </a:xfrm>
          <a:prstGeom prst="rect">
            <a:avLst/>
          </a:prstGeom>
          <a:solidFill>
            <a:srgbClr val="FFFFFF"/>
          </a:solidFill>
          <a:ln w="9525">
            <a:solidFill>
              <a:srgbClr val="E2E8F0"/>
            </a:solidFill>
            <a:prstDash val="solid"/>
          </a:ln>
        </p:spPr>
      </p:sp>
      <p:sp>
        <p:nvSpPr>
          <p:cNvPr id="14" name="Shape 12"/>
          <p:cNvSpPr/>
          <p:nvPr/>
        </p:nvSpPr>
        <p:spPr>
          <a:xfrm>
            <a:off x="6223864" y="1371600"/>
            <a:ext cx="2558720" cy="64008"/>
          </a:xfrm>
          <a:prstGeom prst="rect">
            <a:avLst/>
          </a:prstGeom>
          <a:solidFill>
            <a:srgbClr val="1E3A8A"/>
          </a:solidFill>
          <a:ln w="12700">
            <a:solidFill>
              <a:srgbClr val="1E3A8A"/>
            </a:solidFill>
            <a:prstDash val="solid"/>
          </a:ln>
        </p:spPr>
      </p:sp>
      <p:sp>
        <p:nvSpPr>
          <p:cNvPr id="15" name="Text 13"/>
          <p:cNvSpPr/>
          <p:nvPr/>
        </p:nvSpPr>
        <p:spPr>
          <a:xfrm>
            <a:off x="6479896" y="1554480"/>
            <a:ext cx="2101520" cy="457200"/>
          </a:xfrm>
          <a:prstGeom prst="rect">
            <a:avLst/>
          </a:prstGeom>
          <a:noFill/>
          <a:ln/>
        </p:spPr>
        <p:txBody>
          <a:bodyPr wrap="square" lIns="0" tIns="0" rIns="0" bIns="0" rtlCol="0" anchor="t"/>
          <a:lstStyle/>
          <a:p>
            <a:pPr indent="0" marL="0">
              <a:buNone/>
            </a:pPr>
            <a:r>
              <a:rPr lang="en-US" sz="2100" b="1" dirty="0">
                <a:solidFill>
                  <a:srgbClr val="0F172A"/>
                </a:solidFill>
                <a:latin typeface="Arial Narrow" pitchFamily="34" charset="0"/>
                <a:ea typeface="Arial Narrow" pitchFamily="34" charset="-122"/>
                <a:cs typeface="Arial Narrow" pitchFamily="34" charset="-120"/>
              </a:rPr>
              <a:t>KAPITEL 3</a:t>
            </a:r>
            <a:endParaRPr lang="en-US" sz="2100" dirty="0"/>
          </a:p>
        </p:txBody>
      </p:sp>
      <p:sp>
        <p:nvSpPr>
          <p:cNvPr id="16" name="Text 14"/>
          <p:cNvSpPr/>
          <p:nvPr/>
        </p:nvSpPr>
        <p:spPr>
          <a:xfrm>
            <a:off x="6479896" y="2103120"/>
            <a:ext cx="2101520" cy="1005840"/>
          </a:xfrm>
          <a:prstGeom prst="rect">
            <a:avLst/>
          </a:prstGeom>
          <a:noFill/>
          <a:ln/>
        </p:spPr>
        <p:txBody>
          <a:bodyPr wrap="square" lIns="0" tIns="0" rIns="0" bIns="0" rtlCol="0" anchor="t"/>
          <a:lstStyle/>
          <a:p>
            <a:pPr indent="0" marL="0">
              <a:buNone/>
            </a:pPr>
            <a:r>
              <a:rPr lang="en-US" sz="1700" dirty="0">
                <a:solidFill>
                  <a:srgbClr val="334155"/>
                </a:solidFill>
                <a:latin typeface="Calibri" pitchFamily="34" charset="0"/>
                <a:ea typeface="Calibri" pitchFamily="34" charset="-122"/>
                <a:cs typeface="Calibri" pitchFamily="34" charset="-120"/>
              </a:rPr>
              <a:t>Befehle und Folgen.</a:t>
            </a:r>
            <a:endParaRPr lang="en-US" sz="1700" dirty="0"/>
          </a:p>
        </p:txBody>
      </p:sp>
      <p:sp>
        <p:nvSpPr>
          <p:cNvPr id="17" name="Shape 15"/>
          <p:cNvSpPr/>
          <p:nvPr/>
        </p:nvSpPr>
        <p:spPr>
          <a:xfrm>
            <a:off x="9038615" y="1371600"/>
            <a:ext cx="2558720" cy="1874520"/>
          </a:xfrm>
          <a:prstGeom prst="rect">
            <a:avLst/>
          </a:prstGeom>
          <a:solidFill>
            <a:srgbClr val="FFFFFF"/>
          </a:solidFill>
          <a:ln w="9525">
            <a:solidFill>
              <a:srgbClr val="E2E8F0"/>
            </a:solidFill>
            <a:prstDash val="solid"/>
          </a:ln>
        </p:spPr>
      </p:sp>
      <p:sp>
        <p:nvSpPr>
          <p:cNvPr id="18" name="Shape 16"/>
          <p:cNvSpPr/>
          <p:nvPr/>
        </p:nvSpPr>
        <p:spPr>
          <a:xfrm>
            <a:off x="9038615" y="1371600"/>
            <a:ext cx="2558720" cy="64008"/>
          </a:xfrm>
          <a:prstGeom prst="rect">
            <a:avLst/>
          </a:prstGeom>
          <a:solidFill>
            <a:srgbClr val="1E3A8A"/>
          </a:solidFill>
          <a:ln w="12700">
            <a:solidFill>
              <a:srgbClr val="1E3A8A"/>
            </a:solidFill>
            <a:prstDash val="solid"/>
          </a:ln>
        </p:spPr>
      </p:sp>
      <p:sp>
        <p:nvSpPr>
          <p:cNvPr id="19" name="Text 17"/>
          <p:cNvSpPr/>
          <p:nvPr/>
        </p:nvSpPr>
        <p:spPr>
          <a:xfrm>
            <a:off x="9294647" y="1554480"/>
            <a:ext cx="2101520" cy="457200"/>
          </a:xfrm>
          <a:prstGeom prst="rect">
            <a:avLst/>
          </a:prstGeom>
          <a:noFill/>
          <a:ln/>
        </p:spPr>
        <p:txBody>
          <a:bodyPr wrap="square" lIns="0" tIns="0" rIns="0" bIns="0" rtlCol="0" anchor="t"/>
          <a:lstStyle/>
          <a:p>
            <a:pPr indent="0" marL="0">
              <a:buNone/>
            </a:pPr>
            <a:r>
              <a:rPr lang="en-US" sz="2100" b="1" dirty="0">
                <a:solidFill>
                  <a:srgbClr val="0F172A"/>
                </a:solidFill>
                <a:latin typeface="Arial Narrow" pitchFamily="34" charset="0"/>
                <a:ea typeface="Arial Narrow" pitchFamily="34" charset="-122"/>
                <a:cs typeface="Arial Narrow" pitchFamily="34" charset="-120"/>
              </a:rPr>
              <a:t>KAPITEL 4</a:t>
            </a:r>
            <a:endParaRPr lang="en-US" sz="2100" dirty="0"/>
          </a:p>
        </p:txBody>
      </p:sp>
      <p:sp>
        <p:nvSpPr>
          <p:cNvPr id="20" name="Text 18"/>
          <p:cNvSpPr/>
          <p:nvPr/>
        </p:nvSpPr>
        <p:spPr>
          <a:xfrm>
            <a:off x="9294647" y="2103120"/>
            <a:ext cx="2101520" cy="1005840"/>
          </a:xfrm>
          <a:prstGeom prst="rect">
            <a:avLst/>
          </a:prstGeom>
          <a:noFill/>
          <a:ln/>
        </p:spPr>
        <p:txBody>
          <a:bodyPr wrap="square" lIns="0" tIns="0" rIns="0" bIns="0" rtlCol="0" anchor="t"/>
          <a:lstStyle/>
          <a:p>
            <a:pPr indent="0" marL="0">
              <a:buNone/>
            </a:pPr>
            <a:r>
              <a:rPr lang="en-US" sz="1700" dirty="0">
                <a:solidFill>
                  <a:srgbClr val="334155"/>
                </a:solidFill>
                <a:latin typeface="Calibri" pitchFamily="34" charset="0"/>
                <a:ea typeface="Calibri" pitchFamily="34" charset="-122"/>
                <a:cs typeface="Calibri" pitchFamily="34" charset="-120"/>
              </a:rPr>
              <a:t>Auswertung.</a:t>
            </a:r>
            <a:endParaRPr lang="en-US" sz="1700" dirty="0"/>
          </a:p>
        </p:txBody>
      </p:sp>
      <p:sp>
        <p:nvSpPr>
          <p:cNvPr id="21" name="Shape 19"/>
          <p:cNvSpPr/>
          <p:nvPr/>
        </p:nvSpPr>
        <p:spPr>
          <a:xfrm>
            <a:off x="594360" y="3474720"/>
            <a:ext cx="11002975" cy="2377440"/>
          </a:xfrm>
          <a:prstGeom prst="rect">
            <a:avLst/>
          </a:prstGeom>
          <a:solidFill>
            <a:srgbClr val="FFF5E6"/>
          </a:solidFill>
          <a:ln w="9525">
            <a:solidFill>
              <a:srgbClr val="F5DDB5"/>
            </a:solidFill>
            <a:prstDash val="solid"/>
          </a:ln>
        </p:spPr>
      </p:sp>
      <p:sp>
        <p:nvSpPr>
          <p:cNvPr id="22" name="Shape 20"/>
          <p:cNvSpPr/>
          <p:nvPr/>
        </p:nvSpPr>
        <p:spPr>
          <a:xfrm>
            <a:off x="594360" y="3474720"/>
            <a:ext cx="82296" cy="2377440"/>
          </a:xfrm>
          <a:prstGeom prst="rect">
            <a:avLst/>
          </a:prstGeom>
          <a:solidFill>
            <a:srgbClr val="B71C1C"/>
          </a:solidFill>
          <a:ln w="12700">
            <a:solidFill>
              <a:srgbClr val="B71C1C"/>
            </a:solidFill>
            <a:prstDash val="solid"/>
          </a:ln>
        </p:spPr>
      </p:sp>
      <p:sp>
        <p:nvSpPr>
          <p:cNvPr id="23" name="Text 21"/>
          <p:cNvSpPr/>
          <p:nvPr/>
        </p:nvSpPr>
        <p:spPr>
          <a:xfrm>
            <a:off x="960120" y="3611880"/>
            <a:ext cx="10454335" cy="457200"/>
          </a:xfrm>
          <a:prstGeom prst="rect">
            <a:avLst/>
          </a:prstGeom>
          <a:noFill/>
          <a:ln/>
        </p:spPr>
        <p:txBody>
          <a:bodyPr wrap="square" lIns="0" tIns="0" rIns="0" bIns="0" rtlCol="0" anchor="ctr"/>
          <a:lstStyle/>
          <a:p>
            <a:pPr indent="0" marL="0">
              <a:buNone/>
            </a:pPr>
            <a:r>
              <a:rPr lang="en-US" sz="2200" b="1" dirty="0">
                <a:solidFill>
                  <a:srgbClr val="B71C1C"/>
                </a:solidFill>
                <a:latin typeface="Arial Narrow" pitchFamily="34" charset="0"/>
                <a:ea typeface="Arial Narrow" pitchFamily="34" charset="-122"/>
                <a:cs typeface="Arial Narrow" pitchFamily="34" charset="-120"/>
              </a:rPr>
              <a:t>Nach dieser Ausbildung kannst du …</a:t>
            </a:r>
            <a:endParaRPr lang="en-US" sz="2200" dirty="0"/>
          </a:p>
        </p:txBody>
      </p:sp>
      <p:graphicFrame>
        <p:nvGraphicFramePr>
          <p:cNvPr id="3" name="Table 0"/>
          <p:cNvGraphicFramePr>
            <a:graphicFrameLocks noGrp="1"/>
          </p:cNvGraphicFramePr>
          <p:nvPr>
            <p:extLst>
              <p:ext uri="{D42A27DB-BD31-4B8C-83A1-F6EECF244321}">
                <p14:modId xmlns:p14="http://schemas.microsoft.com/office/powerpoint/2010/main" val="1579011935"/>
              </p:ext>
            </p:extLst>
          </p:nvPr>
        </p:nvGraphicFramePr>
        <p:xfrm>
          <a:off x="914400" y="4114800"/>
          <a:ext cx="10454335" cy="914400"/>
        </p:xfrm>
        <a:graphic>
          <a:graphicData uri="http://schemas.openxmlformats.org/drawingml/2006/table">
            <a:tbl>
              <a:tblPr/>
              <a:tblGrid>
                <a:gridCol w="411480"/>
                <a:gridCol w="10042855"/>
              </a:tblGrid>
              <a:tr h="0">
                <a:tc>
                  <a:txBody>
                    <a:bodyPr/>
                    <a:lstStyle/>
                    <a:p>
                      <a:pPr algn="ctr" indent="0" marL="0">
                        <a:buNone/>
                      </a:pPr>
                      <a:r>
                        <a:rPr lang="en-US" sz="2300" b="1" dirty="0">
                          <a:solidFill>
                            <a:srgbClr val="B71C1C"/>
                          </a:solidFill>
                          <a:latin typeface="Arial Narrow" pitchFamily="34" charset="0"/>
                          <a:ea typeface="Arial Narrow" pitchFamily="34" charset="-122"/>
                          <a:cs typeface="Arial Narrow" pitchFamily="34" charset="-120"/>
                        </a:rPr>
                        <a:t>›</a:t>
                      </a:r>
                      <a:endParaRPr lang="en-US" sz="2300" dirty="0">
                        <a:latin typeface="Arial Narrow" charset="0"/>
                        <a:ea typeface="Arial Narrow" charset="0"/>
                        <a:cs typeface="Arial Narrow" charset="0"/>
                      </a:endParaRPr>
                    </a:p>
                  </a:txBody>
                  <a:tcPr marL="45720" marR="45720" marT="27432" marB="27432" anchor="t">
                    <a:lnL w="0" cap="flat" cmpd="sng" algn="ctr">
                      <a:noFill/>
                    </a:lnL>
                    <a:lnR w="0" cap="flat" cmpd="sng" algn="ctr">
                      <a:noFill/>
                    </a:lnR>
                    <a:lnT w="0" cap="flat" cmpd="sng" algn="ctr">
                      <a:noFill/>
                    </a:lnT>
                    <a:lnB w="0" cap="flat" cmpd="sng" algn="ctr">
                      <a:noFill/>
                    </a:lnB>
                    <a:solidFill>
                      <a:srgbClr val="FFF5E6"/>
                    </a:solidFill>
                  </a:tcPr>
                </a:tc>
                <a:tc>
                  <a:txBody>
                    <a:bodyPr/>
                    <a:lstStyle/>
                    <a:p>
                      <a:pPr indent="0" marL="0">
                        <a:buNone/>
                      </a:pPr>
                      <a:r>
                        <a:rPr lang="en-US" sz="1900" dirty="0">
                          <a:solidFill>
                            <a:srgbClr val="334155"/>
                          </a:solidFill>
                          <a:latin typeface="Calibri" pitchFamily="34" charset="0"/>
                          <a:ea typeface="Calibri" pitchFamily="34" charset="-122"/>
                          <a:cs typeface="Calibri" pitchFamily="34" charset="-120"/>
                        </a:rPr>
                        <a:t>„Einsatzkräfte nur mit Schutzausrüstung in den Gefahrenbereich“ beachten,</a:t>
                      </a:r>
                      <a:endParaRPr lang="en-US" sz="1900" dirty="0">
                        <a:latin typeface="Calibri" charset="0"/>
                        <a:ea typeface="Calibri" charset="0"/>
                        <a:cs typeface="Calibri" charset="0"/>
                      </a:endParaRPr>
                    </a:p>
                  </a:txBody>
                  <a:tcPr marL="45720" marR="45720" marT="27432" marB="27432" anchor="t">
                    <a:lnL w="0" cap="flat" cmpd="sng" algn="ctr">
                      <a:noFill/>
                    </a:lnL>
                    <a:lnR w="0" cap="flat" cmpd="sng" algn="ctr">
                      <a:noFill/>
                    </a:lnR>
                    <a:lnT w="0" cap="flat" cmpd="sng" algn="ctr">
                      <a:noFill/>
                    </a:lnT>
                    <a:lnB w="0" cap="flat" cmpd="sng" algn="ctr">
                      <a:noFill/>
                    </a:lnB>
                    <a:solidFill>
                      <a:srgbClr val="FFF5E6"/>
                    </a:solidFill>
                  </a:tcPr>
                </a:tc>
              </a:tr>
              <a:tr h="0">
                <a:tc>
                  <a:txBody>
                    <a:bodyPr/>
                    <a:lstStyle/>
                    <a:p>
                      <a:pPr algn="ctr" indent="0" marL="0">
                        <a:buNone/>
                      </a:pPr>
                      <a:r>
                        <a:rPr lang="en-US" sz="2300" b="1" dirty="0">
                          <a:solidFill>
                            <a:srgbClr val="B71C1C"/>
                          </a:solidFill>
                          <a:latin typeface="Arial Narrow" pitchFamily="34" charset="0"/>
                          <a:ea typeface="Arial Narrow" pitchFamily="34" charset="-122"/>
                          <a:cs typeface="Arial Narrow" pitchFamily="34" charset="-120"/>
                        </a:rPr>
                        <a:t>›</a:t>
                      </a:r>
                      <a:endParaRPr lang="en-US" sz="2300" dirty="0">
                        <a:latin typeface="Arial Narrow" charset="0"/>
                        <a:ea typeface="Arial Narrow" charset="0"/>
                        <a:cs typeface="Arial Narrow" charset="0"/>
                      </a:endParaRPr>
                    </a:p>
                  </a:txBody>
                  <a:tcPr marL="45720" marR="45720" marT="27432" marB="27432" anchor="t">
                    <a:lnL w="0" cap="flat" cmpd="sng" algn="ctr">
                      <a:noFill/>
                    </a:lnL>
                    <a:lnR w="0" cap="flat" cmpd="sng" algn="ctr">
                      <a:noFill/>
                    </a:lnR>
                    <a:lnT w="0" cap="flat" cmpd="sng" algn="ctr">
                      <a:noFill/>
                    </a:lnT>
                    <a:lnB w="0" cap="flat" cmpd="sng" algn="ctr">
                      <a:noFill/>
                    </a:lnB>
                    <a:solidFill>
                      <a:srgbClr val="FFF5E6"/>
                    </a:solidFill>
                  </a:tcPr>
                </a:tc>
                <a:tc>
                  <a:txBody>
                    <a:bodyPr/>
                    <a:lstStyle/>
                    <a:p>
                      <a:pPr indent="0" marL="0">
                        <a:buNone/>
                      </a:pPr>
                      <a:r>
                        <a:rPr lang="en-US" sz="1900" dirty="0">
                          <a:solidFill>
                            <a:srgbClr val="334155"/>
                          </a:solidFill>
                          <a:latin typeface="Calibri" pitchFamily="34" charset="0"/>
                          <a:ea typeface="Calibri" pitchFamily="34" charset="-122"/>
                          <a:cs typeface="Calibri" pitchFamily="34" charset="-120"/>
                        </a:rPr>
                        <a:t>Lage erkunden und Wichtiges vom Nebensächlichen trennen,</a:t>
                      </a:r>
                      <a:endParaRPr lang="en-US" sz="1900" dirty="0">
                        <a:latin typeface="Calibri" charset="0"/>
                        <a:ea typeface="Calibri" charset="0"/>
                        <a:cs typeface="Calibri" charset="0"/>
                      </a:endParaRPr>
                    </a:p>
                  </a:txBody>
                  <a:tcPr marL="45720" marR="45720" marT="27432" marB="27432" anchor="t">
                    <a:lnL w="0" cap="flat" cmpd="sng" algn="ctr">
                      <a:noFill/>
                    </a:lnL>
                    <a:lnR w="0" cap="flat" cmpd="sng" algn="ctr">
                      <a:noFill/>
                    </a:lnR>
                    <a:lnT w="0" cap="flat" cmpd="sng" algn="ctr">
                      <a:noFill/>
                    </a:lnT>
                    <a:lnB w="0" cap="flat" cmpd="sng" algn="ctr">
                      <a:noFill/>
                    </a:lnB>
                    <a:solidFill>
                      <a:srgbClr val="FFF5E6"/>
                    </a:solidFill>
                  </a:tcPr>
                </a:tc>
              </a:tr>
              <a:tr h="0">
                <a:tc>
                  <a:txBody>
                    <a:bodyPr/>
                    <a:lstStyle/>
                    <a:p>
                      <a:pPr algn="ctr" indent="0" marL="0">
                        <a:buNone/>
                      </a:pPr>
                      <a:r>
                        <a:rPr lang="en-US" sz="2300" b="1" dirty="0">
                          <a:solidFill>
                            <a:srgbClr val="B71C1C"/>
                          </a:solidFill>
                          <a:latin typeface="Arial Narrow" pitchFamily="34" charset="0"/>
                          <a:ea typeface="Arial Narrow" pitchFamily="34" charset="-122"/>
                          <a:cs typeface="Arial Narrow" pitchFamily="34" charset="-120"/>
                        </a:rPr>
                        <a:t>›</a:t>
                      </a:r>
                      <a:endParaRPr lang="en-US" sz="2300" dirty="0">
                        <a:latin typeface="Arial Narrow" charset="0"/>
                        <a:ea typeface="Arial Narrow" charset="0"/>
                        <a:cs typeface="Arial Narrow" charset="0"/>
                      </a:endParaRPr>
                    </a:p>
                  </a:txBody>
                  <a:tcPr marL="45720" marR="45720" marT="27432" marB="27432" anchor="t">
                    <a:lnL w="0" cap="flat" cmpd="sng" algn="ctr">
                      <a:noFill/>
                    </a:lnL>
                    <a:lnR w="0" cap="flat" cmpd="sng" algn="ctr">
                      <a:noFill/>
                    </a:lnR>
                    <a:lnT w="0" cap="flat" cmpd="sng" algn="ctr">
                      <a:noFill/>
                    </a:lnT>
                    <a:lnB w="0" cap="flat" cmpd="sng" algn="ctr">
                      <a:noFill/>
                    </a:lnB>
                    <a:solidFill>
                      <a:srgbClr val="FFF5E6"/>
                    </a:solidFill>
                  </a:tcPr>
                </a:tc>
                <a:tc>
                  <a:txBody>
                    <a:bodyPr/>
                    <a:lstStyle/>
                    <a:p>
                      <a:pPr indent="0" marL="0">
                        <a:buNone/>
                      </a:pPr>
                      <a:r>
                        <a:rPr lang="en-US" sz="1900" dirty="0">
                          <a:solidFill>
                            <a:srgbClr val="334155"/>
                          </a:solidFill>
                          <a:latin typeface="Calibri" pitchFamily="34" charset="0"/>
                          <a:ea typeface="Calibri" pitchFamily="34" charset="-122"/>
                          <a:cs typeface="Calibri" pitchFamily="34" charset="-120"/>
                        </a:rPr>
                        <a:t>Befehle in sinnvoller Reihenfolge geben,</a:t>
                      </a:r>
                      <a:endParaRPr lang="en-US" sz="1900" dirty="0">
                        <a:latin typeface="Calibri" charset="0"/>
                        <a:ea typeface="Calibri" charset="0"/>
                        <a:cs typeface="Calibri" charset="0"/>
                      </a:endParaRPr>
                    </a:p>
                  </a:txBody>
                  <a:tcPr marL="45720" marR="45720" marT="27432" marB="27432" anchor="t">
                    <a:lnL w="0" cap="flat" cmpd="sng" algn="ctr">
                      <a:noFill/>
                    </a:lnL>
                    <a:lnR w="0" cap="flat" cmpd="sng" algn="ctr">
                      <a:noFill/>
                    </a:lnR>
                    <a:lnT w="0" cap="flat" cmpd="sng" algn="ctr">
                      <a:noFill/>
                    </a:lnT>
                    <a:lnB w="0" cap="flat" cmpd="sng" algn="ctr">
                      <a:noFill/>
                    </a:lnB>
                    <a:solidFill>
                      <a:srgbClr val="FFF5E6"/>
                    </a:solidFill>
                  </a:tcPr>
                </a:tc>
              </a:tr>
            </a:tbl>
          </a:graphicData>
        </a:graphic>
      </p:graphicFrame>
      <p:sp>
        <p:nvSpPr>
          <p:cNvPr id="25" name="Text 22"/>
          <p:cNvSpPr/>
          <p:nvPr/>
        </p:nvSpPr>
        <p:spPr>
          <a:xfrm>
            <a:off x="594360" y="6437376"/>
            <a:ext cx="6400800" cy="274320"/>
          </a:xfrm>
          <a:prstGeom prst="rect">
            <a:avLst/>
          </a:prstGeom>
          <a:noFill/>
          <a:ln/>
        </p:spPr>
        <p:txBody>
          <a:bodyPr wrap="square" lIns="0" tIns="0" rIns="0" bIns="0" rtlCol="0" anchor="ctr"/>
          <a:lstStyle/>
          <a:p>
            <a:pPr indent="0" marL="0">
              <a:buNone/>
            </a:pPr>
            <a:r>
              <a:rPr lang="en-US" sz="1000" dirty="0">
                <a:solidFill>
                  <a:srgbClr val="64748B"/>
                </a:solidFill>
                <a:latin typeface="Calibri" pitchFamily="34" charset="0"/>
                <a:ea typeface="Calibri" pitchFamily="34" charset="-122"/>
                <a:cs typeface="Calibri" pitchFamily="34" charset="-120"/>
              </a:rPr>
              <a:t>Planspiel · Gefahrgut-Tankzug · Ausbildung  ·  2</a:t>
            </a:r>
            <a:endParaRPr lang="en-US" sz="1000" dirty="0"/>
          </a:p>
        </p:txBody>
      </p:sp>
      <p:sp>
        <p:nvSpPr>
          <p:cNvPr id="26" name="Text 23">
            <a:hlinkClick r:id="rId1" tooltip="Feuerwehr Wissen"/>
          </p:cNvPr>
          <p:cNvSpPr/>
          <p:nvPr/>
        </p:nvSpPr>
        <p:spPr>
          <a:xfrm>
            <a:off x="8488375" y="6437376"/>
            <a:ext cx="3108960" cy="274320"/>
          </a:xfrm>
          <a:prstGeom prst="rect">
            <a:avLst/>
          </a:prstGeom>
          <a:noFill/>
          <a:ln/>
        </p:spPr>
        <p:txBody>
          <a:bodyPr wrap="square" lIns="0" tIns="0" rIns="0" bIns="0" rtlCol="0" anchor="ctr"/>
          <a:lstStyle/>
          <a:p>
            <a:pPr algn="r" indent="0" marL="0">
              <a:buNone/>
            </a:pPr>
            <a:r>
              <a:rPr lang="en-US" sz="1100" u="sng" dirty="0">
                <a:solidFill>
                  <a:srgbClr val="64748B"/>
                </a:solidFill>
                <a:latin typeface="Calibri" pitchFamily="34" charset="0"/>
                <a:ea typeface="Calibri" pitchFamily="34" charset="-122"/>
                <a:cs typeface="Calibri" pitchFamily="34" charset="-120"/>
                <a:hlinkClick r:id="rId1" invalidUrl="" action="" tgtFrame="" tooltip="Feuerwehr Wissen" history="1" highlightClick="0" endSnd="0">
                  <a:extLst>
                    <a:ext uri="{A12FA001-AC4F-418D-AE19-62706E023703}">
                      <ahyp:hlinkClr xmlns:ahyp="http://schemas.microsoft.com/office/drawing/2018/hyperlinkcolor" val="tx"/>
                    </a:ext>
                  </a:extLst>
                </a:hlinkClick>
              </a:rPr>
              <a:t>feuerwehr-wissen-bb.de</a:t>
            </a:r>
            <a:endParaRPr lang="en-US" sz="11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0F172A"/>
        </a:solidFill>
      </p:bgPr>
    </p:bg>
    <p:spTree>
      <p:nvGrpSpPr>
        <p:cNvPr id="1" name=""/>
        <p:cNvGrpSpPr/>
        <p:nvPr/>
      </p:nvGrpSpPr>
      <p:grpSpPr>
        <a:xfrm>
          <a:off x="0" y="0"/>
          <a:ext cx="0" cy="0"/>
          <a:chOff x="0" y="0"/>
          <a:chExt cx="0" cy="0"/>
        </a:xfrm>
      </p:grpSpPr>
      <p:sp>
        <p:nvSpPr>
          <p:cNvPr id="2" name="Text 0"/>
          <p:cNvSpPr/>
          <p:nvPr/>
        </p:nvSpPr>
        <p:spPr>
          <a:xfrm>
            <a:off x="0" y="2011680"/>
            <a:ext cx="12191695" cy="457200"/>
          </a:xfrm>
          <a:prstGeom prst="rect">
            <a:avLst/>
          </a:prstGeom>
          <a:noFill/>
          <a:ln/>
        </p:spPr>
        <p:txBody>
          <a:bodyPr wrap="square" lIns="0" tIns="0" rIns="0" bIns="0" rtlCol="0" anchor="ctr"/>
          <a:lstStyle/>
          <a:p>
            <a:pPr algn="ctr" indent="0" marL="0">
              <a:buNone/>
            </a:pPr>
            <a:r>
              <a:rPr lang="en-US" sz="2400" b="1" spc="300" kern="0" dirty="0">
                <a:solidFill>
                  <a:srgbClr val="E04545"/>
                </a:solidFill>
                <a:latin typeface="Consolas" pitchFamily="34" charset="0"/>
                <a:ea typeface="Consolas" pitchFamily="34" charset="-122"/>
                <a:cs typeface="Consolas" pitchFamily="34" charset="-120"/>
              </a:rPr>
              <a:t>KAPITEL 01</a:t>
            </a:r>
            <a:endParaRPr lang="en-US" sz="2400" dirty="0"/>
          </a:p>
        </p:txBody>
      </p:sp>
      <p:sp>
        <p:nvSpPr>
          <p:cNvPr id="3" name="Text 1"/>
          <p:cNvSpPr/>
          <p:nvPr/>
        </p:nvSpPr>
        <p:spPr>
          <a:xfrm>
            <a:off x="1097280" y="2606040"/>
            <a:ext cx="9997135" cy="2194560"/>
          </a:xfrm>
          <a:prstGeom prst="rect">
            <a:avLst/>
          </a:prstGeom>
          <a:noFill/>
          <a:ln/>
        </p:spPr>
        <p:txBody>
          <a:bodyPr wrap="square" lIns="0" tIns="0" rIns="0" bIns="0" rtlCol="0" anchor="t"/>
          <a:lstStyle/>
          <a:p>
            <a:pPr algn="ctr" indent="0" marL="0">
              <a:lnSpc>
                <a:spcPct val="95000"/>
              </a:lnSpc>
              <a:buNone/>
            </a:pPr>
            <a:r>
              <a:rPr lang="en-US" sz="6400" b="1" dirty="0">
                <a:solidFill>
                  <a:srgbClr val="FFFFFF"/>
                </a:solidFill>
                <a:latin typeface="Arial Narrow" pitchFamily="34" charset="0"/>
                <a:ea typeface="Arial Narrow" pitchFamily="34" charset="-122"/>
                <a:cs typeface="Arial Narrow" pitchFamily="34" charset="-120"/>
              </a:rPr>
              <a:t>EINFÜHRUNG UND LAGE</a:t>
            </a:r>
            <a:endParaRPr lang="en-US" sz="6400" dirty="0"/>
          </a:p>
        </p:txBody>
      </p:sp>
      <p:sp>
        <p:nvSpPr>
          <p:cNvPr id="4" name="Text 2"/>
          <p:cNvSpPr/>
          <p:nvPr/>
        </p:nvSpPr>
        <p:spPr>
          <a:xfrm>
            <a:off x="594360" y="6437376"/>
            <a:ext cx="6400800" cy="274320"/>
          </a:xfrm>
          <a:prstGeom prst="rect">
            <a:avLst/>
          </a:prstGeom>
          <a:noFill/>
          <a:ln/>
        </p:spPr>
        <p:txBody>
          <a:bodyPr wrap="square" lIns="0" tIns="0" rIns="0" bIns="0" rtlCol="0" anchor="ctr"/>
          <a:lstStyle/>
          <a:p>
            <a:pPr indent="0" marL="0">
              <a:buNone/>
            </a:pPr>
            <a:r>
              <a:rPr lang="en-US" sz="1000" dirty="0">
                <a:solidFill>
                  <a:srgbClr val="94A3B8"/>
                </a:solidFill>
                <a:latin typeface="Calibri" pitchFamily="34" charset="0"/>
                <a:ea typeface="Calibri" pitchFamily="34" charset="-122"/>
                <a:cs typeface="Calibri" pitchFamily="34" charset="-120"/>
              </a:rPr>
              <a:t>Planspiel · Gefahrgut-Tankzug · Ausbildung  ·  3</a:t>
            </a:r>
            <a:endParaRPr lang="en-US" sz="1000" dirty="0"/>
          </a:p>
        </p:txBody>
      </p:sp>
      <p:sp>
        <p:nvSpPr>
          <p:cNvPr id="5" name="Text 3">
            <a:hlinkClick r:id="rId1" tooltip="Feuerwehr Wissen"/>
          </p:cNvPr>
          <p:cNvSpPr/>
          <p:nvPr/>
        </p:nvSpPr>
        <p:spPr>
          <a:xfrm>
            <a:off x="8488375" y="6437376"/>
            <a:ext cx="3108960" cy="274320"/>
          </a:xfrm>
          <a:prstGeom prst="rect">
            <a:avLst/>
          </a:prstGeom>
          <a:noFill/>
          <a:ln/>
        </p:spPr>
        <p:txBody>
          <a:bodyPr wrap="square" lIns="0" tIns="0" rIns="0" bIns="0" rtlCol="0" anchor="ctr"/>
          <a:lstStyle/>
          <a:p>
            <a:pPr algn="r" indent="0" marL="0">
              <a:buNone/>
            </a:pPr>
            <a:r>
              <a:rPr lang="en-US" sz="1100" u="sng" dirty="0">
                <a:solidFill>
                  <a:srgbClr val="94A3B8"/>
                </a:solidFill>
                <a:latin typeface="Calibri" pitchFamily="34" charset="0"/>
                <a:ea typeface="Calibri" pitchFamily="34" charset="-122"/>
                <a:cs typeface="Calibri" pitchFamily="34" charset="-120"/>
                <a:hlinkClick r:id="rId1" invalidUrl="" action="" tgtFrame="" tooltip="Feuerwehr Wissen" history="1" highlightClick="0" endSnd="0">
                  <a:extLst>
                    <a:ext uri="{A12FA001-AC4F-418D-AE19-62706E023703}">
                      <ahyp:hlinkClr xmlns:ahyp="http://schemas.microsoft.com/office/drawing/2018/hyperlinkcolor" val="tx"/>
                    </a:ext>
                  </a:extLst>
                </a:hlinkClick>
              </a:rPr>
              <a:t>feuerwehr-wissen-bb.de</a:t>
            </a:r>
            <a:endParaRPr lang="en-US" sz="11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8FAFC"/>
        </a:solidFill>
      </p:bgPr>
    </p:bg>
    <p:spTree>
      <p:nvGrpSpPr>
        <p:cNvPr id="1" name=""/>
        <p:cNvGrpSpPr/>
        <p:nvPr/>
      </p:nvGrpSpPr>
      <p:grpSpPr>
        <a:xfrm>
          <a:off x="0" y="0"/>
          <a:ext cx="0" cy="0"/>
          <a:chOff x="0" y="0"/>
          <a:chExt cx="0" cy="0"/>
        </a:xfrm>
      </p:grpSpPr>
      <p:sp>
        <p:nvSpPr>
          <p:cNvPr id="2" name="Shape 0"/>
          <p:cNvSpPr/>
          <p:nvPr/>
        </p:nvSpPr>
        <p:spPr>
          <a:xfrm>
            <a:off x="0" y="0"/>
            <a:ext cx="12191695" cy="1024128"/>
          </a:xfrm>
          <a:prstGeom prst="rect">
            <a:avLst/>
          </a:prstGeom>
          <a:solidFill>
            <a:srgbClr val="EEF2F8"/>
          </a:solidFill>
          <a:ln w="12700">
            <a:solidFill>
              <a:srgbClr val="EEF2F8"/>
            </a:solidFill>
            <a:prstDash val="solid"/>
          </a:ln>
        </p:spPr>
      </p:sp>
      <p:sp>
        <p:nvSpPr>
          <p:cNvPr id="3" name="Shape 1"/>
          <p:cNvSpPr/>
          <p:nvPr/>
        </p:nvSpPr>
        <p:spPr>
          <a:xfrm>
            <a:off x="0" y="1024128"/>
            <a:ext cx="12191695" cy="45720"/>
          </a:xfrm>
          <a:prstGeom prst="rect">
            <a:avLst/>
          </a:prstGeom>
          <a:solidFill>
            <a:srgbClr val="B71C1C"/>
          </a:solidFill>
          <a:ln w="12700">
            <a:solidFill>
              <a:srgbClr val="B71C1C"/>
            </a:solidFill>
            <a:prstDash val="solid"/>
          </a:ln>
        </p:spPr>
      </p:sp>
      <p:sp>
        <p:nvSpPr>
          <p:cNvPr id="4" name="Text 2"/>
          <p:cNvSpPr/>
          <p:nvPr/>
        </p:nvSpPr>
        <p:spPr>
          <a:xfrm>
            <a:off x="594360" y="128016"/>
            <a:ext cx="11002975" cy="786384"/>
          </a:xfrm>
          <a:prstGeom prst="rect">
            <a:avLst/>
          </a:prstGeom>
          <a:noFill/>
          <a:ln/>
        </p:spPr>
        <p:txBody>
          <a:bodyPr wrap="square" lIns="0" tIns="0" rIns="0" bIns="0" rtlCol="0" anchor="ctr">
            <a:normAutofit/>
          </a:bodyPr>
          <a:lstStyle/>
          <a:p>
            <a:pPr indent="0" marL="0">
              <a:buNone/>
            </a:pPr>
            <a:r>
              <a:rPr lang="en-US" sz="3400" b="1" dirty="0">
                <a:solidFill>
                  <a:srgbClr val="0F172A"/>
                </a:solidFill>
                <a:latin typeface="Arial Narrow" pitchFamily="34" charset="0"/>
                <a:ea typeface="Arial Narrow" pitchFamily="34" charset="-122"/>
                <a:cs typeface="Arial Narrow" pitchFamily="34" charset="-120"/>
              </a:rPr>
              <a:t>1.1 SO LÄUFT DIE ÜBUNG</a:t>
            </a:r>
            <a:endParaRPr lang="en-US" sz="3400" dirty="0"/>
          </a:p>
        </p:txBody>
      </p:sp>
      <p:sp>
        <p:nvSpPr>
          <p:cNvPr id="5" name="Shape 3"/>
          <p:cNvSpPr/>
          <p:nvPr/>
        </p:nvSpPr>
        <p:spPr>
          <a:xfrm>
            <a:off x="594360" y="1508760"/>
            <a:ext cx="3496970" cy="3108960"/>
          </a:xfrm>
          <a:prstGeom prst="rect">
            <a:avLst/>
          </a:prstGeom>
          <a:solidFill>
            <a:srgbClr val="FFFFFF"/>
          </a:solidFill>
          <a:ln w="9525">
            <a:solidFill>
              <a:srgbClr val="E2E8F0"/>
            </a:solidFill>
            <a:prstDash val="solid"/>
          </a:ln>
        </p:spPr>
      </p:sp>
      <p:sp>
        <p:nvSpPr>
          <p:cNvPr id="6" name="Shape 4"/>
          <p:cNvSpPr/>
          <p:nvPr/>
        </p:nvSpPr>
        <p:spPr>
          <a:xfrm>
            <a:off x="594360" y="1508760"/>
            <a:ext cx="3496970" cy="64008"/>
          </a:xfrm>
          <a:prstGeom prst="rect">
            <a:avLst/>
          </a:prstGeom>
          <a:solidFill>
            <a:srgbClr val="1E3A8A"/>
          </a:solidFill>
          <a:ln w="12700">
            <a:solidFill>
              <a:srgbClr val="1E3A8A"/>
            </a:solidFill>
            <a:prstDash val="solid"/>
          </a:ln>
        </p:spPr>
      </p:sp>
      <p:sp>
        <p:nvSpPr>
          <p:cNvPr id="7" name="Text 5"/>
          <p:cNvSpPr/>
          <p:nvPr/>
        </p:nvSpPr>
        <p:spPr>
          <a:xfrm>
            <a:off x="850392" y="1691640"/>
            <a:ext cx="3039770" cy="457200"/>
          </a:xfrm>
          <a:prstGeom prst="rect">
            <a:avLst/>
          </a:prstGeom>
          <a:noFill/>
          <a:ln/>
        </p:spPr>
        <p:txBody>
          <a:bodyPr wrap="square" lIns="0" tIns="0" rIns="0" bIns="0" rtlCol="0" anchor="t"/>
          <a:lstStyle/>
          <a:p>
            <a:pPr indent="0" marL="0">
              <a:buNone/>
            </a:pPr>
            <a:r>
              <a:rPr lang="en-US" sz="2100" b="1" dirty="0">
                <a:solidFill>
                  <a:srgbClr val="0F172A"/>
                </a:solidFill>
                <a:latin typeface="Arial Narrow" pitchFamily="34" charset="0"/>
                <a:ea typeface="Arial Narrow" pitchFamily="34" charset="-122"/>
                <a:cs typeface="Arial Narrow" pitchFamily="34" charset="-120"/>
              </a:rPr>
              <a:t>ZIEL</a:t>
            </a:r>
            <a:endParaRPr lang="en-US" sz="2100" dirty="0"/>
          </a:p>
        </p:txBody>
      </p:sp>
      <p:sp>
        <p:nvSpPr>
          <p:cNvPr id="8" name="Text 6"/>
          <p:cNvSpPr/>
          <p:nvPr/>
        </p:nvSpPr>
        <p:spPr>
          <a:xfrm>
            <a:off x="850392" y="2240280"/>
            <a:ext cx="3039770" cy="2240280"/>
          </a:xfrm>
          <a:prstGeom prst="rect">
            <a:avLst/>
          </a:prstGeom>
          <a:noFill/>
          <a:ln/>
        </p:spPr>
        <p:txBody>
          <a:bodyPr wrap="square" lIns="0" tIns="0" rIns="0" bIns="0" rtlCol="0" anchor="t"/>
          <a:lstStyle/>
          <a:p>
            <a:pPr indent="0" marL="0">
              <a:buNone/>
            </a:pPr>
            <a:r>
              <a:rPr lang="en-US" sz="1700" dirty="0">
                <a:solidFill>
                  <a:srgbClr val="334155"/>
                </a:solidFill>
                <a:latin typeface="Calibri" pitchFamily="34" charset="0"/>
                <a:ea typeface="Calibri" pitchFamily="34" charset="-122"/>
                <a:cs typeface="Calibri" pitchFamily="34" charset="-120"/>
              </a:rPr>
              <a:t>Entscheidungen als Gruppenführer üben, ohne Zeitdruck des Einsatzes und ohne Risiko.</a:t>
            </a:r>
            <a:endParaRPr lang="en-US" sz="1700" dirty="0"/>
          </a:p>
        </p:txBody>
      </p:sp>
      <p:sp>
        <p:nvSpPr>
          <p:cNvPr id="9" name="Shape 7"/>
          <p:cNvSpPr/>
          <p:nvPr/>
        </p:nvSpPr>
        <p:spPr>
          <a:xfrm>
            <a:off x="4347362" y="1508760"/>
            <a:ext cx="3496970" cy="3108960"/>
          </a:xfrm>
          <a:prstGeom prst="rect">
            <a:avLst/>
          </a:prstGeom>
          <a:solidFill>
            <a:srgbClr val="FFFFFF"/>
          </a:solidFill>
          <a:ln w="9525">
            <a:solidFill>
              <a:srgbClr val="E2E8F0"/>
            </a:solidFill>
            <a:prstDash val="solid"/>
          </a:ln>
        </p:spPr>
      </p:sp>
      <p:sp>
        <p:nvSpPr>
          <p:cNvPr id="10" name="Shape 8"/>
          <p:cNvSpPr/>
          <p:nvPr/>
        </p:nvSpPr>
        <p:spPr>
          <a:xfrm>
            <a:off x="4347362" y="1508760"/>
            <a:ext cx="3496970" cy="64008"/>
          </a:xfrm>
          <a:prstGeom prst="rect">
            <a:avLst/>
          </a:prstGeom>
          <a:solidFill>
            <a:srgbClr val="1E3A8A"/>
          </a:solidFill>
          <a:ln w="12700">
            <a:solidFill>
              <a:srgbClr val="1E3A8A"/>
            </a:solidFill>
            <a:prstDash val="solid"/>
          </a:ln>
        </p:spPr>
      </p:sp>
      <p:sp>
        <p:nvSpPr>
          <p:cNvPr id="11" name="Text 9"/>
          <p:cNvSpPr/>
          <p:nvPr/>
        </p:nvSpPr>
        <p:spPr>
          <a:xfrm>
            <a:off x="4603394" y="1691640"/>
            <a:ext cx="3039770" cy="457200"/>
          </a:xfrm>
          <a:prstGeom prst="rect">
            <a:avLst/>
          </a:prstGeom>
          <a:noFill/>
          <a:ln/>
        </p:spPr>
        <p:txBody>
          <a:bodyPr wrap="square" lIns="0" tIns="0" rIns="0" bIns="0" rtlCol="0" anchor="t"/>
          <a:lstStyle/>
          <a:p>
            <a:pPr indent="0" marL="0">
              <a:buNone/>
            </a:pPr>
            <a:r>
              <a:rPr lang="en-US" sz="2100" b="1" dirty="0">
                <a:solidFill>
                  <a:srgbClr val="0F172A"/>
                </a:solidFill>
                <a:latin typeface="Arial Narrow" pitchFamily="34" charset="0"/>
                <a:ea typeface="Arial Narrow" pitchFamily="34" charset="-122"/>
                <a:cs typeface="Arial Narrow" pitchFamily="34" charset="-120"/>
              </a:rPr>
              <a:t>ABLAUF</a:t>
            </a:r>
            <a:endParaRPr lang="en-US" sz="2100" dirty="0"/>
          </a:p>
        </p:txBody>
      </p:sp>
      <p:sp>
        <p:nvSpPr>
          <p:cNvPr id="12" name="Text 10"/>
          <p:cNvSpPr/>
          <p:nvPr/>
        </p:nvSpPr>
        <p:spPr>
          <a:xfrm>
            <a:off x="4603394" y="2240280"/>
            <a:ext cx="3039770" cy="2240280"/>
          </a:xfrm>
          <a:prstGeom prst="rect">
            <a:avLst/>
          </a:prstGeom>
          <a:noFill/>
          <a:ln/>
        </p:spPr>
        <p:txBody>
          <a:bodyPr wrap="square" lIns="0" tIns="0" rIns="0" bIns="0" rtlCol="0" anchor="t"/>
          <a:lstStyle/>
          <a:p>
            <a:pPr indent="0" marL="0">
              <a:buNone/>
            </a:pPr>
            <a:r>
              <a:rPr lang="en-US" sz="1700" dirty="0">
                <a:solidFill>
                  <a:srgbClr val="334155"/>
                </a:solidFill>
                <a:latin typeface="Calibri" pitchFamily="34" charset="0"/>
                <a:ea typeface="Calibri" pitchFamily="34" charset="-122"/>
                <a:cs typeface="Calibri" pitchFamily="34" charset="-120"/>
              </a:rPr>
              <a:t>Lage lesen, erkunden, Lage melden, Befehle geben, eine Lage später, Auswertung.</a:t>
            </a:r>
            <a:endParaRPr lang="en-US" sz="1700" dirty="0"/>
          </a:p>
        </p:txBody>
      </p:sp>
      <p:sp>
        <p:nvSpPr>
          <p:cNvPr id="13" name="Shape 11"/>
          <p:cNvSpPr/>
          <p:nvPr/>
        </p:nvSpPr>
        <p:spPr>
          <a:xfrm>
            <a:off x="8100365" y="1508760"/>
            <a:ext cx="3496970" cy="3108960"/>
          </a:xfrm>
          <a:prstGeom prst="rect">
            <a:avLst/>
          </a:prstGeom>
          <a:solidFill>
            <a:srgbClr val="FFFFFF"/>
          </a:solidFill>
          <a:ln w="9525">
            <a:solidFill>
              <a:srgbClr val="E2E8F0"/>
            </a:solidFill>
            <a:prstDash val="solid"/>
          </a:ln>
        </p:spPr>
      </p:sp>
      <p:sp>
        <p:nvSpPr>
          <p:cNvPr id="14" name="Shape 12"/>
          <p:cNvSpPr/>
          <p:nvPr/>
        </p:nvSpPr>
        <p:spPr>
          <a:xfrm>
            <a:off x="8100365" y="1508760"/>
            <a:ext cx="3496970" cy="64008"/>
          </a:xfrm>
          <a:prstGeom prst="rect">
            <a:avLst/>
          </a:prstGeom>
          <a:solidFill>
            <a:srgbClr val="1E3A8A"/>
          </a:solidFill>
          <a:ln w="12700">
            <a:solidFill>
              <a:srgbClr val="1E3A8A"/>
            </a:solidFill>
            <a:prstDash val="solid"/>
          </a:ln>
        </p:spPr>
      </p:sp>
      <p:sp>
        <p:nvSpPr>
          <p:cNvPr id="15" name="Text 13"/>
          <p:cNvSpPr/>
          <p:nvPr/>
        </p:nvSpPr>
        <p:spPr>
          <a:xfrm>
            <a:off x="8356397" y="1691640"/>
            <a:ext cx="3039770" cy="457200"/>
          </a:xfrm>
          <a:prstGeom prst="rect">
            <a:avLst/>
          </a:prstGeom>
          <a:noFill/>
          <a:ln/>
        </p:spPr>
        <p:txBody>
          <a:bodyPr wrap="square" lIns="0" tIns="0" rIns="0" bIns="0" rtlCol="0" anchor="t"/>
          <a:lstStyle/>
          <a:p>
            <a:pPr indent="0" marL="0">
              <a:buNone/>
            </a:pPr>
            <a:r>
              <a:rPr lang="en-US" sz="2100" b="1" dirty="0">
                <a:solidFill>
                  <a:srgbClr val="0F172A"/>
                </a:solidFill>
                <a:latin typeface="Arial Narrow" pitchFamily="34" charset="0"/>
                <a:ea typeface="Arial Narrow" pitchFamily="34" charset="-122"/>
                <a:cs typeface="Arial Narrow" pitchFamily="34" charset="-120"/>
              </a:rPr>
              <a:t>DAUER</a:t>
            </a:r>
            <a:endParaRPr lang="en-US" sz="2100" dirty="0"/>
          </a:p>
        </p:txBody>
      </p:sp>
      <p:sp>
        <p:nvSpPr>
          <p:cNvPr id="16" name="Text 14"/>
          <p:cNvSpPr/>
          <p:nvPr/>
        </p:nvSpPr>
        <p:spPr>
          <a:xfrm>
            <a:off x="8356397" y="2240280"/>
            <a:ext cx="3039770" cy="2240280"/>
          </a:xfrm>
          <a:prstGeom prst="rect">
            <a:avLst/>
          </a:prstGeom>
          <a:noFill/>
          <a:ln/>
        </p:spPr>
        <p:txBody>
          <a:bodyPr wrap="square" lIns="0" tIns="0" rIns="0" bIns="0" rtlCol="0" anchor="t"/>
          <a:lstStyle/>
          <a:p>
            <a:pPr indent="0" marL="0">
              <a:buNone/>
            </a:pPr>
            <a:r>
              <a:rPr lang="en-US" sz="1700" dirty="0">
                <a:solidFill>
                  <a:srgbClr val="334155"/>
                </a:solidFill>
                <a:latin typeface="Calibri" pitchFamily="34" charset="0"/>
                <a:ea typeface="Calibri" pitchFamily="34" charset="-122"/>
                <a:cs typeface="Calibri" pitchFamily="34" charset="-120"/>
              </a:rPr>
              <a:t>Etwa 45 bis 60 Minuten, allein oder in Kleingruppen von zwei bis vier Personen.</a:t>
            </a:r>
            <a:endParaRPr lang="en-US" sz="1700" dirty="0"/>
          </a:p>
        </p:txBody>
      </p:sp>
      <p:sp>
        <p:nvSpPr>
          <p:cNvPr id="17" name="Text 15"/>
          <p:cNvSpPr/>
          <p:nvPr/>
        </p:nvSpPr>
        <p:spPr>
          <a:xfrm>
            <a:off x="594360" y="6437376"/>
            <a:ext cx="6400800" cy="274320"/>
          </a:xfrm>
          <a:prstGeom prst="rect">
            <a:avLst/>
          </a:prstGeom>
          <a:noFill/>
          <a:ln/>
        </p:spPr>
        <p:txBody>
          <a:bodyPr wrap="square" lIns="0" tIns="0" rIns="0" bIns="0" rtlCol="0" anchor="ctr"/>
          <a:lstStyle/>
          <a:p>
            <a:pPr indent="0" marL="0">
              <a:buNone/>
            </a:pPr>
            <a:r>
              <a:rPr lang="en-US" sz="1000" dirty="0">
                <a:solidFill>
                  <a:srgbClr val="64748B"/>
                </a:solidFill>
                <a:latin typeface="Calibri" pitchFamily="34" charset="0"/>
                <a:ea typeface="Calibri" pitchFamily="34" charset="-122"/>
                <a:cs typeface="Calibri" pitchFamily="34" charset="-120"/>
              </a:rPr>
              <a:t>Planspiel · Gefahrgut-Tankzug · Ausbildung  ·  4</a:t>
            </a:r>
            <a:endParaRPr lang="en-US" sz="1000" dirty="0"/>
          </a:p>
        </p:txBody>
      </p:sp>
      <p:sp>
        <p:nvSpPr>
          <p:cNvPr id="18" name="Text 16">
            <a:hlinkClick r:id="rId1" tooltip="Feuerwehr Wissen"/>
          </p:cNvPr>
          <p:cNvSpPr/>
          <p:nvPr/>
        </p:nvSpPr>
        <p:spPr>
          <a:xfrm>
            <a:off x="8488375" y="6437376"/>
            <a:ext cx="3108960" cy="274320"/>
          </a:xfrm>
          <a:prstGeom prst="rect">
            <a:avLst/>
          </a:prstGeom>
          <a:noFill/>
          <a:ln/>
        </p:spPr>
        <p:txBody>
          <a:bodyPr wrap="square" lIns="0" tIns="0" rIns="0" bIns="0" rtlCol="0" anchor="ctr"/>
          <a:lstStyle/>
          <a:p>
            <a:pPr algn="r" indent="0" marL="0">
              <a:buNone/>
            </a:pPr>
            <a:r>
              <a:rPr lang="en-US" sz="1100" u="sng" dirty="0">
                <a:solidFill>
                  <a:srgbClr val="64748B"/>
                </a:solidFill>
                <a:latin typeface="Calibri" pitchFamily="34" charset="0"/>
                <a:ea typeface="Calibri" pitchFamily="34" charset="-122"/>
                <a:cs typeface="Calibri" pitchFamily="34" charset="-120"/>
                <a:hlinkClick r:id="rId1" invalidUrl="" action="" tgtFrame="" tooltip="Feuerwehr Wissen" history="1" highlightClick="0" endSnd="0">
                  <a:extLst>
                    <a:ext uri="{A12FA001-AC4F-418D-AE19-62706E023703}">
                      <ahyp:hlinkClr xmlns:ahyp="http://schemas.microsoft.com/office/drawing/2018/hyperlinkcolor" val="tx"/>
                    </a:ext>
                  </a:extLst>
                </a:hlinkClick>
              </a:rPr>
              <a:t>feuerwehr-wissen-bb.de</a:t>
            </a:r>
            <a:endParaRPr lang="en-US" sz="11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8FAFC"/>
        </a:solidFill>
      </p:bgPr>
    </p:bg>
    <p:spTree>
      <p:nvGrpSpPr>
        <p:cNvPr id="1" name=""/>
        <p:cNvGrpSpPr/>
        <p:nvPr/>
      </p:nvGrpSpPr>
      <p:grpSpPr>
        <a:xfrm>
          <a:off x="0" y="0"/>
          <a:ext cx="0" cy="0"/>
          <a:chOff x="0" y="0"/>
          <a:chExt cx="0" cy="0"/>
        </a:xfrm>
      </p:grpSpPr>
      <p:sp>
        <p:nvSpPr>
          <p:cNvPr id="2" name="Shape 0"/>
          <p:cNvSpPr/>
          <p:nvPr/>
        </p:nvSpPr>
        <p:spPr>
          <a:xfrm>
            <a:off x="0" y="0"/>
            <a:ext cx="12191695" cy="1024128"/>
          </a:xfrm>
          <a:prstGeom prst="rect">
            <a:avLst/>
          </a:prstGeom>
          <a:solidFill>
            <a:srgbClr val="EEF2F8"/>
          </a:solidFill>
          <a:ln w="12700">
            <a:solidFill>
              <a:srgbClr val="EEF2F8"/>
            </a:solidFill>
            <a:prstDash val="solid"/>
          </a:ln>
        </p:spPr>
      </p:sp>
      <p:sp>
        <p:nvSpPr>
          <p:cNvPr id="3" name="Shape 1"/>
          <p:cNvSpPr/>
          <p:nvPr/>
        </p:nvSpPr>
        <p:spPr>
          <a:xfrm>
            <a:off x="0" y="1024128"/>
            <a:ext cx="12191695" cy="45720"/>
          </a:xfrm>
          <a:prstGeom prst="rect">
            <a:avLst/>
          </a:prstGeom>
          <a:solidFill>
            <a:srgbClr val="B71C1C"/>
          </a:solidFill>
          <a:ln w="12700">
            <a:solidFill>
              <a:srgbClr val="B71C1C"/>
            </a:solidFill>
            <a:prstDash val="solid"/>
          </a:ln>
        </p:spPr>
      </p:sp>
      <p:sp>
        <p:nvSpPr>
          <p:cNvPr id="4" name="Text 2"/>
          <p:cNvSpPr/>
          <p:nvPr/>
        </p:nvSpPr>
        <p:spPr>
          <a:xfrm>
            <a:off x="594360" y="128016"/>
            <a:ext cx="11002975" cy="786384"/>
          </a:xfrm>
          <a:prstGeom prst="rect">
            <a:avLst/>
          </a:prstGeom>
          <a:noFill/>
          <a:ln/>
        </p:spPr>
        <p:txBody>
          <a:bodyPr wrap="square" lIns="0" tIns="0" rIns="0" bIns="0" rtlCol="0" anchor="ctr">
            <a:normAutofit/>
          </a:bodyPr>
          <a:lstStyle/>
          <a:p>
            <a:pPr indent="0" marL="0">
              <a:buNone/>
            </a:pPr>
            <a:r>
              <a:rPr lang="en-US" sz="3400" b="1" dirty="0">
                <a:solidFill>
                  <a:srgbClr val="0F172A"/>
                </a:solidFill>
                <a:latin typeface="Arial Narrow" pitchFamily="34" charset="0"/>
                <a:ea typeface="Arial Narrow" pitchFamily="34" charset="-122"/>
                <a:cs typeface="Arial Narrow" pitchFamily="34" charset="-120"/>
              </a:rPr>
              <a:t>1.2 DIE ALARMMELDUNG</a:t>
            </a:r>
            <a:endParaRPr lang="en-US" sz="3400" dirty="0"/>
          </a:p>
        </p:txBody>
      </p:sp>
      <p:sp>
        <p:nvSpPr>
          <p:cNvPr id="5" name="Shape 3"/>
          <p:cNvSpPr/>
          <p:nvPr/>
        </p:nvSpPr>
        <p:spPr>
          <a:xfrm>
            <a:off x="594360" y="1463040"/>
            <a:ext cx="11002975" cy="868680"/>
          </a:xfrm>
          <a:prstGeom prst="rect">
            <a:avLst/>
          </a:prstGeom>
          <a:solidFill>
            <a:srgbClr val="FFFFFF"/>
          </a:solidFill>
          <a:ln w="9525">
            <a:solidFill>
              <a:srgbClr val="E2E8F0"/>
            </a:solidFill>
            <a:prstDash val="solid"/>
          </a:ln>
        </p:spPr>
      </p:sp>
      <p:sp>
        <p:nvSpPr>
          <p:cNvPr id="6" name="Shape 4"/>
          <p:cNvSpPr/>
          <p:nvPr/>
        </p:nvSpPr>
        <p:spPr>
          <a:xfrm>
            <a:off x="594360" y="1463040"/>
            <a:ext cx="64008" cy="868680"/>
          </a:xfrm>
          <a:prstGeom prst="rect">
            <a:avLst/>
          </a:prstGeom>
          <a:solidFill>
            <a:srgbClr val="1E3A8A"/>
          </a:solidFill>
          <a:ln w="12700">
            <a:solidFill>
              <a:srgbClr val="1E3A8A"/>
            </a:solidFill>
            <a:prstDash val="solid"/>
          </a:ln>
        </p:spPr>
      </p:sp>
      <p:sp>
        <p:nvSpPr>
          <p:cNvPr id="7" name="Text 5"/>
          <p:cNvSpPr/>
          <p:nvPr/>
        </p:nvSpPr>
        <p:spPr>
          <a:xfrm>
            <a:off x="868680" y="1463040"/>
            <a:ext cx="10591495" cy="868680"/>
          </a:xfrm>
          <a:prstGeom prst="rect">
            <a:avLst/>
          </a:prstGeom>
          <a:noFill/>
          <a:ln/>
        </p:spPr>
        <p:txBody>
          <a:bodyPr wrap="square" lIns="0" tIns="0" rIns="0" bIns="0" rtlCol="0" anchor="ctr"/>
          <a:lstStyle/>
          <a:p>
            <a:pPr indent="0" marL="0">
              <a:buNone/>
            </a:pPr>
            <a:r>
              <a:rPr lang="en-US" sz="1300" b="1" dirty="0">
                <a:solidFill>
                  <a:srgbClr val="B71C1C"/>
                </a:solidFill>
                <a:latin typeface="Calibri" pitchFamily="34" charset="0"/>
                <a:ea typeface="Calibri" pitchFamily="34" charset="-122"/>
                <a:cs typeface="Calibri" pitchFamily="34" charset="-120"/>
              </a:rPr>
              <a:t>STICHWORT</a:t>
            </a:r>
            <a:endParaRPr lang="en-US" sz="1300" dirty="0"/>
          </a:p>
          <a:p>
            <a:pPr indent="0" marL="0">
              <a:buNone/>
            </a:pPr>
            <a:r>
              <a:rPr lang="en-US" sz="1700" dirty="0">
                <a:solidFill>
                  <a:srgbClr val="0F172A"/>
                </a:solidFill>
                <a:latin typeface="Calibri" pitchFamily="34" charset="0"/>
                <a:ea typeface="Calibri" pitchFamily="34" charset="-122"/>
                <a:cs typeface="Calibri" pitchFamily="34" charset="-120"/>
              </a:rPr>
              <a:t>H:Gefahrgut klein: Verkehrsunfall mit Tankzug, Flüssigkeit läuft aus</a:t>
            </a:r>
            <a:endParaRPr lang="en-US" sz="1300" dirty="0"/>
          </a:p>
        </p:txBody>
      </p:sp>
      <p:sp>
        <p:nvSpPr>
          <p:cNvPr id="8" name="Shape 6"/>
          <p:cNvSpPr/>
          <p:nvPr/>
        </p:nvSpPr>
        <p:spPr>
          <a:xfrm>
            <a:off x="594360" y="2459736"/>
            <a:ext cx="11002975" cy="868680"/>
          </a:xfrm>
          <a:prstGeom prst="rect">
            <a:avLst/>
          </a:prstGeom>
          <a:solidFill>
            <a:srgbClr val="FFFFFF"/>
          </a:solidFill>
          <a:ln w="9525">
            <a:solidFill>
              <a:srgbClr val="E2E8F0"/>
            </a:solidFill>
            <a:prstDash val="solid"/>
          </a:ln>
        </p:spPr>
      </p:sp>
      <p:sp>
        <p:nvSpPr>
          <p:cNvPr id="9" name="Shape 7"/>
          <p:cNvSpPr/>
          <p:nvPr/>
        </p:nvSpPr>
        <p:spPr>
          <a:xfrm>
            <a:off x="594360" y="2459736"/>
            <a:ext cx="64008" cy="868680"/>
          </a:xfrm>
          <a:prstGeom prst="rect">
            <a:avLst/>
          </a:prstGeom>
          <a:solidFill>
            <a:srgbClr val="1E3A8A"/>
          </a:solidFill>
          <a:ln w="12700">
            <a:solidFill>
              <a:srgbClr val="1E3A8A"/>
            </a:solidFill>
            <a:prstDash val="solid"/>
          </a:ln>
        </p:spPr>
      </p:sp>
      <p:sp>
        <p:nvSpPr>
          <p:cNvPr id="10" name="Text 8"/>
          <p:cNvSpPr/>
          <p:nvPr/>
        </p:nvSpPr>
        <p:spPr>
          <a:xfrm>
            <a:off x="868680" y="2459736"/>
            <a:ext cx="10591495" cy="868680"/>
          </a:xfrm>
          <a:prstGeom prst="rect">
            <a:avLst/>
          </a:prstGeom>
          <a:noFill/>
          <a:ln/>
        </p:spPr>
        <p:txBody>
          <a:bodyPr wrap="square" lIns="0" tIns="0" rIns="0" bIns="0" rtlCol="0" anchor="ctr"/>
          <a:lstStyle/>
          <a:p>
            <a:pPr indent="0" marL="0">
              <a:buNone/>
            </a:pPr>
            <a:r>
              <a:rPr lang="en-US" sz="1300" b="1" dirty="0">
                <a:solidFill>
                  <a:srgbClr val="B71C1C"/>
                </a:solidFill>
                <a:latin typeface="Calibri" pitchFamily="34" charset="0"/>
                <a:ea typeface="Calibri" pitchFamily="34" charset="-122"/>
                <a:cs typeface="Calibri" pitchFamily="34" charset="-120"/>
              </a:rPr>
              <a:t>ORT</a:t>
            </a:r>
            <a:endParaRPr lang="en-US" sz="1300" dirty="0"/>
          </a:p>
          <a:p>
            <a:pPr indent="0" marL="0">
              <a:buNone/>
            </a:pPr>
            <a:r>
              <a:rPr lang="en-US" sz="1700" dirty="0">
                <a:solidFill>
                  <a:srgbClr val="0F172A"/>
                </a:solidFill>
                <a:latin typeface="Calibri" pitchFamily="34" charset="0"/>
                <a:ea typeface="Calibri" pitchFamily="34" charset="-122"/>
                <a:cs typeface="Calibri" pitchFamily="34" charset="-120"/>
              </a:rPr>
              <a:t>Industriestraße (fiktiv), Gewerbegebiet, Wohnhäuser östlich</a:t>
            </a:r>
            <a:endParaRPr lang="en-US" sz="1300" dirty="0"/>
          </a:p>
        </p:txBody>
      </p:sp>
      <p:sp>
        <p:nvSpPr>
          <p:cNvPr id="11" name="Shape 9"/>
          <p:cNvSpPr/>
          <p:nvPr/>
        </p:nvSpPr>
        <p:spPr>
          <a:xfrm>
            <a:off x="594360" y="3456432"/>
            <a:ext cx="11002975" cy="868680"/>
          </a:xfrm>
          <a:prstGeom prst="rect">
            <a:avLst/>
          </a:prstGeom>
          <a:solidFill>
            <a:srgbClr val="FFFFFF"/>
          </a:solidFill>
          <a:ln w="9525">
            <a:solidFill>
              <a:srgbClr val="E2E8F0"/>
            </a:solidFill>
            <a:prstDash val="solid"/>
          </a:ln>
        </p:spPr>
      </p:sp>
      <p:sp>
        <p:nvSpPr>
          <p:cNvPr id="12" name="Shape 10"/>
          <p:cNvSpPr/>
          <p:nvPr/>
        </p:nvSpPr>
        <p:spPr>
          <a:xfrm>
            <a:off x="594360" y="3456432"/>
            <a:ext cx="64008" cy="868680"/>
          </a:xfrm>
          <a:prstGeom prst="rect">
            <a:avLst/>
          </a:prstGeom>
          <a:solidFill>
            <a:srgbClr val="1E3A8A"/>
          </a:solidFill>
          <a:ln w="12700">
            <a:solidFill>
              <a:srgbClr val="1E3A8A"/>
            </a:solidFill>
            <a:prstDash val="solid"/>
          </a:ln>
        </p:spPr>
      </p:sp>
      <p:sp>
        <p:nvSpPr>
          <p:cNvPr id="13" name="Text 11"/>
          <p:cNvSpPr/>
          <p:nvPr/>
        </p:nvSpPr>
        <p:spPr>
          <a:xfrm>
            <a:off x="868680" y="3456432"/>
            <a:ext cx="10591495" cy="868680"/>
          </a:xfrm>
          <a:prstGeom prst="rect">
            <a:avLst/>
          </a:prstGeom>
          <a:noFill/>
          <a:ln/>
        </p:spPr>
        <p:txBody>
          <a:bodyPr wrap="square" lIns="0" tIns="0" rIns="0" bIns="0" rtlCol="0" anchor="ctr"/>
          <a:lstStyle/>
          <a:p>
            <a:pPr indent="0" marL="0">
              <a:buNone/>
            </a:pPr>
            <a:r>
              <a:rPr lang="en-US" sz="1300" b="1" dirty="0">
                <a:solidFill>
                  <a:srgbClr val="B71C1C"/>
                </a:solidFill>
                <a:latin typeface="Calibri" pitchFamily="34" charset="0"/>
                <a:ea typeface="Calibri" pitchFamily="34" charset="-122"/>
                <a:cs typeface="Calibri" pitchFamily="34" charset="-120"/>
              </a:rPr>
              <a:t>MELDENDER</a:t>
            </a:r>
            <a:endParaRPr lang="en-US" sz="1300" dirty="0"/>
          </a:p>
          <a:p>
            <a:pPr indent="0" marL="0">
              <a:buNone/>
            </a:pPr>
            <a:r>
              <a:rPr lang="en-US" sz="1700" dirty="0">
                <a:solidFill>
                  <a:srgbClr val="0F172A"/>
                </a:solidFill>
                <a:latin typeface="Calibri" pitchFamily="34" charset="0"/>
                <a:ea typeface="Calibri" pitchFamily="34" charset="-122"/>
                <a:cs typeface="Calibri" pitchFamily="34" charset="-120"/>
              </a:rPr>
              <a:t>Mitarbeiter eines Betriebs ruft an: Tankzug umgekippt, Flüssigkeit läuft aus, stechender Geruch, Fahrer sitzt in der Kabine.</a:t>
            </a:r>
            <a:endParaRPr lang="en-US" sz="1300" dirty="0"/>
          </a:p>
        </p:txBody>
      </p:sp>
      <p:sp>
        <p:nvSpPr>
          <p:cNvPr id="14" name="Shape 12"/>
          <p:cNvSpPr/>
          <p:nvPr/>
        </p:nvSpPr>
        <p:spPr>
          <a:xfrm>
            <a:off x="594360" y="4453128"/>
            <a:ext cx="11002975" cy="868680"/>
          </a:xfrm>
          <a:prstGeom prst="rect">
            <a:avLst/>
          </a:prstGeom>
          <a:solidFill>
            <a:srgbClr val="FFFFFF"/>
          </a:solidFill>
          <a:ln w="9525">
            <a:solidFill>
              <a:srgbClr val="E2E8F0"/>
            </a:solidFill>
            <a:prstDash val="solid"/>
          </a:ln>
        </p:spPr>
      </p:sp>
      <p:sp>
        <p:nvSpPr>
          <p:cNvPr id="15" name="Shape 13"/>
          <p:cNvSpPr/>
          <p:nvPr/>
        </p:nvSpPr>
        <p:spPr>
          <a:xfrm>
            <a:off x="594360" y="4453128"/>
            <a:ext cx="64008" cy="868680"/>
          </a:xfrm>
          <a:prstGeom prst="rect">
            <a:avLst/>
          </a:prstGeom>
          <a:solidFill>
            <a:srgbClr val="1E3A8A"/>
          </a:solidFill>
          <a:ln w="12700">
            <a:solidFill>
              <a:srgbClr val="1E3A8A"/>
            </a:solidFill>
            <a:prstDash val="solid"/>
          </a:ln>
        </p:spPr>
      </p:sp>
      <p:sp>
        <p:nvSpPr>
          <p:cNvPr id="16" name="Text 14"/>
          <p:cNvSpPr/>
          <p:nvPr/>
        </p:nvSpPr>
        <p:spPr>
          <a:xfrm>
            <a:off x="868680" y="4453128"/>
            <a:ext cx="10591495" cy="868680"/>
          </a:xfrm>
          <a:prstGeom prst="rect">
            <a:avLst/>
          </a:prstGeom>
          <a:noFill/>
          <a:ln/>
        </p:spPr>
        <p:txBody>
          <a:bodyPr wrap="square" lIns="0" tIns="0" rIns="0" bIns="0" rtlCol="0" anchor="ctr"/>
          <a:lstStyle/>
          <a:p>
            <a:pPr indent="0" marL="0">
              <a:buNone/>
            </a:pPr>
            <a:r>
              <a:rPr lang="en-US" sz="1300" b="1" dirty="0">
                <a:solidFill>
                  <a:srgbClr val="B71C1C"/>
                </a:solidFill>
                <a:latin typeface="Calibri" pitchFamily="34" charset="0"/>
                <a:ea typeface="Calibri" pitchFamily="34" charset="-122"/>
                <a:cs typeface="Calibri" pitchFamily="34" charset="-120"/>
              </a:rPr>
              <a:t>ALARMIERT</a:t>
            </a:r>
            <a:endParaRPr lang="en-US" sz="1300" dirty="0"/>
          </a:p>
          <a:p>
            <a:pPr indent="0" marL="0">
              <a:buNone/>
            </a:pPr>
            <a:r>
              <a:rPr lang="en-US" sz="1700" dirty="0">
                <a:solidFill>
                  <a:srgbClr val="0F172A"/>
                </a:solidFill>
                <a:latin typeface="Calibri" pitchFamily="34" charset="0"/>
                <a:ea typeface="Calibri" pitchFamily="34" charset="-122"/>
                <a:cs typeface="Calibri" pitchFamily="34" charset="-120"/>
              </a:rPr>
              <a:t>Löschzug (LF 10, HLF 20), ELW 1, RTW</a:t>
            </a:r>
            <a:endParaRPr lang="en-US" sz="1300" dirty="0"/>
          </a:p>
        </p:txBody>
      </p:sp>
      <p:sp>
        <p:nvSpPr>
          <p:cNvPr id="17" name="Shape 15"/>
          <p:cNvSpPr/>
          <p:nvPr/>
        </p:nvSpPr>
        <p:spPr>
          <a:xfrm>
            <a:off x="594360" y="5449824"/>
            <a:ext cx="11002975" cy="868680"/>
          </a:xfrm>
          <a:prstGeom prst="rect">
            <a:avLst/>
          </a:prstGeom>
          <a:solidFill>
            <a:srgbClr val="FFFFFF"/>
          </a:solidFill>
          <a:ln w="9525">
            <a:solidFill>
              <a:srgbClr val="E2E8F0"/>
            </a:solidFill>
            <a:prstDash val="solid"/>
          </a:ln>
        </p:spPr>
      </p:sp>
      <p:sp>
        <p:nvSpPr>
          <p:cNvPr id="18" name="Shape 16"/>
          <p:cNvSpPr/>
          <p:nvPr/>
        </p:nvSpPr>
        <p:spPr>
          <a:xfrm>
            <a:off x="594360" y="5449824"/>
            <a:ext cx="64008" cy="868680"/>
          </a:xfrm>
          <a:prstGeom prst="rect">
            <a:avLst/>
          </a:prstGeom>
          <a:solidFill>
            <a:srgbClr val="1E3A8A"/>
          </a:solidFill>
          <a:ln w="12700">
            <a:solidFill>
              <a:srgbClr val="1E3A8A"/>
            </a:solidFill>
            <a:prstDash val="solid"/>
          </a:ln>
        </p:spPr>
      </p:sp>
      <p:sp>
        <p:nvSpPr>
          <p:cNvPr id="19" name="Text 17"/>
          <p:cNvSpPr/>
          <p:nvPr/>
        </p:nvSpPr>
        <p:spPr>
          <a:xfrm>
            <a:off x="868680" y="5449824"/>
            <a:ext cx="10591495" cy="868680"/>
          </a:xfrm>
          <a:prstGeom prst="rect">
            <a:avLst/>
          </a:prstGeom>
          <a:noFill/>
          <a:ln/>
        </p:spPr>
        <p:txBody>
          <a:bodyPr wrap="square" lIns="0" tIns="0" rIns="0" bIns="0" rtlCol="0" anchor="ctr"/>
          <a:lstStyle/>
          <a:p>
            <a:pPr indent="0" marL="0">
              <a:buNone/>
            </a:pPr>
            <a:r>
              <a:rPr lang="en-US" sz="1300" b="1" dirty="0">
                <a:solidFill>
                  <a:srgbClr val="B71C1C"/>
                </a:solidFill>
                <a:latin typeface="Calibri" pitchFamily="34" charset="0"/>
                <a:ea typeface="Calibri" pitchFamily="34" charset="-122"/>
                <a:cs typeface="Calibri" pitchFamily="34" charset="-120"/>
              </a:rPr>
              <a:t>DEINE ROLLE</a:t>
            </a:r>
            <a:endParaRPr lang="en-US" sz="1300" dirty="0"/>
          </a:p>
          <a:p>
            <a:pPr indent="0" marL="0">
              <a:buNone/>
            </a:pPr>
            <a:r>
              <a:rPr lang="en-US" sz="1700" dirty="0">
                <a:solidFill>
                  <a:srgbClr val="0F172A"/>
                </a:solidFill>
                <a:latin typeface="Calibri" pitchFamily="34" charset="0"/>
                <a:ea typeface="Calibri" pitchFamily="34" charset="-122"/>
                <a:cs typeface="Calibri" pitchFamily="34" charset="-120"/>
              </a:rPr>
              <a:t>Ein Tankzug mit ätzender Flüssigkeit ist umgekippt, der Stoff läuft aus, der Fahrer sitzt noch in der Kabine.</a:t>
            </a:r>
            <a:endParaRPr lang="en-US" sz="1300" dirty="0"/>
          </a:p>
        </p:txBody>
      </p:sp>
      <p:sp>
        <p:nvSpPr>
          <p:cNvPr id="20" name="Text 18"/>
          <p:cNvSpPr/>
          <p:nvPr/>
        </p:nvSpPr>
        <p:spPr>
          <a:xfrm>
            <a:off x="594360" y="6437376"/>
            <a:ext cx="6400800" cy="274320"/>
          </a:xfrm>
          <a:prstGeom prst="rect">
            <a:avLst/>
          </a:prstGeom>
          <a:noFill/>
          <a:ln/>
        </p:spPr>
        <p:txBody>
          <a:bodyPr wrap="square" lIns="0" tIns="0" rIns="0" bIns="0" rtlCol="0" anchor="ctr"/>
          <a:lstStyle/>
          <a:p>
            <a:pPr indent="0" marL="0">
              <a:buNone/>
            </a:pPr>
            <a:r>
              <a:rPr lang="en-US" sz="1000" dirty="0">
                <a:solidFill>
                  <a:srgbClr val="64748B"/>
                </a:solidFill>
                <a:latin typeface="Calibri" pitchFamily="34" charset="0"/>
                <a:ea typeface="Calibri" pitchFamily="34" charset="-122"/>
                <a:cs typeface="Calibri" pitchFamily="34" charset="-120"/>
              </a:rPr>
              <a:t>Planspiel · Gefahrgut-Tankzug · Ausbildung  ·  5</a:t>
            </a:r>
            <a:endParaRPr lang="en-US" sz="1000" dirty="0"/>
          </a:p>
        </p:txBody>
      </p:sp>
      <p:sp>
        <p:nvSpPr>
          <p:cNvPr id="21" name="Text 19">
            <a:hlinkClick r:id="rId1" tooltip="Feuerwehr Wissen"/>
          </p:cNvPr>
          <p:cNvSpPr/>
          <p:nvPr/>
        </p:nvSpPr>
        <p:spPr>
          <a:xfrm>
            <a:off x="8488375" y="6437376"/>
            <a:ext cx="3108960" cy="274320"/>
          </a:xfrm>
          <a:prstGeom prst="rect">
            <a:avLst/>
          </a:prstGeom>
          <a:noFill/>
          <a:ln/>
        </p:spPr>
        <p:txBody>
          <a:bodyPr wrap="square" lIns="0" tIns="0" rIns="0" bIns="0" rtlCol="0" anchor="ctr"/>
          <a:lstStyle/>
          <a:p>
            <a:pPr algn="r" indent="0" marL="0">
              <a:buNone/>
            </a:pPr>
            <a:r>
              <a:rPr lang="en-US" sz="1100" u="sng" dirty="0">
                <a:solidFill>
                  <a:srgbClr val="64748B"/>
                </a:solidFill>
                <a:latin typeface="Calibri" pitchFamily="34" charset="0"/>
                <a:ea typeface="Calibri" pitchFamily="34" charset="-122"/>
                <a:cs typeface="Calibri" pitchFamily="34" charset="-120"/>
                <a:hlinkClick r:id="rId1" invalidUrl="" action="" tgtFrame="" tooltip="Feuerwehr Wissen" history="1" highlightClick="0" endSnd="0">
                  <a:extLst>
                    <a:ext uri="{A12FA001-AC4F-418D-AE19-62706E023703}">
                      <ahyp:hlinkClr xmlns:ahyp="http://schemas.microsoft.com/office/drawing/2018/hyperlinkcolor" val="tx"/>
                    </a:ext>
                  </a:extLst>
                </a:hlinkClick>
              </a:rPr>
              <a:t>feuerwehr-wissen-bb.de</a:t>
            </a:r>
            <a:endParaRPr lang="en-US" sz="11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8FAFC"/>
        </a:solidFill>
      </p:bgPr>
    </p:bg>
    <p:spTree>
      <p:nvGrpSpPr>
        <p:cNvPr id="1" name=""/>
        <p:cNvGrpSpPr/>
        <p:nvPr/>
      </p:nvGrpSpPr>
      <p:grpSpPr>
        <a:xfrm>
          <a:off x="0" y="0"/>
          <a:ext cx="0" cy="0"/>
          <a:chOff x="0" y="0"/>
          <a:chExt cx="0" cy="0"/>
        </a:xfrm>
      </p:grpSpPr>
      <p:sp>
        <p:nvSpPr>
          <p:cNvPr id="2" name="Shape 0"/>
          <p:cNvSpPr/>
          <p:nvPr/>
        </p:nvSpPr>
        <p:spPr>
          <a:xfrm>
            <a:off x="0" y="0"/>
            <a:ext cx="12191695" cy="1024128"/>
          </a:xfrm>
          <a:prstGeom prst="rect">
            <a:avLst/>
          </a:prstGeom>
          <a:solidFill>
            <a:srgbClr val="EEF2F8"/>
          </a:solidFill>
          <a:ln w="12700">
            <a:solidFill>
              <a:srgbClr val="EEF2F8"/>
            </a:solidFill>
            <a:prstDash val="solid"/>
          </a:ln>
        </p:spPr>
      </p:sp>
      <p:sp>
        <p:nvSpPr>
          <p:cNvPr id="3" name="Shape 1"/>
          <p:cNvSpPr/>
          <p:nvPr/>
        </p:nvSpPr>
        <p:spPr>
          <a:xfrm>
            <a:off x="0" y="1024128"/>
            <a:ext cx="12191695" cy="45720"/>
          </a:xfrm>
          <a:prstGeom prst="rect">
            <a:avLst/>
          </a:prstGeom>
          <a:solidFill>
            <a:srgbClr val="B71C1C"/>
          </a:solidFill>
          <a:ln w="12700">
            <a:solidFill>
              <a:srgbClr val="B71C1C"/>
            </a:solidFill>
            <a:prstDash val="solid"/>
          </a:ln>
        </p:spPr>
      </p:sp>
      <p:sp>
        <p:nvSpPr>
          <p:cNvPr id="4" name="Text 2"/>
          <p:cNvSpPr/>
          <p:nvPr/>
        </p:nvSpPr>
        <p:spPr>
          <a:xfrm>
            <a:off x="594360" y="128016"/>
            <a:ext cx="11002975" cy="786384"/>
          </a:xfrm>
          <a:prstGeom prst="rect">
            <a:avLst/>
          </a:prstGeom>
          <a:noFill/>
          <a:ln/>
        </p:spPr>
        <p:txBody>
          <a:bodyPr wrap="square" lIns="0" tIns="0" rIns="0" bIns="0" rtlCol="0" anchor="ctr">
            <a:normAutofit/>
          </a:bodyPr>
          <a:lstStyle/>
          <a:p>
            <a:pPr indent="0" marL="0">
              <a:buNone/>
            </a:pPr>
            <a:r>
              <a:rPr lang="en-US" sz="3400" b="1" dirty="0">
                <a:solidFill>
                  <a:srgbClr val="0F172A"/>
                </a:solidFill>
                <a:latin typeface="Arial Narrow" pitchFamily="34" charset="0"/>
                <a:ea typeface="Arial Narrow" pitchFamily="34" charset="-122"/>
                <a:cs typeface="Arial Narrow" pitchFamily="34" charset="-120"/>
              </a:rPr>
              <a:t>1.3 DIE LAGE BEIM EINTREFFEN</a:t>
            </a:r>
            <a:endParaRPr lang="en-US" sz="3400" dirty="0"/>
          </a:p>
        </p:txBody>
      </p:sp>
      <p:graphicFrame>
        <p:nvGraphicFramePr>
          <p:cNvPr id="7" name="Table 0"/>
          <p:cNvGraphicFramePr>
            <a:graphicFrameLocks noGrp="1"/>
          </p:cNvGraphicFramePr>
          <p:nvPr>
            <p:extLst>
              <p:ext uri="{D42A27DB-BD31-4B8C-83A1-F6EECF244321}">
                <p14:modId xmlns:p14="http://schemas.microsoft.com/office/powerpoint/2010/main" val="1579011935"/>
              </p:ext>
            </p:extLst>
          </p:nvPr>
        </p:nvGraphicFramePr>
        <p:xfrm>
          <a:off x="594360" y="1417320"/>
          <a:ext cx="5760720" cy="914400"/>
        </p:xfrm>
        <a:graphic>
          <a:graphicData uri="http://schemas.openxmlformats.org/drawingml/2006/table">
            <a:tbl>
              <a:tblPr/>
              <a:tblGrid>
                <a:gridCol w="411480"/>
                <a:gridCol w="5349240"/>
              </a:tblGrid>
              <a:tr h="0">
                <a:tc>
                  <a:txBody>
                    <a:bodyPr/>
                    <a:lstStyle/>
                    <a:p>
                      <a:pPr algn="ctr" indent="0" marL="0">
                        <a:buNone/>
                      </a:pPr>
                      <a:r>
                        <a:rPr lang="en-US" sz="2200" b="1" dirty="0">
                          <a:solidFill>
                            <a:srgbClr val="B71C1C"/>
                          </a:solidFill>
                          <a:latin typeface="Arial Narrow" pitchFamily="34" charset="0"/>
                          <a:ea typeface="Arial Narrow" pitchFamily="34" charset="-122"/>
                          <a:cs typeface="Arial Narrow" pitchFamily="34" charset="-120"/>
                        </a:rPr>
                        <a:t>›</a:t>
                      </a:r>
                      <a:endParaRPr lang="en-US" sz="2200" dirty="0">
                        <a:latin typeface="Arial Narrow" charset="0"/>
                        <a:ea typeface="Arial Narrow" charset="0"/>
                        <a:cs typeface="Arial Narrow" charset="0"/>
                      </a:endParaRPr>
                    </a:p>
                  </a:txBody>
                  <a:tcPr marL="45720" marR="45720" marT="45720" marB="45720" anchor="t">
                    <a:lnL w="0" cap="flat" cmpd="sng" algn="ctr">
                      <a:noFill/>
                    </a:lnL>
                    <a:lnR w="0" cap="flat" cmpd="sng" algn="ctr">
                      <a:noFill/>
                    </a:lnR>
                    <a:lnT w="0" cap="flat" cmpd="sng" algn="ctr">
                      <a:noFill/>
                    </a:lnT>
                    <a:lnB w="0" cap="flat" cmpd="sng" algn="ctr">
                      <a:noFill/>
                    </a:lnB>
                    <a:solidFill>
                      <a:srgbClr val="F8FAFC"/>
                    </a:solidFill>
                  </a:tcPr>
                </a:tc>
                <a:tc>
                  <a:txBody>
                    <a:bodyPr/>
                    <a:lstStyle/>
                    <a:p>
                      <a:pPr indent="0" marL="0">
                        <a:buNone/>
                      </a:pPr>
                      <a:r>
                        <a:rPr lang="en-US" sz="1800" b="1" dirty="0">
                          <a:solidFill>
                            <a:srgbClr val="0F172A"/>
                          </a:solidFill>
                          <a:latin typeface="Calibri" pitchFamily="34" charset="0"/>
                          <a:ea typeface="Calibri" pitchFamily="34" charset="-122"/>
                          <a:cs typeface="Calibri" pitchFamily="34" charset="-120"/>
                        </a:rPr>
                        <a:t>Du bist Gruppenführer auf dem LF 10 und erreichst als erstes Fahrzeug die Einsatzstelle, aus Südwesten kommend. Das HLF 20, der ELW 1 und der Rettungswagen folgen kurz danach. </a:t>
                      </a:r>
                      <a:pPr indent="0" marL="0">
                        <a:buNone/>
                      </a:pPr>
                      <a:endParaRPr lang="en-US" sz="1800" dirty="0">
                        <a:latin typeface="Calibri" charset="0"/>
                        <a:ea typeface="Calibri" charset="0"/>
                        <a:cs typeface="Calibri" charset="0"/>
                      </a:endParaRPr>
                    </a:p>
                  </a:txBody>
                  <a:tcPr marL="45720" marR="45720" marT="45720" marB="45720" anchor="t">
                    <a:lnL w="0" cap="flat" cmpd="sng" algn="ctr">
                      <a:noFill/>
                    </a:lnL>
                    <a:lnR w="0" cap="flat" cmpd="sng" algn="ctr">
                      <a:noFill/>
                    </a:lnR>
                    <a:lnT w="0" cap="flat" cmpd="sng" algn="ctr">
                      <a:noFill/>
                    </a:lnT>
                    <a:lnB w="0" cap="flat" cmpd="sng" algn="ctr">
                      <a:noFill/>
                    </a:lnB>
                    <a:solidFill>
                      <a:srgbClr val="F8FAFC"/>
                    </a:solidFill>
                  </a:tcPr>
                </a:tc>
              </a:tr>
              <a:tr h="0">
                <a:tc>
                  <a:txBody>
                    <a:bodyPr/>
                    <a:lstStyle/>
                    <a:p>
                      <a:pPr algn="ctr" indent="0" marL="0">
                        <a:buNone/>
                      </a:pPr>
                      <a:r>
                        <a:rPr lang="en-US" sz="2200" b="1" dirty="0">
                          <a:solidFill>
                            <a:srgbClr val="B71C1C"/>
                          </a:solidFill>
                          <a:latin typeface="Arial Narrow" pitchFamily="34" charset="0"/>
                          <a:ea typeface="Arial Narrow" pitchFamily="34" charset="-122"/>
                          <a:cs typeface="Arial Narrow" pitchFamily="34" charset="-120"/>
                        </a:rPr>
                        <a:t>›</a:t>
                      </a:r>
                      <a:endParaRPr lang="en-US" sz="2200" dirty="0">
                        <a:latin typeface="Arial Narrow" charset="0"/>
                        <a:ea typeface="Arial Narrow" charset="0"/>
                        <a:cs typeface="Arial Narrow" charset="0"/>
                      </a:endParaRPr>
                    </a:p>
                  </a:txBody>
                  <a:tcPr marL="45720" marR="45720" marT="45720" marB="45720" anchor="t">
                    <a:lnL w="0" cap="flat" cmpd="sng" algn="ctr">
                      <a:noFill/>
                    </a:lnL>
                    <a:lnR w="0" cap="flat" cmpd="sng" algn="ctr">
                      <a:noFill/>
                    </a:lnR>
                    <a:lnT w="0" cap="flat" cmpd="sng" algn="ctr">
                      <a:noFill/>
                    </a:lnT>
                    <a:lnB w="0" cap="flat" cmpd="sng" algn="ctr">
                      <a:noFill/>
                    </a:lnB>
                    <a:solidFill>
                      <a:srgbClr val="F8FAFC"/>
                    </a:solidFill>
                  </a:tcPr>
                </a:tc>
                <a:tc>
                  <a:txBody>
                    <a:bodyPr/>
                    <a:lstStyle/>
                    <a:p>
                      <a:pPr indent="0" marL="0">
                        <a:buNone/>
                      </a:pPr>
                      <a:r>
                        <a:rPr lang="en-US" sz="1800" b="1" dirty="0">
                          <a:solidFill>
                            <a:srgbClr val="0F172A"/>
                          </a:solidFill>
                          <a:latin typeface="Calibri" pitchFamily="34" charset="0"/>
                          <a:ea typeface="Calibri" pitchFamily="34" charset="-122"/>
                          <a:cs typeface="Calibri" pitchFamily="34" charset="-120"/>
                        </a:rPr>
                        <a:t>Beim Eintreffen siehst du: Ein Tankzug liegt quer auf der Industriestraße. Aus dem Tank läuft eine Flüssigkeit aus, die in Richtung Gully und Graben fließt. Über der Unfallstelle steht ein Nebel, der mit dem Wind nach Nordosten zieht, dorthin, wo etwa 120 m entfernt die ersten Wohnhäuser stehen. </a:t>
                      </a:r>
                      <a:pPr indent="0" marL="0">
                        <a:buNone/>
                      </a:pPr>
                      <a:endParaRPr lang="en-US" sz="1800" dirty="0">
                        <a:latin typeface="Calibri" charset="0"/>
                        <a:ea typeface="Calibri" charset="0"/>
                        <a:cs typeface="Calibri" charset="0"/>
                      </a:endParaRPr>
                    </a:p>
                  </a:txBody>
                  <a:tcPr marL="45720" marR="45720" marT="45720" marB="45720" anchor="t">
                    <a:lnL w="0" cap="flat" cmpd="sng" algn="ctr">
                      <a:noFill/>
                    </a:lnL>
                    <a:lnR w="0" cap="flat" cmpd="sng" algn="ctr">
                      <a:noFill/>
                    </a:lnR>
                    <a:lnT w="0" cap="flat" cmpd="sng" algn="ctr">
                      <a:noFill/>
                    </a:lnT>
                    <a:lnB w="0" cap="flat" cmpd="sng" algn="ctr">
                      <a:noFill/>
                    </a:lnB>
                    <a:solidFill>
                      <a:srgbClr val="F8FAFC"/>
                    </a:solidFill>
                  </a:tcPr>
                </a:tc>
              </a:tr>
              <a:tr h="0">
                <a:tc>
                  <a:txBody>
                    <a:bodyPr/>
                    <a:lstStyle/>
                    <a:p>
                      <a:pPr algn="ctr" indent="0" marL="0">
                        <a:buNone/>
                      </a:pPr>
                      <a:r>
                        <a:rPr lang="en-US" sz="2200" b="1" dirty="0">
                          <a:solidFill>
                            <a:srgbClr val="B71C1C"/>
                          </a:solidFill>
                          <a:latin typeface="Arial Narrow" pitchFamily="34" charset="0"/>
                          <a:ea typeface="Arial Narrow" pitchFamily="34" charset="-122"/>
                          <a:cs typeface="Arial Narrow" pitchFamily="34" charset="-120"/>
                        </a:rPr>
                        <a:t>›</a:t>
                      </a:r>
                      <a:endParaRPr lang="en-US" sz="2200" dirty="0">
                        <a:latin typeface="Arial Narrow" charset="0"/>
                        <a:ea typeface="Arial Narrow" charset="0"/>
                        <a:cs typeface="Arial Narrow" charset="0"/>
                      </a:endParaRPr>
                    </a:p>
                  </a:txBody>
                  <a:tcPr marL="45720" marR="45720" marT="45720" marB="45720" anchor="t">
                    <a:lnL w="0" cap="flat" cmpd="sng" algn="ctr">
                      <a:noFill/>
                    </a:lnL>
                    <a:lnR w="0" cap="flat" cmpd="sng" algn="ctr">
                      <a:noFill/>
                    </a:lnR>
                    <a:lnT w="0" cap="flat" cmpd="sng" algn="ctr">
                      <a:noFill/>
                    </a:lnT>
                    <a:lnB w="0" cap="flat" cmpd="sng" algn="ctr">
                      <a:noFill/>
                    </a:lnB>
                    <a:solidFill>
                      <a:srgbClr val="F8FAFC"/>
                    </a:solidFill>
                  </a:tcPr>
                </a:tc>
                <a:tc>
                  <a:txBody>
                    <a:bodyPr/>
                    <a:lstStyle/>
                    <a:p>
                      <a:pPr indent="0" marL="0">
                        <a:buNone/>
                      </a:pPr>
                      <a:r>
                        <a:rPr lang="en-US" sz="1800" b="1" dirty="0">
                          <a:solidFill>
                            <a:srgbClr val="0F172A"/>
                          </a:solidFill>
                          <a:latin typeface="Calibri" pitchFamily="34" charset="0"/>
                          <a:ea typeface="Calibri" pitchFamily="34" charset="-122"/>
                          <a:cs typeface="Calibri" pitchFamily="34" charset="-120"/>
                        </a:rPr>
                        <a:t>Dir stehen die Fahrzeuge der Alarmierung zur Verfügung. Gefahrgut-Zug, Messfahrzeug, Dekon-Einheit und Polizei musst du nachfordern. </a:t>
                      </a:r>
                      <a:pPr indent="0" marL="0">
                        <a:buNone/>
                      </a:pPr>
                      <a:endParaRPr lang="en-US" sz="1800" dirty="0">
                        <a:latin typeface="Calibri" charset="0"/>
                        <a:ea typeface="Calibri" charset="0"/>
                        <a:cs typeface="Calibri" charset="0"/>
                      </a:endParaRPr>
                    </a:p>
                  </a:txBody>
                  <a:tcPr marL="45720" marR="45720" marT="45720" marB="45720" anchor="t">
                    <a:lnL w="0" cap="flat" cmpd="sng" algn="ctr">
                      <a:noFill/>
                    </a:lnL>
                    <a:lnR w="0" cap="flat" cmpd="sng" algn="ctr">
                      <a:noFill/>
                    </a:lnR>
                    <a:lnT w="0" cap="flat" cmpd="sng" algn="ctr">
                      <a:noFill/>
                    </a:lnT>
                    <a:lnB w="0" cap="flat" cmpd="sng" algn="ctr">
                      <a:noFill/>
                    </a:lnB>
                    <a:solidFill>
                      <a:srgbClr val="F8FAFC"/>
                    </a:solidFill>
                  </a:tcPr>
                </a:tc>
              </a:tr>
            </a:tbl>
          </a:graphicData>
        </a:graphic>
      </p:graphicFrame>
      <p:pic>
        <p:nvPicPr>
          <p:cNvPr id="6" name="Image 0" descr="ADR-Warntafel 33/1203">    </p:cNvPr>
          <p:cNvPicPr>
            <a:picLocks noChangeAspect="1"/>
          </p:cNvPicPr>
          <p:nvPr/>
        </p:nvPicPr>
        <p:blipFill>
          <a:blip r:embed="rId1"/>
          <a:stretch>
            <a:fillRect/>
          </a:stretch>
        </p:blipFill>
        <p:spPr>
          <a:xfrm>
            <a:off x="6675120" y="1463040"/>
            <a:ext cx="4922215" cy="3696789"/>
          </a:xfrm>
          <a:prstGeom prst="rect">
            <a:avLst/>
          </a:prstGeom>
        </p:spPr>
      </p:pic>
      <p:sp>
        <p:nvSpPr>
          <p:cNvPr id="7" name="Text 3"/>
          <p:cNvSpPr/>
          <p:nvPr/>
        </p:nvSpPr>
        <p:spPr>
          <a:xfrm>
            <a:off x="6675120" y="5196405"/>
            <a:ext cx="4922215" cy="237744"/>
          </a:xfrm>
          <a:prstGeom prst="rect">
            <a:avLst/>
          </a:prstGeom>
          <a:noFill/>
          <a:ln/>
        </p:spPr>
        <p:txBody>
          <a:bodyPr wrap="square" lIns="0" tIns="0" rIns="0" bIns="0" rtlCol="0" anchor="ctr"/>
          <a:lstStyle/>
          <a:p>
            <a:pPr algn="ctr" indent="0" marL="0">
              <a:buNone/>
            </a:pPr>
            <a:r>
              <a:rPr lang="en-US" sz="900" u="sng" dirty="0">
                <a:solidFill>
                  <a:srgbClr val="64748B"/>
                </a:solidFill>
                <a:latin typeface="Calibri" pitchFamily="34" charset="0"/>
                <a:ea typeface="Calibri" pitchFamily="34" charset="-122"/>
                <a:cs typeface="Calibri" pitchFamily="34" charset="-120"/>
                <a:hlinkClick r:id="rId2" invalidUrl="" action="" tgtFrame="" tooltip="" history="1" highlightClick="0" endSnd="0">
                  <a:extLst>
                    <a:ext uri="{A12FA001-AC4F-418D-AE19-62706E023703}">
                      <ahyp:hlinkClr xmlns:ahyp="http://schemas.microsoft.com/office/drawing/2018/hyperlinkcolor" val="tx"/>
                    </a:ext>
                  </a:extLst>
                </a:hlinkClick>
              </a:rPr>
              <a:t>Foto: The Navigators, Public domain</a:t>
            </a:r>
            <a:endParaRPr lang="en-US" sz="900" dirty="0"/>
          </a:p>
        </p:txBody>
      </p:sp>
      <p:sp>
        <p:nvSpPr>
          <p:cNvPr id="8" name="Text 4"/>
          <p:cNvSpPr/>
          <p:nvPr/>
        </p:nvSpPr>
        <p:spPr>
          <a:xfrm>
            <a:off x="594360" y="6437376"/>
            <a:ext cx="6400800" cy="274320"/>
          </a:xfrm>
          <a:prstGeom prst="rect">
            <a:avLst/>
          </a:prstGeom>
          <a:noFill/>
          <a:ln/>
        </p:spPr>
        <p:txBody>
          <a:bodyPr wrap="square" lIns="0" tIns="0" rIns="0" bIns="0" rtlCol="0" anchor="ctr"/>
          <a:lstStyle/>
          <a:p>
            <a:pPr indent="0" marL="0">
              <a:buNone/>
            </a:pPr>
            <a:r>
              <a:rPr lang="en-US" sz="1000" dirty="0">
                <a:solidFill>
                  <a:srgbClr val="64748B"/>
                </a:solidFill>
                <a:latin typeface="Calibri" pitchFamily="34" charset="0"/>
                <a:ea typeface="Calibri" pitchFamily="34" charset="-122"/>
                <a:cs typeface="Calibri" pitchFamily="34" charset="-120"/>
              </a:rPr>
              <a:t>Planspiel · Gefahrgut-Tankzug · Ausbildung  ·  6</a:t>
            </a:r>
            <a:endParaRPr lang="en-US" sz="1000" dirty="0"/>
          </a:p>
        </p:txBody>
      </p:sp>
      <p:sp>
        <p:nvSpPr>
          <p:cNvPr id="9" name="Text 5">
            <a:hlinkClick r:id="rId3" tooltip="Feuerwehr Wissen"/>
          </p:cNvPr>
          <p:cNvSpPr/>
          <p:nvPr/>
        </p:nvSpPr>
        <p:spPr>
          <a:xfrm>
            <a:off x="8488375" y="6437376"/>
            <a:ext cx="3108960" cy="274320"/>
          </a:xfrm>
          <a:prstGeom prst="rect">
            <a:avLst/>
          </a:prstGeom>
          <a:noFill/>
          <a:ln/>
        </p:spPr>
        <p:txBody>
          <a:bodyPr wrap="square" lIns="0" tIns="0" rIns="0" bIns="0" rtlCol="0" anchor="ctr"/>
          <a:lstStyle/>
          <a:p>
            <a:pPr algn="r" indent="0" marL="0">
              <a:buNone/>
            </a:pPr>
            <a:r>
              <a:rPr lang="en-US" sz="1100" u="sng" dirty="0">
                <a:solidFill>
                  <a:srgbClr val="64748B"/>
                </a:solidFill>
                <a:latin typeface="Calibri" pitchFamily="34" charset="0"/>
                <a:ea typeface="Calibri" pitchFamily="34" charset="-122"/>
                <a:cs typeface="Calibri" pitchFamily="34" charset="-120"/>
                <a:hlinkClick r:id="rId3" invalidUrl="" action="" tgtFrame="" tooltip="Feuerwehr Wissen" history="1" highlightClick="0" endSnd="0">
                  <a:extLst>
                    <a:ext uri="{A12FA001-AC4F-418D-AE19-62706E023703}">
                      <ahyp:hlinkClr xmlns:ahyp="http://schemas.microsoft.com/office/drawing/2018/hyperlinkcolor" val="tx"/>
                    </a:ext>
                  </a:extLst>
                </a:hlinkClick>
              </a:rPr>
              <a:t>feuerwehr-wissen-bb.de</a:t>
            </a:r>
            <a:endParaRPr lang="en-US" sz="11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F8FAFC"/>
        </a:solidFill>
      </p:bgPr>
    </p:bg>
    <p:spTree>
      <p:nvGrpSpPr>
        <p:cNvPr id="1" name=""/>
        <p:cNvGrpSpPr/>
        <p:nvPr/>
      </p:nvGrpSpPr>
      <p:grpSpPr>
        <a:xfrm>
          <a:off x="0" y="0"/>
          <a:ext cx="0" cy="0"/>
          <a:chOff x="0" y="0"/>
          <a:chExt cx="0" cy="0"/>
        </a:xfrm>
      </p:grpSpPr>
      <p:sp>
        <p:nvSpPr>
          <p:cNvPr id="2" name="Shape 0"/>
          <p:cNvSpPr/>
          <p:nvPr/>
        </p:nvSpPr>
        <p:spPr>
          <a:xfrm>
            <a:off x="0" y="0"/>
            <a:ext cx="12191695" cy="1024128"/>
          </a:xfrm>
          <a:prstGeom prst="rect">
            <a:avLst/>
          </a:prstGeom>
          <a:solidFill>
            <a:srgbClr val="EEF2F8"/>
          </a:solidFill>
          <a:ln w="12700">
            <a:solidFill>
              <a:srgbClr val="EEF2F8"/>
            </a:solidFill>
            <a:prstDash val="solid"/>
          </a:ln>
        </p:spPr>
      </p:sp>
      <p:sp>
        <p:nvSpPr>
          <p:cNvPr id="3" name="Shape 1"/>
          <p:cNvSpPr/>
          <p:nvPr/>
        </p:nvSpPr>
        <p:spPr>
          <a:xfrm>
            <a:off x="0" y="1024128"/>
            <a:ext cx="12191695" cy="45720"/>
          </a:xfrm>
          <a:prstGeom prst="rect">
            <a:avLst/>
          </a:prstGeom>
          <a:solidFill>
            <a:srgbClr val="B71C1C"/>
          </a:solidFill>
          <a:ln w="12700">
            <a:solidFill>
              <a:srgbClr val="B71C1C"/>
            </a:solidFill>
            <a:prstDash val="solid"/>
          </a:ln>
        </p:spPr>
      </p:sp>
      <p:sp>
        <p:nvSpPr>
          <p:cNvPr id="4" name="Text 2"/>
          <p:cNvSpPr/>
          <p:nvPr/>
        </p:nvSpPr>
        <p:spPr>
          <a:xfrm>
            <a:off x="594360" y="128016"/>
            <a:ext cx="11002975" cy="786384"/>
          </a:xfrm>
          <a:prstGeom prst="rect">
            <a:avLst/>
          </a:prstGeom>
          <a:noFill/>
          <a:ln/>
        </p:spPr>
        <p:txBody>
          <a:bodyPr wrap="square" lIns="0" tIns="0" rIns="0" bIns="0" rtlCol="0" anchor="ctr">
            <a:normAutofit/>
          </a:bodyPr>
          <a:lstStyle/>
          <a:p>
            <a:pPr indent="0" marL="0">
              <a:buNone/>
            </a:pPr>
            <a:r>
              <a:rPr lang="en-US" sz="3400" b="1" dirty="0">
                <a:solidFill>
                  <a:srgbClr val="0F172A"/>
                </a:solidFill>
                <a:latin typeface="Arial Narrow" pitchFamily="34" charset="0"/>
                <a:ea typeface="Arial Narrow" pitchFamily="34" charset="-122"/>
                <a:cs typeface="Arial Narrow" pitchFamily="34" charset="-120"/>
              </a:rPr>
              <a:t>1.4 FUNK UND RÜCKFRAGEN</a:t>
            </a:r>
            <a:endParaRPr lang="en-US" sz="3400" dirty="0"/>
          </a:p>
        </p:txBody>
      </p:sp>
      <p:graphicFrame>
        <p:nvGraphicFramePr>
          <p:cNvPr id="8" name="Table 0"/>
          <p:cNvGraphicFramePr>
            <a:graphicFrameLocks noGrp="1"/>
          </p:cNvGraphicFramePr>
          <p:nvPr>
            <p:extLst>
              <p:ext uri="{D42A27DB-BD31-4B8C-83A1-F6EECF244321}">
                <p14:modId xmlns:p14="http://schemas.microsoft.com/office/powerpoint/2010/main" val="1579011935"/>
              </p:ext>
            </p:extLst>
          </p:nvPr>
        </p:nvGraphicFramePr>
        <p:xfrm>
          <a:off x="594360" y="1463040"/>
          <a:ext cx="11002975" cy="914400"/>
        </p:xfrm>
        <a:graphic>
          <a:graphicData uri="http://schemas.openxmlformats.org/drawingml/2006/table">
            <a:tbl>
              <a:tblPr/>
              <a:tblGrid>
                <a:gridCol w="411480"/>
                <a:gridCol w="10591495"/>
              </a:tblGrid>
              <a:tr h="0">
                <a:tc>
                  <a:txBody>
                    <a:bodyPr/>
                    <a:lstStyle/>
                    <a:p>
                      <a:pPr algn="ctr" indent="0" marL="0">
                        <a:buNone/>
                      </a:pPr>
                      <a:r>
                        <a:rPr lang="en-US" sz="2400" b="1" dirty="0">
                          <a:solidFill>
                            <a:srgbClr val="B71C1C"/>
                          </a:solidFill>
                          <a:latin typeface="Arial Narrow" pitchFamily="34" charset="0"/>
                          <a:ea typeface="Arial Narrow" pitchFamily="34" charset="-122"/>
                          <a:cs typeface="Arial Narrow" pitchFamily="34" charset="-120"/>
                        </a:rPr>
                        <a:t>›</a:t>
                      </a:r>
                      <a:endParaRPr lang="en-US" sz="2400" dirty="0">
                        <a:latin typeface="Arial Narrow" charset="0"/>
                        <a:ea typeface="Arial Narrow" charset="0"/>
                        <a:cs typeface="Arial Narrow" charset="0"/>
                      </a:endParaRPr>
                    </a:p>
                  </a:txBody>
                  <a:tcPr marL="45720" marR="45720" marT="91440" marB="91440" anchor="t">
                    <a:lnL w="0" cap="flat" cmpd="sng" algn="ctr">
                      <a:noFill/>
                    </a:lnL>
                    <a:lnR w="0" cap="flat" cmpd="sng" algn="ctr">
                      <a:noFill/>
                    </a:lnR>
                    <a:lnT w="0" cap="flat" cmpd="sng" algn="ctr">
                      <a:noFill/>
                    </a:lnT>
                    <a:lnB w="0" cap="flat" cmpd="sng" algn="ctr">
                      <a:noFill/>
                    </a:lnB>
                    <a:solidFill>
                      <a:srgbClr val="F8FAFC"/>
                    </a:solidFill>
                  </a:tcPr>
                </a:tc>
                <a:tc>
                  <a:txBody>
                    <a:bodyPr/>
                    <a:lstStyle/>
                    <a:p>
                      <a:pPr indent="0" marL="0">
                        <a:buNone/>
                      </a:pPr>
                      <a:r>
                        <a:rPr lang="en-US" sz="2000" b="1" dirty="0">
                          <a:solidFill>
                            <a:srgbClr val="0F172A"/>
                          </a:solidFill>
                          <a:latin typeface="Calibri" pitchFamily="34" charset="0"/>
                          <a:ea typeface="Calibri" pitchFamily="34" charset="-122"/>
                          <a:cs typeface="Calibri" pitchFamily="34" charset="-120"/>
                        </a:rPr>
                        <a:t>Leitstelle: </a:t>
                      </a:r>
                      <a:pPr indent="0" marL="0">
                        <a:buNone/>
                      </a:pPr>
                      <a:r>
                        <a:rPr lang="en-US" sz="2000" dirty="0">
                          <a:solidFill>
                            <a:srgbClr val="334155"/>
                          </a:solidFill>
                          <a:latin typeface="Calibri" pitchFamily="34" charset="0"/>
                          <a:ea typeface="Calibri" pitchFamily="34" charset="-122"/>
                          <a:cs typeface="Calibri" pitchFamily="34" charset="-120"/>
                        </a:rPr>
                        <a:t>Weitere Anrufer melden Atemreizung in den Wohnhäusern östlich der Unfallstelle.</a:t>
                      </a:r>
                      <a:endParaRPr lang="en-US" sz="2000" dirty="0">
                        <a:latin typeface="Calibri" charset="0"/>
                        <a:ea typeface="Calibri" charset="0"/>
                        <a:cs typeface="Calibri" charset="0"/>
                      </a:endParaRPr>
                    </a:p>
                  </a:txBody>
                  <a:tcPr marL="45720" marR="45720" marT="91440" marB="91440" anchor="t">
                    <a:lnL w="0" cap="flat" cmpd="sng" algn="ctr">
                      <a:noFill/>
                    </a:lnL>
                    <a:lnR w="0" cap="flat" cmpd="sng" algn="ctr">
                      <a:noFill/>
                    </a:lnR>
                    <a:lnT w="0" cap="flat" cmpd="sng" algn="ctr">
                      <a:noFill/>
                    </a:lnT>
                    <a:lnB w="0" cap="flat" cmpd="sng" algn="ctr">
                      <a:noFill/>
                    </a:lnB>
                    <a:solidFill>
                      <a:srgbClr val="F8FAFC"/>
                    </a:solidFill>
                  </a:tcPr>
                </a:tc>
              </a:tr>
              <a:tr h="0">
                <a:tc>
                  <a:txBody>
                    <a:bodyPr/>
                    <a:lstStyle/>
                    <a:p>
                      <a:pPr algn="ctr" indent="0" marL="0">
                        <a:buNone/>
                      </a:pPr>
                      <a:r>
                        <a:rPr lang="en-US" sz="2400" b="1" dirty="0">
                          <a:solidFill>
                            <a:srgbClr val="B71C1C"/>
                          </a:solidFill>
                          <a:latin typeface="Arial Narrow" pitchFamily="34" charset="0"/>
                          <a:ea typeface="Arial Narrow" pitchFamily="34" charset="-122"/>
                          <a:cs typeface="Arial Narrow" pitchFamily="34" charset="-120"/>
                        </a:rPr>
                        <a:t>›</a:t>
                      </a:r>
                      <a:endParaRPr lang="en-US" sz="2400" dirty="0">
                        <a:latin typeface="Arial Narrow" charset="0"/>
                        <a:ea typeface="Arial Narrow" charset="0"/>
                        <a:cs typeface="Arial Narrow" charset="0"/>
                      </a:endParaRPr>
                    </a:p>
                  </a:txBody>
                  <a:tcPr marL="45720" marR="45720" marT="91440" marB="91440" anchor="t">
                    <a:lnL w="0" cap="flat" cmpd="sng" algn="ctr">
                      <a:noFill/>
                    </a:lnL>
                    <a:lnR w="0" cap="flat" cmpd="sng" algn="ctr">
                      <a:noFill/>
                    </a:lnR>
                    <a:lnT w="0" cap="flat" cmpd="sng" algn="ctr">
                      <a:noFill/>
                    </a:lnT>
                    <a:lnB w="0" cap="flat" cmpd="sng" algn="ctr">
                      <a:noFill/>
                    </a:lnB>
                    <a:solidFill>
                      <a:srgbClr val="F8FAFC"/>
                    </a:solidFill>
                  </a:tcPr>
                </a:tc>
                <a:tc>
                  <a:txBody>
                    <a:bodyPr/>
                    <a:lstStyle/>
                    <a:p>
                      <a:pPr indent="0" marL="0">
                        <a:buNone/>
                      </a:pPr>
                      <a:r>
                        <a:rPr lang="en-US" sz="2000" b="1" dirty="0">
                          <a:solidFill>
                            <a:srgbClr val="0F172A"/>
                          </a:solidFill>
                          <a:latin typeface="Calibri" pitchFamily="34" charset="0"/>
                          <a:ea typeface="Calibri" pitchFamily="34" charset="-122"/>
                          <a:cs typeface="Calibri" pitchFamily="34" charset="-120"/>
                        </a:rPr>
                        <a:t>Leitstelle: </a:t>
                      </a:r>
                      <a:pPr indent="0" marL="0">
                        <a:buNone/>
                      </a:pPr>
                      <a:r>
                        <a:rPr lang="en-US" sz="2000" dirty="0">
                          <a:solidFill>
                            <a:srgbClr val="334155"/>
                          </a:solidFill>
                          <a:latin typeface="Calibri" pitchFamily="34" charset="0"/>
                          <a:ea typeface="Calibri" pitchFamily="34" charset="-122"/>
                          <a:cs typeface="Calibri" pitchFamily="34" charset="-120"/>
                        </a:rPr>
                        <a:t>Das Stichwort lautet derzeit „H:Gefahrgut klein“. Der Fachberater Gefahrgut ist erreichbar.</a:t>
                      </a:r>
                      <a:endParaRPr lang="en-US" sz="2000" dirty="0">
                        <a:latin typeface="Calibri" charset="0"/>
                        <a:ea typeface="Calibri" charset="0"/>
                        <a:cs typeface="Calibri" charset="0"/>
                      </a:endParaRPr>
                    </a:p>
                  </a:txBody>
                  <a:tcPr marL="45720" marR="45720" marT="91440" marB="91440" anchor="t">
                    <a:lnL w="0" cap="flat" cmpd="sng" algn="ctr">
                      <a:noFill/>
                    </a:lnL>
                    <a:lnR w="0" cap="flat" cmpd="sng" algn="ctr">
                      <a:noFill/>
                    </a:lnR>
                    <a:lnT w="0" cap="flat" cmpd="sng" algn="ctr">
                      <a:noFill/>
                    </a:lnT>
                    <a:lnB w="0" cap="flat" cmpd="sng" algn="ctr">
                      <a:noFill/>
                    </a:lnB>
                    <a:solidFill>
                      <a:srgbClr val="F8FAFC"/>
                    </a:solidFill>
                  </a:tcPr>
                </a:tc>
              </a:tr>
            </a:tbl>
          </a:graphicData>
        </a:graphic>
      </p:graphicFrame>
      <p:sp>
        <p:nvSpPr>
          <p:cNvPr id="6" name="Text 3"/>
          <p:cNvSpPr/>
          <p:nvPr/>
        </p:nvSpPr>
        <p:spPr>
          <a:xfrm>
            <a:off x="594360" y="6437376"/>
            <a:ext cx="6400800" cy="274320"/>
          </a:xfrm>
          <a:prstGeom prst="rect">
            <a:avLst/>
          </a:prstGeom>
          <a:noFill/>
          <a:ln/>
        </p:spPr>
        <p:txBody>
          <a:bodyPr wrap="square" lIns="0" tIns="0" rIns="0" bIns="0" rtlCol="0" anchor="ctr"/>
          <a:lstStyle/>
          <a:p>
            <a:pPr indent="0" marL="0">
              <a:buNone/>
            </a:pPr>
            <a:r>
              <a:rPr lang="en-US" sz="1000" dirty="0">
                <a:solidFill>
                  <a:srgbClr val="64748B"/>
                </a:solidFill>
                <a:latin typeface="Calibri" pitchFamily="34" charset="0"/>
                <a:ea typeface="Calibri" pitchFamily="34" charset="-122"/>
                <a:cs typeface="Calibri" pitchFamily="34" charset="-120"/>
              </a:rPr>
              <a:t>Planspiel · Gefahrgut-Tankzug · Ausbildung  ·  7</a:t>
            </a:r>
            <a:endParaRPr lang="en-US" sz="1000" dirty="0"/>
          </a:p>
        </p:txBody>
      </p:sp>
      <p:sp>
        <p:nvSpPr>
          <p:cNvPr id="7" name="Text 4">
            <a:hlinkClick r:id="rId1" tooltip="Feuerwehr Wissen"/>
          </p:cNvPr>
          <p:cNvSpPr/>
          <p:nvPr/>
        </p:nvSpPr>
        <p:spPr>
          <a:xfrm>
            <a:off x="8488375" y="6437376"/>
            <a:ext cx="3108960" cy="274320"/>
          </a:xfrm>
          <a:prstGeom prst="rect">
            <a:avLst/>
          </a:prstGeom>
          <a:noFill/>
          <a:ln/>
        </p:spPr>
        <p:txBody>
          <a:bodyPr wrap="square" lIns="0" tIns="0" rIns="0" bIns="0" rtlCol="0" anchor="ctr"/>
          <a:lstStyle/>
          <a:p>
            <a:pPr algn="r" indent="0" marL="0">
              <a:buNone/>
            </a:pPr>
            <a:r>
              <a:rPr lang="en-US" sz="1100" u="sng" dirty="0">
                <a:solidFill>
                  <a:srgbClr val="64748B"/>
                </a:solidFill>
                <a:latin typeface="Calibri" pitchFamily="34" charset="0"/>
                <a:ea typeface="Calibri" pitchFamily="34" charset="-122"/>
                <a:cs typeface="Calibri" pitchFamily="34" charset="-120"/>
                <a:hlinkClick r:id="rId1" invalidUrl="" action="" tgtFrame="" tooltip="Feuerwehr Wissen" history="1" highlightClick="0" endSnd="0">
                  <a:extLst>
                    <a:ext uri="{A12FA001-AC4F-418D-AE19-62706E023703}">
                      <ahyp:hlinkClr xmlns:ahyp="http://schemas.microsoft.com/office/drawing/2018/hyperlinkcolor" val="tx"/>
                    </a:ext>
                  </a:extLst>
                </a:hlinkClick>
              </a:rPr>
              <a:t>feuerwehr-wissen-bb.de</a:t>
            </a:r>
            <a:endParaRPr lang="en-US" sz="11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0F172A"/>
        </a:solidFill>
      </p:bgPr>
    </p:bg>
    <p:spTree>
      <p:nvGrpSpPr>
        <p:cNvPr id="1" name=""/>
        <p:cNvGrpSpPr/>
        <p:nvPr/>
      </p:nvGrpSpPr>
      <p:grpSpPr>
        <a:xfrm>
          <a:off x="0" y="0"/>
          <a:ext cx="0" cy="0"/>
          <a:chOff x="0" y="0"/>
          <a:chExt cx="0" cy="0"/>
        </a:xfrm>
      </p:grpSpPr>
      <p:sp>
        <p:nvSpPr>
          <p:cNvPr id="2" name="Text 0"/>
          <p:cNvSpPr/>
          <p:nvPr/>
        </p:nvSpPr>
        <p:spPr>
          <a:xfrm>
            <a:off x="0" y="2011680"/>
            <a:ext cx="12191695" cy="457200"/>
          </a:xfrm>
          <a:prstGeom prst="rect">
            <a:avLst/>
          </a:prstGeom>
          <a:noFill/>
          <a:ln/>
        </p:spPr>
        <p:txBody>
          <a:bodyPr wrap="square" lIns="0" tIns="0" rIns="0" bIns="0" rtlCol="0" anchor="ctr"/>
          <a:lstStyle/>
          <a:p>
            <a:pPr algn="ctr" indent="0" marL="0">
              <a:buNone/>
            </a:pPr>
            <a:r>
              <a:rPr lang="en-US" sz="2400" b="1" spc="300" kern="0" dirty="0">
                <a:solidFill>
                  <a:srgbClr val="E04545"/>
                </a:solidFill>
                <a:latin typeface="Consolas" pitchFamily="34" charset="0"/>
                <a:ea typeface="Consolas" pitchFamily="34" charset="-122"/>
                <a:cs typeface="Consolas" pitchFamily="34" charset="-120"/>
              </a:rPr>
              <a:t>KAPITEL 02</a:t>
            </a:r>
            <a:endParaRPr lang="en-US" sz="2400" dirty="0"/>
          </a:p>
        </p:txBody>
      </p:sp>
      <p:sp>
        <p:nvSpPr>
          <p:cNvPr id="3" name="Text 1"/>
          <p:cNvSpPr/>
          <p:nvPr/>
        </p:nvSpPr>
        <p:spPr>
          <a:xfrm>
            <a:off x="1097280" y="2606040"/>
            <a:ext cx="9997135" cy="2194560"/>
          </a:xfrm>
          <a:prstGeom prst="rect">
            <a:avLst/>
          </a:prstGeom>
          <a:noFill/>
          <a:ln/>
        </p:spPr>
        <p:txBody>
          <a:bodyPr wrap="square" lIns="0" tIns="0" rIns="0" bIns="0" rtlCol="0" anchor="t"/>
          <a:lstStyle/>
          <a:p>
            <a:pPr algn="ctr" indent="0" marL="0">
              <a:lnSpc>
                <a:spcPct val="95000"/>
              </a:lnSpc>
              <a:buNone/>
            </a:pPr>
            <a:r>
              <a:rPr lang="en-US" sz="6400" b="1" dirty="0">
                <a:solidFill>
                  <a:srgbClr val="FFFFFF"/>
                </a:solidFill>
                <a:latin typeface="Arial Narrow" pitchFamily="34" charset="0"/>
                <a:ea typeface="Arial Narrow" pitchFamily="34" charset="-122"/>
                <a:cs typeface="Arial Narrow" pitchFamily="34" charset="-120"/>
              </a:rPr>
              <a:t>ERKUNDUNG UND LAGEMELDUNG</a:t>
            </a:r>
            <a:endParaRPr lang="en-US" sz="6400" dirty="0"/>
          </a:p>
        </p:txBody>
      </p:sp>
      <p:sp>
        <p:nvSpPr>
          <p:cNvPr id="4" name="Text 2"/>
          <p:cNvSpPr/>
          <p:nvPr/>
        </p:nvSpPr>
        <p:spPr>
          <a:xfrm>
            <a:off x="594360" y="6437376"/>
            <a:ext cx="6400800" cy="274320"/>
          </a:xfrm>
          <a:prstGeom prst="rect">
            <a:avLst/>
          </a:prstGeom>
          <a:noFill/>
          <a:ln/>
        </p:spPr>
        <p:txBody>
          <a:bodyPr wrap="square" lIns="0" tIns="0" rIns="0" bIns="0" rtlCol="0" anchor="ctr"/>
          <a:lstStyle/>
          <a:p>
            <a:pPr indent="0" marL="0">
              <a:buNone/>
            </a:pPr>
            <a:r>
              <a:rPr lang="en-US" sz="1000" dirty="0">
                <a:solidFill>
                  <a:srgbClr val="94A3B8"/>
                </a:solidFill>
                <a:latin typeface="Calibri" pitchFamily="34" charset="0"/>
                <a:ea typeface="Calibri" pitchFamily="34" charset="-122"/>
                <a:cs typeface="Calibri" pitchFamily="34" charset="-120"/>
              </a:rPr>
              <a:t>Planspiel · Gefahrgut-Tankzug · Ausbildung  ·  8</a:t>
            </a:r>
            <a:endParaRPr lang="en-US" sz="1000" dirty="0"/>
          </a:p>
        </p:txBody>
      </p:sp>
      <p:sp>
        <p:nvSpPr>
          <p:cNvPr id="5" name="Text 3">
            <a:hlinkClick r:id="rId1" tooltip="Feuerwehr Wissen"/>
          </p:cNvPr>
          <p:cNvSpPr/>
          <p:nvPr/>
        </p:nvSpPr>
        <p:spPr>
          <a:xfrm>
            <a:off x="8488375" y="6437376"/>
            <a:ext cx="3108960" cy="274320"/>
          </a:xfrm>
          <a:prstGeom prst="rect">
            <a:avLst/>
          </a:prstGeom>
          <a:noFill/>
          <a:ln/>
        </p:spPr>
        <p:txBody>
          <a:bodyPr wrap="square" lIns="0" tIns="0" rIns="0" bIns="0" rtlCol="0" anchor="ctr"/>
          <a:lstStyle/>
          <a:p>
            <a:pPr algn="r" indent="0" marL="0">
              <a:buNone/>
            </a:pPr>
            <a:r>
              <a:rPr lang="en-US" sz="1100" u="sng" dirty="0">
                <a:solidFill>
                  <a:srgbClr val="94A3B8"/>
                </a:solidFill>
                <a:latin typeface="Calibri" pitchFamily="34" charset="0"/>
                <a:ea typeface="Calibri" pitchFamily="34" charset="-122"/>
                <a:cs typeface="Calibri" pitchFamily="34" charset="-120"/>
                <a:hlinkClick r:id="rId1" invalidUrl="" action="" tgtFrame="" tooltip="Feuerwehr Wissen" history="1" highlightClick="0" endSnd="0">
                  <a:extLst>
                    <a:ext uri="{A12FA001-AC4F-418D-AE19-62706E023703}">
                      <ahyp:hlinkClr xmlns:ahyp="http://schemas.microsoft.com/office/drawing/2018/hyperlinkcolor" val="tx"/>
                    </a:ext>
                  </a:extLst>
                </a:hlinkClick>
              </a:rPr>
              <a:t>feuerwehr-wissen-bb.de</a:t>
            </a:r>
            <a:endParaRPr lang="en-US" sz="11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F8FAFC"/>
        </a:solidFill>
      </p:bgPr>
    </p:bg>
    <p:spTree>
      <p:nvGrpSpPr>
        <p:cNvPr id="1" name=""/>
        <p:cNvGrpSpPr/>
        <p:nvPr/>
      </p:nvGrpSpPr>
      <p:grpSpPr>
        <a:xfrm>
          <a:off x="0" y="0"/>
          <a:ext cx="0" cy="0"/>
          <a:chOff x="0" y="0"/>
          <a:chExt cx="0" cy="0"/>
        </a:xfrm>
      </p:grpSpPr>
      <p:sp>
        <p:nvSpPr>
          <p:cNvPr id="2" name="Shape 0"/>
          <p:cNvSpPr/>
          <p:nvPr/>
        </p:nvSpPr>
        <p:spPr>
          <a:xfrm>
            <a:off x="0" y="0"/>
            <a:ext cx="12191695" cy="1024128"/>
          </a:xfrm>
          <a:prstGeom prst="rect">
            <a:avLst/>
          </a:prstGeom>
          <a:solidFill>
            <a:srgbClr val="EEF2F8"/>
          </a:solidFill>
          <a:ln w="12700">
            <a:solidFill>
              <a:srgbClr val="EEF2F8"/>
            </a:solidFill>
            <a:prstDash val="solid"/>
          </a:ln>
        </p:spPr>
      </p:sp>
      <p:sp>
        <p:nvSpPr>
          <p:cNvPr id="3" name="Shape 1"/>
          <p:cNvSpPr/>
          <p:nvPr/>
        </p:nvSpPr>
        <p:spPr>
          <a:xfrm>
            <a:off x="0" y="1024128"/>
            <a:ext cx="12191695" cy="45720"/>
          </a:xfrm>
          <a:prstGeom prst="rect">
            <a:avLst/>
          </a:prstGeom>
          <a:solidFill>
            <a:srgbClr val="B71C1C"/>
          </a:solidFill>
          <a:ln w="12700">
            <a:solidFill>
              <a:srgbClr val="B71C1C"/>
            </a:solidFill>
            <a:prstDash val="solid"/>
          </a:ln>
        </p:spPr>
      </p:sp>
      <p:sp>
        <p:nvSpPr>
          <p:cNvPr id="4" name="Text 2"/>
          <p:cNvSpPr/>
          <p:nvPr/>
        </p:nvSpPr>
        <p:spPr>
          <a:xfrm>
            <a:off x="594360" y="128016"/>
            <a:ext cx="11002975" cy="786384"/>
          </a:xfrm>
          <a:prstGeom prst="rect">
            <a:avLst/>
          </a:prstGeom>
          <a:noFill/>
          <a:ln/>
        </p:spPr>
        <p:txBody>
          <a:bodyPr wrap="square" lIns="0" tIns="0" rIns="0" bIns="0" rtlCol="0" anchor="ctr">
            <a:normAutofit/>
          </a:bodyPr>
          <a:lstStyle/>
          <a:p>
            <a:pPr indent="0" marL="0">
              <a:buNone/>
            </a:pPr>
            <a:r>
              <a:rPr lang="en-US" sz="3400" b="1" dirty="0">
                <a:solidFill>
                  <a:srgbClr val="0F172A"/>
                </a:solidFill>
                <a:latin typeface="Arial Narrow" pitchFamily="34" charset="0"/>
                <a:ea typeface="Arial Narrow" pitchFamily="34" charset="-122"/>
                <a:cs typeface="Arial Narrow" pitchFamily="34" charset="-120"/>
              </a:rPr>
              <a:t>2.1 DIE ERKUNDUNG</a:t>
            </a:r>
            <a:endParaRPr lang="en-US" sz="3400" dirty="0"/>
          </a:p>
        </p:txBody>
      </p:sp>
      <p:sp>
        <p:nvSpPr>
          <p:cNvPr id="5" name="Text 3"/>
          <p:cNvSpPr/>
          <p:nvPr/>
        </p:nvSpPr>
        <p:spPr>
          <a:xfrm>
            <a:off x="594360" y="1371600"/>
            <a:ext cx="11002975" cy="548640"/>
          </a:xfrm>
          <a:prstGeom prst="rect">
            <a:avLst/>
          </a:prstGeom>
          <a:noFill/>
          <a:ln/>
        </p:spPr>
        <p:txBody>
          <a:bodyPr wrap="square" lIns="0" tIns="0" rIns="0" bIns="0" rtlCol="0" anchor="ctr"/>
          <a:lstStyle/>
          <a:p>
            <a:pPr indent="0" marL="0">
              <a:buNone/>
            </a:pPr>
            <a:r>
              <a:rPr lang="en-US" sz="2200" dirty="0">
                <a:solidFill>
                  <a:srgbClr val="334155"/>
                </a:solidFill>
                <a:latin typeface="Calibri" pitchFamily="34" charset="0"/>
                <a:ea typeface="Calibri" pitchFamily="34" charset="-122"/>
                <a:cs typeface="Calibri" pitchFamily="34" charset="-120"/>
              </a:rPr>
              <a:t>Es stehen 16 Fragen zur Wahl, aber nur 7 dürfen gestellt werden.</a:t>
            </a:r>
            <a:endParaRPr lang="en-US" sz="2200" dirty="0"/>
          </a:p>
        </p:txBody>
      </p:sp>
      <p:graphicFrame>
        <p:nvGraphicFramePr>
          <p:cNvPr id="10" name="Table 0"/>
          <p:cNvGraphicFramePr>
            <a:graphicFrameLocks noGrp="1"/>
          </p:cNvGraphicFramePr>
          <p:nvPr>
            <p:extLst>
              <p:ext uri="{D42A27DB-BD31-4B8C-83A1-F6EECF244321}">
                <p14:modId xmlns:p14="http://schemas.microsoft.com/office/powerpoint/2010/main" val="1579011935"/>
              </p:ext>
            </p:extLst>
          </p:nvPr>
        </p:nvGraphicFramePr>
        <p:xfrm>
          <a:off x="594360" y="2011680"/>
          <a:ext cx="11002975" cy="914400"/>
        </p:xfrm>
        <a:graphic>
          <a:graphicData uri="http://schemas.openxmlformats.org/drawingml/2006/table">
            <a:tbl>
              <a:tblPr/>
              <a:tblGrid>
                <a:gridCol w="411480"/>
                <a:gridCol w="10591495"/>
              </a:tblGrid>
              <a:tr h="0">
                <a:tc>
                  <a:txBody>
                    <a:bodyPr/>
                    <a:lstStyle/>
                    <a:p>
                      <a:pPr algn="ctr" indent="0" marL="0">
                        <a:buNone/>
                      </a:pPr>
                      <a:r>
                        <a:rPr lang="en-US" sz="2400" b="1" dirty="0">
                          <a:solidFill>
                            <a:srgbClr val="B71C1C"/>
                          </a:solidFill>
                          <a:latin typeface="Arial Narrow" pitchFamily="34" charset="0"/>
                          <a:ea typeface="Arial Narrow" pitchFamily="34" charset="-122"/>
                          <a:cs typeface="Arial Narrow" pitchFamily="34" charset="-120"/>
                        </a:rPr>
                        <a:t>›</a:t>
                      </a:r>
                      <a:endParaRPr lang="en-US" sz="2400" dirty="0">
                        <a:latin typeface="Arial Narrow" charset="0"/>
                        <a:ea typeface="Arial Narrow" charset="0"/>
                        <a:cs typeface="Arial Narrow" charset="0"/>
                      </a:endParaRPr>
                    </a:p>
                  </a:txBody>
                  <a:tcPr marL="45720" marR="45720" marT="91440" marB="91440" anchor="t">
                    <a:lnL w="0" cap="flat" cmpd="sng" algn="ctr">
                      <a:noFill/>
                    </a:lnL>
                    <a:lnR w="0" cap="flat" cmpd="sng" algn="ctr">
                      <a:noFill/>
                    </a:lnR>
                    <a:lnT w="0" cap="flat" cmpd="sng" algn="ctr">
                      <a:noFill/>
                    </a:lnT>
                    <a:lnB w="0" cap="flat" cmpd="sng" algn="ctr">
                      <a:noFill/>
                    </a:lnB>
                    <a:solidFill>
                      <a:srgbClr val="F8FAFC"/>
                    </a:solidFill>
                  </a:tcPr>
                </a:tc>
                <a:tc>
                  <a:txBody>
                    <a:bodyPr/>
                    <a:lstStyle/>
                    <a:p>
                      <a:pPr indent="0" marL="0">
                        <a:buNone/>
                      </a:pPr>
                      <a:r>
                        <a:rPr lang="en-US" sz="2000" b="1" dirty="0">
                          <a:solidFill>
                            <a:srgbClr val="0F172A"/>
                          </a:solidFill>
                          <a:latin typeface="Calibri" pitchFamily="34" charset="0"/>
                          <a:ea typeface="Calibri" pitchFamily="34" charset="-122"/>
                          <a:cs typeface="Calibri" pitchFamily="34" charset="-120"/>
                        </a:rPr>
                        <a:t>Diskussion: </a:t>
                      </a:r>
                      <a:pPr indent="0" marL="0">
                        <a:buNone/>
                      </a:pPr>
                      <a:r>
                        <a:rPr lang="en-US" sz="2000" dirty="0">
                          <a:solidFill>
                            <a:srgbClr val="334155"/>
                          </a:solidFill>
                          <a:latin typeface="Calibri" pitchFamily="34" charset="0"/>
                          <a:ea typeface="Calibri" pitchFamily="34" charset="-122"/>
                          <a:cs typeface="Calibri" pitchFamily="34" charset="-120"/>
                        </a:rPr>
                        <a:t>Welche Fragen sind jetzt am wichtigsten? Warum?</a:t>
                      </a:r>
                      <a:endParaRPr lang="en-US" sz="2000" dirty="0">
                        <a:latin typeface="Calibri" charset="0"/>
                        <a:ea typeface="Calibri" charset="0"/>
                        <a:cs typeface="Calibri" charset="0"/>
                      </a:endParaRPr>
                    </a:p>
                  </a:txBody>
                  <a:tcPr marL="45720" marR="45720" marT="91440" marB="91440" anchor="t">
                    <a:lnL w="0" cap="flat" cmpd="sng" algn="ctr">
                      <a:noFill/>
                    </a:lnL>
                    <a:lnR w="0" cap="flat" cmpd="sng" algn="ctr">
                      <a:noFill/>
                    </a:lnR>
                    <a:lnT w="0" cap="flat" cmpd="sng" algn="ctr">
                      <a:noFill/>
                    </a:lnT>
                    <a:lnB w="0" cap="flat" cmpd="sng" algn="ctr">
                      <a:noFill/>
                    </a:lnB>
                    <a:solidFill>
                      <a:srgbClr val="F8FAFC"/>
                    </a:solidFill>
                  </a:tcPr>
                </a:tc>
              </a:tr>
              <a:tr h="0">
                <a:tc>
                  <a:txBody>
                    <a:bodyPr/>
                    <a:lstStyle/>
                    <a:p>
                      <a:pPr algn="ctr" indent="0" marL="0">
                        <a:buNone/>
                      </a:pPr>
                      <a:r>
                        <a:rPr lang="en-US" sz="2400" b="1" dirty="0">
                          <a:solidFill>
                            <a:srgbClr val="B71C1C"/>
                          </a:solidFill>
                          <a:latin typeface="Arial Narrow" pitchFamily="34" charset="0"/>
                          <a:ea typeface="Arial Narrow" pitchFamily="34" charset="-122"/>
                          <a:cs typeface="Arial Narrow" pitchFamily="34" charset="-120"/>
                        </a:rPr>
                        <a:t>›</a:t>
                      </a:r>
                      <a:endParaRPr lang="en-US" sz="2400" dirty="0">
                        <a:latin typeface="Arial Narrow" charset="0"/>
                        <a:ea typeface="Arial Narrow" charset="0"/>
                        <a:cs typeface="Arial Narrow" charset="0"/>
                      </a:endParaRPr>
                    </a:p>
                  </a:txBody>
                  <a:tcPr marL="45720" marR="45720" marT="91440" marB="91440" anchor="t">
                    <a:lnL w="0" cap="flat" cmpd="sng" algn="ctr">
                      <a:noFill/>
                    </a:lnL>
                    <a:lnR w="0" cap="flat" cmpd="sng" algn="ctr">
                      <a:noFill/>
                    </a:lnR>
                    <a:lnT w="0" cap="flat" cmpd="sng" algn="ctr">
                      <a:noFill/>
                    </a:lnT>
                    <a:lnB w="0" cap="flat" cmpd="sng" algn="ctr">
                      <a:noFill/>
                    </a:lnB>
                    <a:solidFill>
                      <a:srgbClr val="F8FAFC"/>
                    </a:solidFill>
                  </a:tcPr>
                </a:tc>
                <a:tc>
                  <a:txBody>
                    <a:bodyPr/>
                    <a:lstStyle/>
                    <a:p>
                      <a:pPr indent="0" marL="0">
                        <a:buNone/>
                      </a:pPr>
                      <a:r>
                        <a:rPr lang="en-US" sz="2000" b="1" dirty="0">
                          <a:solidFill>
                            <a:srgbClr val="0F172A"/>
                          </a:solidFill>
                          <a:latin typeface="Calibri" pitchFamily="34" charset="0"/>
                          <a:ea typeface="Calibri" pitchFamily="34" charset="-122"/>
                          <a:cs typeface="Calibri" pitchFamily="34" charset="-120"/>
                        </a:rPr>
                        <a:t>Reihenfolge: </a:t>
                      </a:r>
                      <a:pPr indent="0" marL="0">
                        <a:buNone/>
                      </a:pPr>
                      <a:r>
                        <a:rPr lang="en-US" sz="2000" dirty="0">
                          <a:solidFill>
                            <a:srgbClr val="334155"/>
                          </a:solidFill>
                          <a:latin typeface="Calibri" pitchFamily="34" charset="0"/>
                          <a:ea typeface="Calibri" pitchFamily="34" charset="-122"/>
                          <a:cs typeface="Calibri" pitchFamily="34" charset="-120"/>
                        </a:rPr>
                        <a:t>Menschenleben, Gefahren, Einsatzstelle, Kräfte und Wasser.</a:t>
                      </a:r>
                      <a:endParaRPr lang="en-US" sz="2000" dirty="0">
                        <a:latin typeface="Calibri" charset="0"/>
                        <a:ea typeface="Calibri" charset="0"/>
                        <a:cs typeface="Calibri" charset="0"/>
                      </a:endParaRPr>
                    </a:p>
                  </a:txBody>
                  <a:tcPr marL="45720" marR="45720" marT="91440" marB="91440" anchor="t">
                    <a:lnL w="0" cap="flat" cmpd="sng" algn="ctr">
                      <a:noFill/>
                    </a:lnL>
                    <a:lnR w="0" cap="flat" cmpd="sng" algn="ctr">
                      <a:noFill/>
                    </a:lnR>
                    <a:lnT w="0" cap="flat" cmpd="sng" algn="ctr">
                      <a:noFill/>
                    </a:lnT>
                    <a:lnB w="0" cap="flat" cmpd="sng" algn="ctr">
                      <a:noFill/>
                    </a:lnB>
                    <a:solidFill>
                      <a:srgbClr val="F8FAFC"/>
                    </a:solidFill>
                  </a:tcPr>
                </a:tc>
              </a:tr>
              <a:tr h="0">
                <a:tc>
                  <a:txBody>
                    <a:bodyPr/>
                    <a:lstStyle/>
                    <a:p>
                      <a:pPr algn="ctr" indent="0" marL="0">
                        <a:buNone/>
                      </a:pPr>
                      <a:r>
                        <a:rPr lang="en-US" sz="2400" b="1" dirty="0">
                          <a:solidFill>
                            <a:srgbClr val="B71C1C"/>
                          </a:solidFill>
                          <a:latin typeface="Arial Narrow" pitchFamily="34" charset="0"/>
                          <a:ea typeface="Arial Narrow" pitchFamily="34" charset="-122"/>
                          <a:cs typeface="Arial Narrow" pitchFamily="34" charset="-120"/>
                        </a:rPr>
                        <a:t>›</a:t>
                      </a:r>
                      <a:endParaRPr lang="en-US" sz="2400" dirty="0">
                        <a:latin typeface="Arial Narrow" charset="0"/>
                        <a:ea typeface="Arial Narrow" charset="0"/>
                        <a:cs typeface="Arial Narrow" charset="0"/>
                      </a:endParaRPr>
                    </a:p>
                  </a:txBody>
                  <a:tcPr marL="45720" marR="45720" marT="91440" marB="91440" anchor="t">
                    <a:lnL w="0" cap="flat" cmpd="sng" algn="ctr">
                      <a:noFill/>
                    </a:lnL>
                    <a:lnR w="0" cap="flat" cmpd="sng" algn="ctr">
                      <a:noFill/>
                    </a:lnR>
                    <a:lnT w="0" cap="flat" cmpd="sng" algn="ctr">
                      <a:noFill/>
                    </a:lnT>
                    <a:lnB w="0" cap="flat" cmpd="sng" algn="ctr">
                      <a:noFill/>
                    </a:lnB>
                    <a:solidFill>
                      <a:srgbClr val="F8FAFC"/>
                    </a:solidFill>
                  </a:tcPr>
                </a:tc>
                <a:tc>
                  <a:txBody>
                    <a:bodyPr/>
                    <a:lstStyle/>
                    <a:p>
                      <a:pPr indent="0" marL="0">
                        <a:buNone/>
                      </a:pPr>
                      <a:r>
                        <a:rPr lang="en-US" sz="2000" b="1" dirty="0">
                          <a:solidFill>
                            <a:srgbClr val="0F172A"/>
                          </a:solidFill>
                          <a:latin typeface="Calibri" pitchFamily="34" charset="0"/>
                          <a:ea typeface="Calibri" pitchFamily="34" charset="-122"/>
                          <a:cs typeface="Calibri" pitchFamily="34" charset="-120"/>
                        </a:rPr>
                        <a:t>Nicht erkunden: </a:t>
                      </a:r>
                      <a:pPr indent="0" marL="0">
                        <a:buNone/>
                      </a:pPr>
                      <a:r>
                        <a:rPr lang="en-US" sz="2000" dirty="0">
                          <a:solidFill>
                            <a:srgbClr val="334155"/>
                          </a:solidFill>
                          <a:latin typeface="Calibri" pitchFamily="34" charset="0"/>
                          <a:ea typeface="Calibri" pitchFamily="34" charset="-122"/>
                          <a:cs typeface="Calibri" pitchFamily="34" charset="-120"/>
                        </a:rPr>
                        <a:t>Was für die Einsatzentscheidung nichts bringt, kostet Zeit.</a:t>
                      </a:r>
                      <a:endParaRPr lang="en-US" sz="2000" dirty="0">
                        <a:latin typeface="Calibri" charset="0"/>
                        <a:ea typeface="Calibri" charset="0"/>
                        <a:cs typeface="Calibri" charset="0"/>
                      </a:endParaRPr>
                    </a:p>
                  </a:txBody>
                  <a:tcPr marL="45720" marR="45720" marT="91440" marB="91440" anchor="t">
                    <a:lnL w="0" cap="flat" cmpd="sng" algn="ctr">
                      <a:noFill/>
                    </a:lnL>
                    <a:lnR w="0" cap="flat" cmpd="sng" algn="ctr">
                      <a:noFill/>
                    </a:lnR>
                    <a:lnT w="0" cap="flat" cmpd="sng" algn="ctr">
                      <a:noFill/>
                    </a:lnT>
                    <a:lnB w="0" cap="flat" cmpd="sng" algn="ctr">
                      <a:noFill/>
                    </a:lnB>
                    <a:solidFill>
                      <a:srgbClr val="F8FAFC"/>
                    </a:solidFill>
                  </a:tcPr>
                </a:tc>
              </a:tr>
            </a:tbl>
          </a:graphicData>
        </a:graphic>
      </p:graphicFrame>
      <p:sp>
        <p:nvSpPr>
          <p:cNvPr id="7" name="Text 4"/>
          <p:cNvSpPr/>
          <p:nvPr/>
        </p:nvSpPr>
        <p:spPr>
          <a:xfrm>
            <a:off x="594360" y="6437376"/>
            <a:ext cx="6400800" cy="274320"/>
          </a:xfrm>
          <a:prstGeom prst="rect">
            <a:avLst/>
          </a:prstGeom>
          <a:noFill/>
          <a:ln/>
        </p:spPr>
        <p:txBody>
          <a:bodyPr wrap="square" lIns="0" tIns="0" rIns="0" bIns="0" rtlCol="0" anchor="ctr"/>
          <a:lstStyle/>
          <a:p>
            <a:pPr indent="0" marL="0">
              <a:buNone/>
            </a:pPr>
            <a:r>
              <a:rPr lang="en-US" sz="1000" dirty="0">
                <a:solidFill>
                  <a:srgbClr val="64748B"/>
                </a:solidFill>
                <a:latin typeface="Calibri" pitchFamily="34" charset="0"/>
                <a:ea typeface="Calibri" pitchFamily="34" charset="-122"/>
                <a:cs typeface="Calibri" pitchFamily="34" charset="-120"/>
              </a:rPr>
              <a:t>Planspiel · Gefahrgut-Tankzug · Ausbildung  ·  9</a:t>
            </a:r>
            <a:endParaRPr lang="en-US" sz="1000" dirty="0"/>
          </a:p>
        </p:txBody>
      </p:sp>
      <p:sp>
        <p:nvSpPr>
          <p:cNvPr id="8" name="Text 5">
            <a:hlinkClick r:id="rId1" tooltip="Feuerwehr Wissen"/>
          </p:cNvPr>
          <p:cNvSpPr/>
          <p:nvPr/>
        </p:nvSpPr>
        <p:spPr>
          <a:xfrm>
            <a:off x="8488375" y="6437376"/>
            <a:ext cx="3108960" cy="274320"/>
          </a:xfrm>
          <a:prstGeom prst="rect">
            <a:avLst/>
          </a:prstGeom>
          <a:noFill/>
          <a:ln/>
        </p:spPr>
        <p:txBody>
          <a:bodyPr wrap="square" lIns="0" tIns="0" rIns="0" bIns="0" rtlCol="0" anchor="ctr"/>
          <a:lstStyle/>
          <a:p>
            <a:pPr algn="r" indent="0" marL="0">
              <a:buNone/>
            </a:pPr>
            <a:r>
              <a:rPr lang="en-US" sz="1100" u="sng" dirty="0">
                <a:solidFill>
                  <a:srgbClr val="64748B"/>
                </a:solidFill>
                <a:latin typeface="Calibri" pitchFamily="34" charset="0"/>
                <a:ea typeface="Calibri" pitchFamily="34" charset="-122"/>
                <a:cs typeface="Calibri" pitchFamily="34" charset="-120"/>
                <a:hlinkClick r:id="rId1" invalidUrl="" action="" tgtFrame="" tooltip="Feuerwehr Wissen" history="1" highlightClick="0" endSnd="0">
                  <a:extLst>
                    <a:ext uri="{A12FA001-AC4F-418D-AE19-62706E023703}">
                      <ahyp:hlinkClr xmlns:ahyp="http://schemas.microsoft.com/office/drawing/2018/hyperlinkcolor" val="tx"/>
                    </a:ext>
                  </a:extLst>
                </a:hlinkClick>
              </a:rPr>
              <a:t>feuerwehr-wissen-bb.de</a:t>
            </a:r>
            <a:endParaRPr lang="en-US" sz="11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F8FAFC"/>
        </a:solidFill>
      </p:bgPr>
    </p:bg>
    <p:spTree>
      <p:nvGrpSpPr>
        <p:cNvPr id="1" name=""/>
        <p:cNvGrpSpPr/>
        <p:nvPr/>
      </p:nvGrpSpPr>
      <p:grpSpPr>
        <a:xfrm>
          <a:off x="0" y="0"/>
          <a:ext cx="0" cy="0"/>
          <a:chOff x="0" y="0"/>
          <a:chExt cx="0" cy="0"/>
        </a:xfrm>
      </p:grpSpPr>
      <p:sp>
        <p:nvSpPr>
          <p:cNvPr id="2" name="Shape 0"/>
          <p:cNvSpPr/>
          <p:nvPr/>
        </p:nvSpPr>
        <p:spPr>
          <a:xfrm>
            <a:off x="0" y="0"/>
            <a:ext cx="12191695" cy="1024128"/>
          </a:xfrm>
          <a:prstGeom prst="rect">
            <a:avLst/>
          </a:prstGeom>
          <a:solidFill>
            <a:srgbClr val="EEF2F8"/>
          </a:solidFill>
          <a:ln w="12700">
            <a:solidFill>
              <a:srgbClr val="EEF2F8"/>
            </a:solidFill>
            <a:prstDash val="solid"/>
          </a:ln>
        </p:spPr>
      </p:sp>
      <p:sp>
        <p:nvSpPr>
          <p:cNvPr id="3" name="Shape 1"/>
          <p:cNvSpPr/>
          <p:nvPr/>
        </p:nvSpPr>
        <p:spPr>
          <a:xfrm>
            <a:off x="0" y="1024128"/>
            <a:ext cx="12191695" cy="45720"/>
          </a:xfrm>
          <a:prstGeom prst="rect">
            <a:avLst/>
          </a:prstGeom>
          <a:solidFill>
            <a:srgbClr val="B71C1C"/>
          </a:solidFill>
          <a:ln w="12700">
            <a:solidFill>
              <a:srgbClr val="B71C1C"/>
            </a:solidFill>
            <a:prstDash val="solid"/>
          </a:ln>
        </p:spPr>
      </p:sp>
      <p:sp>
        <p:nvSpPr>
          <p:cNvPr id="4" name="Text 2"/>
          <p:cNvSpPr/>
          <p:nvPr/>
        </p:nvSpPr>
        <p:spPr>
          <a:xfrm>
            <a:off x="594360" y="128016"/>
            <a:ext cx="11002975" cy="786384"/>
          </a:xfrm>
          <a:prstGeom prst="rect">
            <a:avLst/>
          </a:prstGeom>
          <a:noFill/>
          <a:ln/>
        </p:spPr>
        <p:txBody>
          <a:bodyPr wrap="square" lIns="0" tIns="0" rIns="0" bIns="0" rtlCol="0" anchor="ctr">
            <a:normAutofit/>
          </a:bodyPr>
          <a:lstStyle/>
          <a:p>
            <a:pPr indent="0" marL="0">
              <a:buNone/>
            </a:pPr>
            <a:r>
              <a:rPr lang="en-US" sz="3400" b="1" dirty="0">
                <a:solidFill>
                  <a:srgbClr val="0F172A"/>
                </a:solidFill>
                <a:latin typeface="Arial Narrow" pitchFamily="34" charset="0"/>
                <a:ea typeface="Arial Narrow" pitchFamily="34" charset="-122"/>
                <a:cs typeface="Arial Narrow" pitchFamily="34" charset="-120"/>
              </a:rPr>
              <a:t>2.2 DIE FRAGEN NACH GRUPPEN</a:t>
            </a:r>
            <a:endParaRPr lang="en-US" sz="3400" dirty="0"/>
          </a:p>
        </p:txBody>
      </p:sp>
      <p:sp>
        <p:nvSpPr>
          <p:cNvPr id="5" name="Shape 3"/>
          <p:cNvSpPr/>
          <p:nvPr/>
        </p:nvSpPr>
        <p:spPr>
          <a:xfrm>
            <a:off x="594360" y="1463040"/>
            <a:ext cx="11002975" cy="868680"/>
          </a:xfrm>
          <a:prstGeom prst="rect">
            <a:avLst/>
          </a:prstGeom>
          <a:solidFill>
            <a:srgbClr val="FFFFFF"/>
          </a:solidFill>
          <a:ln w="9525">
            <a:solidFill>
              <a:srgbClr val="E2E8F0"/>
            </a:solidFill>
            <a:prstDash val="solid"/>
          </a:ln>
        </p:spPr>
      </p:sp>
      <p:sp>
        <p:nvSpPr>
          <p:cNvPr id="6" name="Shape 4"/>
          <p:cNvSpPr/>
          <p:nvPr/>
        </p:nvSpPr>
        <p:spPr>
          <a:xfrm>
            <a:off x="594360" y="1463040"/>
            <a:ext cx="64008" cy="868680"/>
          </a:xfrm>
          <a:prstGeom prst="rect">
            <a:avLst/>
          </a:prstGeom>
          <a:solidFill>
            <a:srgbClr val="1E3A8A"/>
          </a:solidFill>
          <a:ln w="12700">
            <a:solidFill>
              <a:srgbClr val="1E3A8A"/>
            </a:solidFill>
            <a:prstDash val="solid"/>
          </a:ln>
        </p:spPr>
      </p:sp>
      <p:sp>
        <p:nvSpPr>
          <p:cNvPr id="7" name="Text 5"/>
          <p:cNvSpPr/>
          <p:nvPr/>
        </p:nvSpPr>
        <p:spPr>
          <a:xfrm>
            <a:off x="868680" y="1463040"/>
            <a:ext cx="10591495" cy="868680"/>
          </a:xfrm>
          <a:prstGeom prst="rect">
            <a:avLst/>
          </a:prstGeom>
          <a:noFill/>
          <a:ln/>
        </p:spPr>
        <p:txBody>
          <a:bodyPr wrap="square" lIns="0" tIns="0" rIns="0" bIns="0" rtlCol="0" anchor="ctr"/>
          <a:lstStyle/>
          <a:p>
            <a:pPr indent="0" marL="0">
              <a:buNone/>
            </a:pPr>
            <a:r>
              <a:rPr lang="en-US" sz="1300" b="1" dirty="0">
                <a:solidFill>
                  <a:srgbClr val="B71C1C"/>
                </a:solidFill>
                <a:latin typeface="Calibri" pitchFamily="34" charset="0"/>
                <a:ea typeface="Calibri" pitchFamily="34" charset="-122"/>
                <a:cs typeface="Calibri" pitchFamily="34" charset="-120"/>
              </a:rPr>
              <a:t>STOFF</a:t>
            </a:r>
            <a:endParaRPr lang="en-US" sz="1300" dirty="0"/>
          </a:p>
          <a:p>
            <a:pPr indent="0" marL="0">
              <a:buNone/>
            </a:pPr>
            <a:r>
              <a:rPr lang="en-US" sz="1500" dirty="0">
                <a:solidFill>
                  <a:srgbClr val="0F172A"/>
                </a:solidFill>
                <a:latin typeface="Calibri" pitchFamily="34" charset="0"/>
                <a:ea typeface="Calibri" pitchFamily="34" charset="-122"/>
                <a:cs typeface="Calibri" pitchFamily="34" charset="-120"/>
              </a:rPr>
              <a:t>Welcher Stoff ist es (Warntafel, Gefahrzettel, UN-Nummer)? · Wie viel läuft aus, und wohin fließt es (Gully, Graben)? · Welche Art Tank ist es (Druck oder drucklos), wie viel ist geladen? · Wo sind Frachtpapiere und Unfallmerkblatt? · Welche Spedition fährt den Lkw? · Wie ist die Ladung versichert?</a:t>
            </a:r>
            <a:endParaRPr lang="en-US" sz="1300" dirty="0"/>
          </a:p>
        </p:txBody>
      </p:sp>
      <p:sp>
        <p:nvSpPr>
          <p:cNvPr id="8" name="Shape 6"/>
          <p:cNvSpPr/>
          <p:nvPr/>
        </p:nvSpPr>
        <p:spPr>
          <a:xfrm>
            <a:off x="594360" y="2459736"/>
            <a:ext cx="11002975" cy="868680"/>
          </a:xfrm>
          <a:prstGeom prst="rect">
            <a:avLst/>
          </a:prstGeom>
          <a:solidFill>
            <a:srgbClr val="FFFFFF"/>
          </a:solidFill>
          <a:ln w="9525">
            <a:solidFill>
              <a:srgbClr val="E2E8F0"/>
            </a:solidFill>
            <a:prstDash val="solid"/>
          </a:ln>
        </p:spPr>
      </p:sp>
      <p:sp>
        <p:nvSpPr>
          <p:cNvPr id="9" name="Shape 7"/>
          <p:cNvSpPr/>
          <p:nvPr/>
        </p:nvSpPr>
        <p:spPr>
          <a:xfrm>
            <a:off x="594360" y="2459736"/>
            <a:ext cx="64008" cy="868680"/>
          </a:xfrm>
          <a:prstGeom prst="rect">
            <a:avLst/>
          </a:prstGeom>
          <a:solidFill>
            <a:srgbClr val="1E3A8A"/>
          </a:solidFill>
          <a:ln w="12700">
            <a:solidFill>
              <a:srgbClr val="1E3A8A"/>
            </a:solidFill>
            <a:prstDash val="solid"/>
          </a:ln>
        </p:spPr>
      </p:sp>
      <p:sp>
        <p:nvSpPr>
          <p:cNvPr id="10" name="Text 8"/>
          <p:cNvSpPr/>
          <p:nvPr/>
        </p:nvSpPr>
        <p:spPr>
          <a:xfrm>
            <a:off x="868680" y="2459736"/>
            <a:ext cx="10591495" cy="868680"/>
          </a:xfrm>
          <a:prstGeom prst="rect">
            <a:avLst/>
          </a:prstGeom>
          <a:noFill/>
          <a:ln/>
        </p:spPr>
        <p:txBody>
          <a:bodyPr wrap="square" lIns="0" tIns="0" rIns="0" bIns="0" rtlCol="0" anchor="ctr"/>
          <a:lstStyle/>
          <a:p>
            <a:pPr indent="0" marL="0">
              <a:buNone/>
            </a:pPr>
            <a:r>
              <a:rPr lang="en-US" sz="1300" b="1" dirty="0">
                <a:solidFill>
                  <a:srgbClr val="B71C1C"/>
                </a:solidFill>
                <a:latin typeface="Calibri" pitchFamily="34" charset="0"/>
                <a:ea typeface="Calibri" pitchFamily="34" charset="-122"/>
                <a:cs typeface="Calibri" pitchFamily="34" charset="-120"/>
              </a:rPr>
              <a:t>PERSONEN</a:t>
            </a:r>
            <a:endParaRPr lang="en-US" sz="1300" dirty="0"/>
          </a:p>
          <a:p>
            <a:pPr indent="0" marL="0">
              <a:buNone/>
            </a:pPr>
            <a:r>
              <a:rPr lang="en-US" sz="1500" dirty="0">
                <a:solidFill>
                  <a:srgbClr val="0F172A"/>
                </a:solidFill>
                <a:latin typeface="Calibri" pitchFamily="34" charset="0"/>
                <a:ea typeface="Calibri" pitchFamily="34" charset="-122"/>
                <a:cs typeface="Calibri" pitchFamily="34" charset="-120"/>
              </a:rPr>
              <a:t>Wo ist der Fahrer, und ist er ansprechbar? · Wer ist in Windrichtung gefährdet? · Sind weitere Personen im Gefahrenbereich? · Wer ist am Unfall schuld?</a:t>
            </a:r>
            <a:endParaRPr lang="en-US" sz="1300" dirty="0"/>
          </a:p>
        </p:txBody>
      </p:sp>
      <p:sp>
        <p:nvSpPr>
          <p:cNvPr id="11" name="Shape 9"/>
          <p:cNvSpPr/>
          <p:nvPr/>
        </p:nvSpPr>
        <p:spPr>
          <a:xfrm>
            <a:off x="594360" y="3456432"/>
            <a:ext cx="11002975" cy="868680"/>
          </a:xfrm>
          <a:prstGeom prst="rect">
            <a:avLst/>
          </a:prstGeom>
          <a:solidFill>
            <a:srgbClr val="FFFFFF"/>
          </a:solidFill>
          <a:ln w="9525">
            <a:solidFill>
              <a:srgbClr val="E2E8F0"/>
            </a:solidFill>
            <a:prstDash val="solid"/>
          </a:ln>
        </p:spPr>
      </p:sp>
      <p:sp>
        <p:nvSpPr>
          <p:cNvPr id="12" name="Shape 10"/>
          <p:cNvSpPr/>
          <p:nvPr/>
        </p:nvSpPr>
        <p:spPr>
          <a:xfrm>
            <a:off x="594360" y="3456432"/>
            <a:ext cx="64008" cy="868680"/>
          </a:xfrm>
          <a:prstGeom prst="rect">
            <a:avLst/>
          </a:prstGeom>
          <a:solidFill>
            <a:srgbClr val="1E3A8A"/>
          </a:solidFill>
          <a:ln w="12700">
            <a:solidFill>
              <a:srgbClr val="1E3A8A"/>
            </a:solidFill>
            <a:prstDash val="solid"/>
          </a:ln>
        </p:spPr>
      </p:sp>
      <p:sp>
        <p:nvSpPr>
          <p:cNvPr id="13" name="Text 11"/>
          <p:cNvSpPr/>
          <p:nvPr/>
        </p:nvSpPr>
        <p:spPr>
          <a:xfrm>
            <a:off x="868680" y="3456432"/>
            <a:ext cx="10591495" cy="868680"/>
          </a:xfrm>
          <a:prstGeom prst="rect">
            <a:avLst/>
          </a:prstGeom>
          <a:noFill/>
          <a:ln/>
        </p:spPr>
        <p:txBody>
          <a:bodyPr wrap="square" lIns="0" tIns="0" rIns="0" bIns="0" rtlCol="0" anchor="ctr"/>
          <a:lstStyle/>
          <a:p>
            <a:pPr indent="0" marL="0">
              <a:buNone/>
            </a:pPr>
            <a:r>
              <a:rPr lang="en-US" sz="1300" b="1" dirty="0">
                <a:solidFill>
                  <a:srgbClr val="B71C1C"/>
                </a:solidFill>
                <a:latin typeface="Calibri" pitchFamily="34" charset="0"/>
                <a:ea typeface="Calibri" pitchFamily="34" charset="-122"/>
                <a:cs typeface="Calibri" pitchFamily="34" charset="-120"/>
              </a:rPr>
              <a:t>UMGEBUNG</a:t>
            </a:r>
            <a:endParaRPr lang="en-US" sz="1300" dirty="0"/>
          </a:p>
          <a:p>
            <a:pPr indent="0" marL="0">
              <a:buNone/>
            </a:pPr>
            <a:r>
              <a:rPr lang="en-US" sz="1500" dirty="0">
                <a:solidFill>
                  <a:srgbClr val="0F172A"/>
                </a:solidFill>
                <a:latin typeface="Calibri" pitchFamily="34" charset="0"/>
                <a:ea typeface="Calibri" pitchFamily="34" charset="-122"/>
                <a:cs typeface="Calibri" pitchFamily="34" charset="-120"/>
              </a:rPr>
              <a:t>Wie sind Windrichtung und Windstärke? · Welche Gewässer und Kanäle sind betroffen? · Wie ist das Gelände, wohin läuft der Stoff? · Gibt es Zündquellen? · Welche Kräfte habe ich, was kann ich nachfordern? · Welche Marke hat der Lkw?</a:t>
            </a:r>
            <a:endParaRPr lang="en-US" sz="1300" dirty="0"/>
          </a:p>
        </p:txBody>
      </p:sp>
      <p:sp>
        <p:nvSpPr>
          <p:cNvPr id="14" name="Text 12"/>
          <p:cNvSpPr/>
          <p:nvPr/>
        </p:nvSpPr>
        <p:spPr>
          <a:xfrm>
            <a:off x="594360" y="6437376"/>
            <a:ext cx="6400800" cy="274320"/>
          </a:xfrm>
          <a:prstGeom prst="rect">
            <a:avLst/>
          </a:prstGeom>
          <a:noFill/>
          <a:ln/>
        </p:spPr>
        <p:txBody>
          <a:bodyPr wrap="square" lIns="0" tIns="0" rIns="0" bIns="0" rtlCol="0" anchor="ctr"/>
          <a:lstStyle/>
          <a:p>
            <a:pPr indent="0" marL="0">
              <a:buNone/>
            </a:pPr>
            <a:r>
              <a:rPr lang="en-US" sz="1000" dirty="0">
                <a:solidFill>
                  <a:srgbClr val="64748B"/>
                </a:solidFill>
                <a:latin typeface="Calibri" pitchFamily="34" charset="0"/>
                <a:ea typeface="Calibri" pitchFamily="34" charset="-122"/>
                <a:cs typeface="Calibri" pitchFamily="34" charset="-120"/>
              </a:rPr>
              <a:t>Planspiel · Gefahrgut-Tankzug · Ausbildung  ·  10</a:t>
            </a:r>
            <a:endParaRPr lang="en-US" sz="1000" dirty="0"/>
          </a:p>
        </p:txBody>
      </p:sp>
      <p:sp>
        <p:nvSpPr>
          <p:cNvPr id="15" name="Text 13">
            <a:hlinkClick r:id="rId1" tooltip="Feuerwehr Wissen"/>
          </p:cNvPr>
          <p:cNvSpPr/>
          <p:nvPr/>
        </p:nvSpPr>
        <p:spPr>
          <a:xfrm>
            <a:off x="8488375" y="6437376"/>
            <a:ext cx="3108960" cy="274320"/>
          </a:xfrm>
          <a:prstGeom prst="rect">
            <a:avLst/>
          </a:prstGeom>
          <a:noFill/>
          <a:ln/>
        </p:spPr>
        <p:txBody>
          <a:bodyPr wrap="square" lIns="0" tIns="0" rIns="0" bIns="0" rtlCol="0" anchor="ctr"/>
          <a:lstStyle/>
          <a:p>
            <a:pPr algn="r" indent="0" marL="0">
              <a:buNone/>
            </a:pPr>
            <a:r>
              <a:rPr lang="en-US" sz="1100" u="sng" dirty="0">
                <a:solidFill>
                  <a:srgbClr val="64748B"/>
                </a:solidFill>
                <a:latin typeface="Calibri" pitchFamily="34" charset="0"/>
                <a:ea typeface="Calibri" pitchFamily="34" charset="-122"/>
                <a:cs typeface="Calibri" pitchFamily="34" charset="-120"/>
                <a:hlinkClick r:id="rId1" invalidUrl="" action="" tgtFrame="" tooltip="Feuerwehr Wissen" history="1" highlightClick="0" endSnd="0">
                  <a:extLst>
                    <a:ext uri="{A12FA001-AC4F-418D-AE19-62706E023703}">
                      <ahyp:hlinkClr xmlns:ahyp="http://schemas.microsoft.com/office/drawing/2018/hyperlinkcolor" val="tx"/>
                    </a:ext>
                  </a:extLst>
                </a:hlinkClick>
              </a:rPr>
              <a:t>feuerwehr-wissen-bb.de</a:t>
            </a:r>
            <a:endParaRPr lang="en-US" sz="11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F8FAFC"/>
        </a:solidFill>
      </p:bgPr>
    </p:bg>
    <p:spTree>
      <p:nvGrpSpPr>
        <p:cNvPr id="1" name=""/>
        <p:cNvGrpSpPr/>
        <p:nvPr/>
      </p:nvGrpSpPr>
      <p:grpSpPr>
        <a:xfrm>
          <a:off x="0" y="0"/>
          <a:ext cx="0" cy="0"/>
          <a:chOff x="0" y="0"/>
          <a:chExt cx="0" cy="0"/>
        </a:xfrm>
      </p:grpSpPr>
      <p:sp>
        <p:nvSpPr>
          <p:cNvPr id="2" name="Shape 0"/>
          <p:cNvSpPr/>
          <p:nvPr/>
        </p:nvSpPr>
        <p:spPr>
          <a:xfrm>
            <a:off x="0" y="0"/>
            <a:ext cx="12191695" cy="1024128"/>
          </a:xfrm>
          <a:prstGeom prst="rect">
            <a:avLst/>
          </a:prstGeom>
          <a:solidFill>
            <a:srgbClr val="EEF2F8"/>
          </a:solidFill>
          <a:ln w="12700">
            <a:solidFill>
              <a:srgbClr val="EEF2F8"/>
            </a:solidFill>
            <a:prstDash val="solid"/>
          </a:ln>
        </p:spPr>
      </p:sp>
      <p:sp>
        <p:nvSpPr>
          <p:cNvPr id="3" name="Shape 1"/>
          <p:cNvSpPr/>
          <p:nvPr/>
        </p:nvSpPr>
        <p:spPr>
          <a:xfrm>
            <a:off x="0" y="1024128"/>
            <a:ext cx="12191695" cy="45720"/>
          </a:xfrm>
          <a:prstGeom prst="rect">
            <a:avLst/>
          </a:prstGeom>
          <a:solidFill>
            <a:srgbClr val="B71C1C"/>
          </a:solidFill>
          <a:ln w="12700">
            <a:solidFill>
              <a:srgbClr val="B71C1C"/>
            </a:solidFill>
            <a:prstDash val="solid"/>
          </a:ln>
        </p:spPr>
      </p:sp>
      <p:sp>
        <p:nvSpPr>
          <p:cNvPr id="4" name="Text 2"/>
          <p:cNvSpPr/>
          <p:nvPr/>
        </p:nvSpPr>
        <p:spPr>
          <a:xfrm>
            <a:off x="594360" y="128016"/>
            <a:ext cx="11002975" cy="786384"/>
          </a:xfrm>
          <a:prstGeom prst="rect">
            <a:avLst/>
          </a:prstGeom>
          <a:noFill/>
          <a:ln/>
        </p:spPr>
        <p:txBody>
          <a:bodyPr wrap="square" lIns="0" tIns="0" rIns="0" bIns="0" rtlCol="0" anchor="ctr">
            <a:normAutofit/>
          </a:bodyPr>
          <a:lstStyle/>
          <a:p>
            <a:pPr indent="0" marL="0">
              <a:buNone/>
            </a:pPr>
            <a:r>
              <a:rPr lang="en-US" sz="2800" b="1" dirty="0">
                <a:solidFill>
                  <a:srgbClr val="0F172A"/>
                </a:solidFill>
                <a:latin typeface="Arial Narrow" pitchFamily="34" charset="0"/>
                <a:ea typeface="Arial Narrow" pitchFamily="34" charset="-122"/>
                <a:cs typeface="Arial Narrow" pitchFamily="34" charset="-120"/>
              </a:rPr>
              <a:t>2.3 DIE WICHTIGEN FRAGEN UND IHRE ANTWORTEN</a:t>
            </a:r>
            <a:endParaRPr lang="en-US" sz="2800" dirty="0"/>
          </a:p>
        </p:txBody>
      </p:sp>
      <p:sp>
        <p:nvSpPr>
          <p:cNvPr id="5" name="Shape 3"/>
          <p:cNvSpPr/>
          <p:nvPr/>
        </p:nvSpPr>
        <p:spPr>
          <a:xfrm>
            <a:off x="594360" y="1463040"/>
            <a:ext cx="11002975" cy="868680"/>
          </a:xfrm>
          <a:prstGeom prst="rect">
            <a:avLst/>
          </a:prstGeom>
          <a:solidFill>
            <a:srgbClr val="FFFFFF"/>
          </a:solidFill>
          <a:ln w="9525">
            <a:solidFill>
              <a:srgbClr val="E2E8F0"/>
            </a:solidFill>
            <a:prstDash val="solid"/>
          </a:ln>
        </p:spPr>
      </p:sp>
      <p:sp>
        <p:nvSpPr>
          <p:cNvPr id="6" name="Shape 4"/>
          <p:cNvSpPr/>
          <p:nvPr/>
        </p:nvSpPr>
        <p:spPr>
          <a:xfrm>
            <a:off x="594360" y="1463040"/>
            <a:ext cx="64008" cy="868680"/>
          </a:xfrm>
          <a:prstGeom prst="rect">
            <a:avLst/>
          </a:prstGeom>
          <a:solidFill>
            <a:srgbClr val="1E3A8A"/>
          </a:solidFill>
          <a:ln w="12700">
            <a:solidFill>
              <a:srgbClr val="1E3A8A"/>
            </a:solidFill>
            <a:prstDash val="solid"/>
          </a:ln>
        </p:spPr>
      </p:sp>
      <p:sp>
        <p:nvSpPr>
          <p:cNvPr id="7" name="Text 5"/>
          <p:cNvSpPr/>
          <p:nvPr/>
        </p:nvSpPr>
        <p:spPr>
          <a:xfrm>
            <a:off x="868680" y="1463040"/>
            <a:ext cx="10591495" cy="868680"/>
          </a:xfrm>
          <a:prstGeom prst="rect">
            <a:avLst/>
          </a:prstGeom>
          <a:noFill/>
          <a:ln/>
        </p:spPr>
        <p:txBody>
          <a:bodyPr wrap="square" lIns="0" tIns="0" rIns="0" bIns="0" rtlCol="0" anchor="ctr"/>
          <a:lstStyle/>
          <a:p>
            <a:pPr indent="0" marL="0">
              <a:buNone/>
            </a:pPr>
            <a:r>
              <a:rPr lang="en-US" sz="1300" b="1" dirty="0">
                <a:solidFill>
                  <a:srgbClr val="B71C1C"/>
                </a:solidFill>
                <a:latin typeface="Calibri" pitchFamily="34" charset="0"/>
                <a:ea typeface="Calibri" pitchFamily="34" charset="-122"/>
                <a:cs typeface="Calibri" pitchFamily="34" charset="-120"/>
              </a:rPr>
              <a:t>WELCHER STOFF IST ES (WARNTAFEL, GEFAHRZETTEL, UN-NUMMER)?</a:t>
            </a:r>
            <a:endParaRPr lang="en-US" sz="1300" dirty="0"/>
          </a:p>
          <a:p>
            <a:pPr indent="0" marL="0">
              <a:buNone/>
            </a:pPr>
            <a:r>
              <a:rPr lang="en-US" sz="1500" dirty="0">
                <a:solidFill>
                  <a:srgbClr val="0F172A"/>
                </a:solidFill>
                <a:latin typeface="Calibri" pitchFamily="34" charset="0"/>
                <a:ea typeface="Calibri" pitchFamily="34" charset="-122"/>
                <a:cs typeface="Calibri" pitchFamily="34" charset="-120"/>
              </a:rPr>
              <a:t>Mit dem Fernglas liest du aus sicherer Entfernung auf der orangen Warntafel 80 über 1789 ab. Dazu ist ein Gefahrzettel „ätzend“ zu sehen. Das passt zu Salzsäure.</a:t>
            </a:r>
            <a:endParaRPr lang="en-US" sz="1300" dirty="0"/>
          </a:p>
        </p:txBody>
      </p:sp>
      <p:sp>
        <p:nvSpPr>
          <p:cNvPr id="8" name="Shape 6"/>
          <p:cNvSpPr/>
          <p:nvPr/>
        </p:nvSpPr>
        <p:spPr>
          <a:xfrm>
            <a:off x="594360" y="2459736"/>
            <a:ext cx="11002975" cy="868680"/>
          </a:xfrm>
          <a:prstGeom prst="rect">
            <a:avLst/>
          </a:prstGeom>
          <a:solidFill>
            <a:srgbClr val="FFFFFF"/>
          </a:solidFill>
          <a:ln w="9525">
            <a:solidFill>
              <a:srgbClr val="E2E8F0"/>
            </a:solidFill>
            <a:prstDash val="solid"/>
          </a:ln>
        </p:spPr>
      </p:sp>
      <p:sp>
        <p:nvSpPr>
          <p:cNvPr id="9" name="Shape 7"/>
          <p:cNvSpPr/>
          <p:nvPr/>
        </p:nvSpPr>
        <p:spPr>
          <a:xfrm>
            <a:off x="594360" y="2459736"/>
            <a:ext cx="64008" cy="868680"/>
          </a:xfrm>
          <a:prstGeom prst="rect">
            <a:avLst/>
          </a:prstGeom>
          <a:solidFill>
            <a:srgbClr val="1E3A8A"/>
          </a:solidFill>
          <a:ln w="12700">
            <a:solidFill>
              <a:srgbClr val="1E3A8A"/>
            </a:solidFill>
            <a:prstDash val="solid"/>
          </a:ln>
        </p:spPr>
      </p:sp>
      <p:sp>
        <p:nvSpPr>
          <p:cNvPr id="10" name="Text 8"/>
          <p:cNvSpPr/>
          <p:nvPr/>
        </p:nvSpPr>
        <p:spPr>
          <a:xfrm>
            <a:off x="868680" y="2459736"/>
            <a:ext cx="10591495" cy="868680"/>
          </a:xfrm>
          <a:prstGeom prst="rect">
            <a:avLst/>
          </a:prstGeom>
          <a:noFill/>
          <a:ln/>
        </p:spPr>
        <p:txBody>
          <a:bodyPr wrap="square" lIns="0" tIns="0" rIns="0" bIns="0" rtlCol="0" anchor="ctr"/>
          <a:lstStyle/>
          <a:p>
            <a:pPr indent="0" marL="0">
              <a:buNone/>
            </a:pPr>
            <a:r>
              <a:rPr lang="en-US" sz="1300" b="1" dirty="0">
                <a:solidFill>
                  <a:srgbClr val="B71C1C"/>
                </a:solidFill>
                <a:latin typeface="Calibri" pitchFamily="34" charset="0"/>
                <a:ea typeface="Calibri" pitchFamily="34" charset="-122"/>
                <a:cs typeface="Calibri" pitchFamily="34" charset="-120"/>
              </a:rPr>
              <a:t>WIE SIND WINDRICHTUNG UND WINDSTÄRKE?</a:t>
            </a:r>
            <a:endParaRPr lang="en-US" sz="1300" dirty="0"/>
          </a:p>
          <a:p>
            <a:pPr indent="0" marL="0">
              <a:buNone/>
            </a:pPr>
            <a:r>
              <a:rPr lang="en-US" sz="1500" dirty="0">
                <a:solidFill>
                  <a:srgbClr val="0F172A"/>
                </a:solidFill>
                <a:latin typeface="Calibri" pitchFamily="34" charset="0"/>
                <a:ea typeface="Calibri" pitchFamily="34" charset="-122"/>
                <a:cs typeface="Calibri" pitchFamily="34" charset="-120"/>
              </a:rPr>
              <a:t>Der Wind weht aus Südwest mit etwa 3 m/s. Der Nebel zieht nach Nordosten.</a:t>
            </a:r>
            <a:endParaRPr lang="en-US" sz="1300" dirty="0"/>
          </a:p>
        </p:txBody>
      </p:sp>
      <p:sp>
        <p:nvSpPr>
          <p:cNvPr id="11" name="Shape 9"/>
          <p:cNvSpPr/>
          <p:nvPr/>
        </p:nvSpPr>
        <p:spPr>
          <a:xfrm>
            <a:off x="594360" y="3456432"/>
            <a:ext cx="11002975" cy="868680"/>
          </a:xfrm>
          <a:prstGeom prst="rect">
            <a:avLst/>
          </a:prstGeom>
          <a:solidFill>
            <a:srgbClr val="FFFFFF"/>
          </a:solidFill>
          <a:ln w="9525">
            <a:solidFill>
              <a:srgbClr val="E2E8F0"/>
            </a:solidFill>
            <a:prstDash val="solid"/>
          </a:ln>
        </p:spPr>
      </p:sp>
      <p:sp>
        <p:nvSpPr>
          <p:cNvPr id="12" name="Shape 10"/>
          <p:cNvSpPr/>
          <p:nvPr/>
        </p:nvSpPr>
        <p:spPr>
          <a:xfrm>
            <a:off x="594360" y="3456432"/>
            <a:ext cx="64008" cy="868680"/>
          </a:xfrm>
          <a:prstGeom prst="rect">
            <a:avLst/>
          </a:prstGeom>
          <a:solidFill>
            <a:srgbClr val="1E3A8A"/>
          </a:solidFill>
          <a:ln w="12700">
            <a:solidFill>
              <a:srgbClr val="1E3A8A"/>
            </a:solidFill>
            <a:prstDash val="solid"/>
          </a:ln>
        </p:spPr>
      </p:sp>
      <p:sp>
        <p:nvSpPr>
          <p:cNvPr id="13" name="Text 11"/>
          <p:cNvSpPr/>
          <p:nvPr/>
        </p:nvSpPr>
        <p:spPr>
          <a:xfrm>
            <a:off x="868680" y="3456432"/>
            <a:ext cx="10591495" cy="868680"/>
          </a:xfrm>
          <a:prstGeom prst="rect">
            <a:avLst/>
          </a:prstGeom>
          <a:noFill/>
          <a:ln/>
        </p:spPr>
        <p:txBody>
          <a:bodyPr wrap="square" lIns="0" tIns="0" rIns="0" bIns="0" rtlCol="0" anchor="ctr"/>
          <a:lstStyle/>
          <a:p>
            <a:pPr indent="0" marL="0">
              <a:buNone/>
            </a:pPr>
            <a:r>
              <a:rPr lang="en-US" sz="1300" b="1" dirty="0">
                <a:solidFill>
                  <a:srgbClr val="B71C1C"/>
                </a:solidFill>
                <a:latin typeface="Calibri" pitchFamily="34" charset="0"/>
                <a:ea typeface="Calibri" pitchFamily="34" charset="-122"/>
                <a:cs typeface="Calibri" pitchFamily="34" charset="-120"/>
              </a:rPr>
              <a:t>WIE VIEL LÄUFT AUS, UND WOHIN FLIESST ES (GULLY, GRABEN)?</a:t>
            </a:r>
            <a:endParaRPr lang="en-US" sz="1300" dirty="0"/>
          </a:p>
          <a:p>
            <a:pPr indent="0" marL="0">
              <a:buNone/>
            </a:pPr>
            <a:r>
              <a:rPr lang="en-US" sz="1500" dirty="0">
                <a:solidFill>
                  <a:srgbClr val="0F172A"/>
                </a:solidFill>
                <a:latin typeface="Calibri" pitchFamily="34" charset="0"/>
                <a:ea typeface="Calibri" pitchFamily="34" charset="-122"/>
                <a:cs typeface="Calibri" pitchFamily="34" charset="-120"/>
              </a:rPr>
              <a:t>Aus dem beschädigten Dom läuft Flüssigkeit aus. Eine Lache von etwa 10 m Länge fließt zum Gully und zum Graben. Die Menge lässt sich nicht schätzen.</a:t>
            </a:r>
            <a:endParaRPr lang="en-US" sz="1300" dirty="0"/>
          </a:p>
        </p:txBody>
      </p:sp>
      <p:sp>
        <p:nvSpPr>
          <p:cNvPr id="14" name="Shape 12"/>
          <p:cNvSpPr/>
          <p:nvPr/>
        </p:nvSpPr>
        <p:spPr>
          <a:xfrm>
            <a:off x="594360" y="4453128"/>
            <a:ext cx="11002975" cy="868680"/>
          </a:xfrm>
          <a:prstGeom prst="rect">
            <a:avLst/>
          </a:prstGeom>
          <a:solidFill>
            <a:srgbClr val="FFFFFF"/>
          </a:solidFill>
          <a:ln w="9525">
            <a:solidFill>
              <a:srgbClr val="E2E8F0"/>
            </a:solidFill>
            <a:prstDash val="solid"/>
          </a:ln>
        </p:spPr>
      </p:sp>
      <p:sp>
        <p:nvSpPr>
          <p:cNvPr id="15" name="Shape 13"/>
          <p:cNvSpPr/>
          <p:nvPr/>
        </p:nvSpPr>
        <p:spPr>
          <a:xfrm>
            <a:off x="594360" y="4453128"/>
            <a:ext cx="64008" cy="868680"/>
          </a:xfrm>
          <a:prstGeom prst="rect">
            <a:avLst/>
          </a:prstGeom>
          <a:solidFill>
            <a:srgbClr val="1E3A8A"/>
          </a:solidFill>
          <a:ln w="12700">
            <a:solidFill>
              <a:srgbClr val="1E3A8A"/>
            </a:solidFill>
            <a:prstDash val="solid"/>
          </a:ln>
        </p:spPr>
      </p:sp>
      <p:sp>
        <p:nvSpPr>
          <p:cNvPr id="16" name="Text 14"/>
          <p:cNvSpPr/>
          <p:nvPr/>
        </p:nvSpPr>
        <p:spPr>
          <a:xfrm>
            <a:off x="868680" y="4453128"/>
            <a:ext cx="10591495" cy="868680"/>
          </a:xfrm>
          <a:prstGeom prst="rect">
            <a:avLst/>
          </a:prstGeom>
          <a:noFill/>
          <a:ln/>
        </p:spPr>
        <p:txBody>
          <a:bodyPr wrap="square" lIns="0" tIns="0" rIns="0" bIns="0" rtlCol="0" anchor="ctr"/>
          <a:lstStyle/>
          <a:p>
            <a:pPr indent="0" marL="0">
              <a:buNone/>
            </a:pPr>
            <a:r>
              <a:rPr lang="en-US" sz="1300" b="1" dirty="0">
                <a:solidFill>
                  <a:srgbClr val="B71C1C"/>
                </a:solidFill>
                <a:latin typeface="Calibri" pitchFamily="34" charset="0"/>
                <a:ea typeface="Calibri" pitchFamily="34" charset="-122"/>
                <a:cs typeface="Calibri" pitchFamily="34" charset="-120"/>
              </a:rPr>
              <a:t>WO IST DER FAHRER, UND IST ER ANSPRECHBAR?</a:t>
            </a:r>
            <a:endParaRPr lang="en-US" sz="1300" dirty="0"/>
          </a:p>
          <a:p>
            <a:pPr indent="0" marL="0">
              <a:buNone/>
            </a:pPr>
            <a:r>
              <a:rPr lang="en-US" sz="1500" dirty="0">
                <a:solidFill>
                  <a:srgbClr val="0F172A"/>
                </a:solidFill>
                <a:latin typeface="Calibri" pitchFamily="34" charset="0"/>
                <a:ea typeface="Calibri" pitchFamily="34" charset="-122"/>
                <a:cs typeface="Calibri" pitchFamily="34" charset="-120"/>
              </a:rPr>
              <a:t>Der Fahrer sitzt in der Kabine und bewegt sich. Du hörst ihn rufen und husten.</a:t>
            </a:r>
            <a:endParaRPr lang="en-US" sz="1300" dirty="0"/>
          </a:p>
        </p:txBody>
      </p:sp>
      <p:sp>
        <p:nvSpPr>
          <p:cNvPr id="17" name="Text 15"/>
          <p:cNvSpPr/>
          <p:nvPr/>
        </p:nvSpPr>
        <p:spPr>
          <a:xfrm>
            <a:off x="594360" y="6437376"/>
            <a:ext cx="6400800" cy="274320"/>
          </a:xfrm>
          <a:prstGeom prst="rect">
            <a:avLst/>
          </a:prstGeom>
          <a:noFill/>
          <a:ln/>
        </p:spPr>
        <p:txBody>
          <a:bodyPr wrap="square" lIns="0" tIns="0" rIns="0" bIns="0" rtlCol="0" anchor="ctr"/>
          <a:lstStyle/>
          <a:p>
            <a:pPr indent="0" marL="0">
              <a:buNone/>
            </a:pPr>
            <a:r>
              <a:rPr lang="en-US" sz="1000" dirty="0">
                <a:solidFill>
                  <a:srgbClr val="64748B"/>
                </a:solidFill>
                <a:latin typeface="Calibri" pitchFamily="34" charset="0"/>
                <a:ea typeface="Calibri" pitchFamily="34" charset="-122"/>
                <a:cs typeface="Calibri" pitchFamily="34" charset="-120"/>
              </a:rPr>
              <a:t>Planspiel · Gefahrgut-Tankzug · Ausbildung  ·  11</a:t>
            </a:r>
            <a:endParaRPr lang="en-US" sz="1000" dirty="0"/>
          </a:p>
        </p:txBody>
      </p:sp>
      <p:sp>
        <p:nvSpPr>
          <p:cNvPr id="18" name="Text 16">
            <a:hlinkClick r:id="rId1" tooltip="Feuerwehr Wissen"/>
          </p:cNvPr>
          <p:cNvSpPr/>
          <p:nvPr/>
        </p:nvSpPr>
        <p:spPr>
          <a:xfrm>
            <a:off x="8488375" y="6437376"/>
            <a:ext cx="3108960" cy="274320"/>
          </a:xfrm>
          <a:prstGeom prst="rect">
            <a:avLst/>
          </a:prstGeom>
          <a:noFill/>
          <a:ln/>
        </p:spPr>
        <p:txBody>
          <a:bodyPr wrap="square" lIns="0" tIns="0" rIns="0" bIns="0" rtlCol="0" anchor="ctr"/>
          <a:lstStyle/>
          <a:p>
            <a:pPr algn="r" indent="0" marL="0">
              <a:buNone/>
            </a:pPr>
            <a:r>
              <a:rPr lang="en-US" sz="1100" u="sng" dirty="0">
                <a:solidFill>
                  <a:srgbClr val="64748B"/>
                </a:solidFill>
                <a:latin typeface="Calibri" pitchFamily="34" charset="0"/>
                <a:ea typeface="Calibri" pitchFamily="34" charset="-122"/>
                <a:cs typeface="Calibri" pitchFamily="34" charset="-120"/>
                <a:hlinkClick r:id="rId1" invalidUrl="" action="" tgtFrame="" tooltip="Feuerwehr Wissen" history="1" highlightClick="0" endSnd="0">
                  <a:extLst>
                    <a:ext uri="{A12FA001-AC4F-418D-AE19-62706E023703}">
                      <ahyp:hlinkClr xmlns:ahyp="http://schemas.microsoft.com/office/drawing/2018/hyperlinkcolor" val="tx"/>
                    </a:ext>
                  </a:extLst>
                </a:hlinkClick>
              </a:rPr>
              <a:t>feuerwehr-wissen-bb.de</a:t>
            </a:r>
            <a:endParaRPr lang="en-US" sz="11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F8FAFC"/>
        </a:solidFill>
      </p:bgPr>
    </p:bg>
    <p:spTree>
      <p:nvGrpSpPr>
        <p:cNvPr id="1" name=""/>
        <p:cNvGrpSpPr/>
        <p:nvPr/>
      </p:nvGrpSpPr>
      <p:grpSpPr>
        <a:xfrm>
          <a:off x="0" y="0"/>
          <a:ext cx="0" cy="0"/>
          <a:chOff x="0" y="0"/>
          <a:chExt cx="0" cy="0"/>
        </a:xfrm>
      </p:grpSpPr>
      <p:sp>
        <p:nvSpPr>
          <p:cNvPr id="2" name="Shape 0"/>
          <p:cNvSpPr/>
          <p:nvPr/>
        </p:nvSpPr>
        <p:spPr>
          <a:xfrm>
            <a:off x="0" y="0"/>
            <a:ext cx="12191695" cy="1024128"/>
          </a:xfrm>
          <a:prstGeom prst="rect">
            <a:avLst/>
          </a:prstGeom>
          <a:solidFill>
            <a:srgbClr val="EEF2F8"/>
          </a:solidFill>
          <a:ln w="12700">
            <a:solidFill>
              <a:srgbClr val="EEF2F8"/>
            </a:solidFill>
            <a:prstDash val="solid"/>
          </a:ln>
        </p:spPr>
      </p:sp>
      <p:sp>
        <p:nvSpPr>
          <p:cNvPr id="3" name="Shape 1"/>
          <p:cNvSpPr/>
          <p:nvPr/>
        </p:nvSpPr>
        <p:spPr>
          <a:xfrm>
            <a:off x="0" y="1024128"/>
            <a:ext cx="12191695" cy="45720"/>
          </a:xfrm>
          <a:prstGeom prst="rect">
            <a:avLst/>
          </a:prstGeom>
          <a:solidFill>
            <a:srgbClr val="B71C1C"/>
          </a:solidFill>
          <a:ln w="12700">
            <a:solidFill>
              <a:srgbClr val="B71C1C"/>
            </a:solidFill>
            <a:prstDash val="solid"/>
          </a:ln>
        </p:spPr>
      </p:sp>
      <p:sp>
        <p:nvSpPr>
          <p:cNvPr id="4" name="Text 2"/>
          <p:cNvSpPr/>
          <p:nvPr/>
        </p:nvSpPr>
        <p:spPr>
          <a:xfrm>
            <a:off x="594360" y="128016"/>
            <a:ext cx="11002975" cy="786384"/>
          </a:xfrm>
          <a:prstGeom prst="rect">
            <a:avLst/>
          </a:prstGeom>
          <a:noFill/>
          <a:ln/>
        </p:spPr>
        <p:txBody>
          <a:bodyPr wrap="square" lIns="0" tIns="0" rIns="0" bIns="0" rtlCol="0" anchor="ctr">
            <a:normAutofit/>
          </a:bodyPr>
          <a:lstStyle/>
          <a:p>
            <a:pPr indent="0" marL="0">
              <a:buNone/>
            </a:pPr>
            <a:r>
              <a:rPr lang="en-US" sz="3400" b="1" dirty="0">
                <a:solidFill>
                  <a:srgbClr val="0F172A"/>
                </a:solidFill>
                <a:latin typeface="Arial Narrow" pitchFamily="34" charset="0"/>
                <a:ea typeface="Arial Narrow" pitchFamily="34" charset="-122"/>
                <a:cs typeface="Arial Narrow" pitchFamily="34" charset="-120"/>
              </a:rPr>
              <a:t>2.4 NEBENSÄCHLICHES KOSTET ZEIT</a:t>
            </a:r>
            <a:endParaRPr lang="en-US" sz="3400" dirty="0"/>
          </a:p>
        </p:txBody>
      </p:sp>
      <p:sp>
        <p:nvSpPr>
          <p:cNvPr id="5" name="Shape 3"/>
          <p:cNvSpPr/>
          <p:nvPr/>
        </p:nvSpPr>
        <p:spPr>
          <a:xfrm>
            <a:off x="594360" y="1463040"/>
            <a:ext cx="5394960" cy="2011680"/>
          </a:xfrm>
          <a:prstGeom prst="rect">
            <a:avLst/>
          </a:prstGeom>
          <a:solidFill>
            <a:srgbClr val="FDE8E8"/>
          </a:solidFill>
          <a:ln w="12700">
            <a:solidFill>
              <a:srgbClr val="FDE8E8"/>
            </a:solidFill>
            <a:prstDash val="solid"/>
          </a:ln>
        </p:spPr>
      </p:sp>
      <p:sp>
        <p:nvSpPr>
          <p:cNvPr id="6" name="Shape 4"/>
          <p:cNvSpPr/>
          <p:nvPr/>
        </p:nvSpPr>
        <p:spPr>
          <a:xfrm>
            <a:off x="594360" y="1463040"/>
            <a:ext cx="82296" cy="2011680"/>
          </a:xfrm>
          <a:prstGeom prst="rect">
            <a:avLst/>
          </a:prstGeom>
          <a:solidFill>
            <a:srgbClr val="B71C1C"/>
          </a:solidFill>
          <a:ln w="12700">
            <a:solidFill>
              <a:srgbClr val="B71C1C"/>
            </a:solidFill>
            <a:prstDash val="solid"/>
          </a:ln>
        </p:spPr>
      </p:sp>
      <p:sp>
        <p:nvSpPr>
          <p:cNvPr id="7" name="Text 5"/>
          <p:cNvSpPr/>
          <p:nvPr/>
        </p:nvSpPr>
        <p:spPr>
          <a:xfrm>
            <a:off x="960120" y="1463040"/>
            <a:ext cx="4846320" cy="2011680"/>
          </a:xfrm>
          <a:prstGeom prst="rect">
            <a:avLst/>
          </a:prstGeom>
          <a:noFill/>
          <a:ln/>
        </p:spPr>
        <p:txBody>
          <a:bodyPr wrap="square" lIns="0" tIns="0" rIns="0" bIns="0" rtlCol="0" anchor="ctr"/>
          <a:lstStyle/>
          <a:p>
            <a:pPr indent="0" marL="0">
              <a:buNone/>
            </a:pPr>
            <a:r>
              <a:rPr lang="en-US" sz="1800" b="1" dirty="0">
                <a:solidFill>
                  <a:srgbClr val="B71C1C"/>
                </a:solidFill>
                <a:latin typeface="Calibri" pitchFamily="34" charset="0"/>
                <a:ea typeface="Calibri" pitchFamily="34" charset="-122"/>
                <a:cs typeface="Calibri" pitchFamily="34" charset="-120"/>
              </a:rPr>
              <a:t>MERKE</a:t>
            </a:r>
            <a:endParaRPr lang="en-US" sz="1800" dirty="0"/>
          </a:p>
          <a:p>
            <a:pPr indent="0" marL="0">
              <a:buNone/>
            </a:pPr>
            <a:r>
              <a:rPr lang="en-US" sz="2200" dirty="0">
                <a:solidFill>
                  <a:srgbClr val="334155"/>
                </a:solidFill>
                <a:latin typeface="Calibri" pitchFamily="34" charset="0"/>
                <a:ea typeface="Calibri" pitchFamily="34" charset="-122"/>
                <a:cs typeface="Calibri" pitchFamily="34" charset="-120"/>
              </a:rPr>
              <a:t>Spedition, Schuldfrage, Marke und Versicherung helfen bei der Gefahrenabwehr nicht.</a:t>
            </a:r>
            <a:endParaRPr lang="en-US" sz="1800" dirty="0"/>
          </a:p>
        </p:txBody>
      </p:sp>
      <p:graphicFrame>
        <p:nvGraphicFramePr>
          <p:cNvPr id="13" name="Table 0"/>
          <p:cNvGraphicFramePr>
            <a:graphicFrameLocks noGrp="1"/>
          </p:cNvGraphicFramePr>
          <p:nvPr>
            <p:extLst>
              <p:ext uri="{D42A27DB-BD31-4B8C-83A1-F6EECF244321}">
                <p14:modId xmlns:p14="http://schemas.microsoft.com/office/powerpoint/2010/main" val="1579011935"/>
              </p:ext>
            </p:extLst>
          </p:nvPr>
        </p:nvGraphicFramePr>
        <p:xfrm>
          <a:off x="6400800" y="1463040"/>
          <a:ext cx="5196535" cy="914400"/>
        </p:xfrm>
        <a:graphic>
          <a:graphicData uri="http://schemas.openxmlformats.org/drawingml/2006/table">
            <a:tbl>
              <a:tblPr/>
              <a:tblGrid>
                <a:gridCol w="411480"/>
                <a:gridCol w="4785055"/>
              </a:tblGrid>
              <a:tr h="0">
                <a:tc>
                  <a:txBody>
                    <a:bodyPr/>
                    <a:lstStyle/>
                    <a:p>
                      <a:pPr algn="ctr" indent="0" marL="0">
                        <a:buNone/>
                      </a:pPr>
                      <a:r>
                        <a:rPr lang="en-US" sz="2500" b="1" dirty="0">
                          <a:solidFill>
                            <a:srgbClr val="B71C1C"/>
                          </a:solidFill>
                          <a:latin typeface="Arial Narrow" pitchFamily="34" charset="0"/>
                          <a:ea typeface="Arial Narrow" pitchFamily="34" charset="-122"/>
                          <a:cs typeface="Arial Narrow" pitchFamily="34" charset="-120"/>
                        </a:rPr>
                        <a:t>›</a:t>
                      </a:r>
                      <a:endParaRPr lang="en-US" sz="2500" dirty="0">
                        <a:latin typeface="Arial Narrow" charset="0"/>
                        <a:ea typeface="Arial Narrow" charset="0"/>
                        <a:cs typeface="Arial Narrow" charset="0"/>
                      </a:endParaRPr>
                    </a:p>
                  </a:txBody>
                  <a:tcPr marL="45720" marR="45720" marT="45720" marB="45720" anchor="t">
                    <a:lnL w="0" cap="flat" cmpd="sng" algn="ctr">
                      <a:noFill/>
                    </a:lnL>
                    <a:lnR w="0" cap="flat" cmpd="sng" algn="ctr">
                      <a:noFill/>
                    </a:lnR>
                    <a:lnT w="0" cap="flat" cmpd="sng" algn="ctr">
                      <a:noFill/>
                    </a:lnT>
                    <a:lnB w="0" cap="flat" cmpd="sng" algn="ctr">
                      <a:noFill/>
                    </a:lnB>
                    <a:solidFill>
                      <a:srgbClr val="F8FAFC"/>
                    </a:solidFill>
                  </a:tcPr>
                </a:tc>
                <a:tc>
                  <a:txBody>
                    <a:bodyPr/>
                    <a:lstStyle/>
                    <a:p>
                      <a:pPr indent="0" marL="0">
                        <a:buNone/>
                      </a:pPr>
                      <a:r>
                        <a:rPr lang="en-US" sz="2100" dirty="0">
                          <a:solidFill>
                            <a:srgbClr val="334155"/>
                          </a:solidFill>
                          <a:latin typeface="Calibri" pitchFamily="34" charset="0"/>
                          <a:ea typeface="Calibri" pitchFamily="34" charset="-122"/>
                          <a:cs typeface="Calibri" pitchFamily="34" charset="-120"/>
                        </a:rPr>
                        <a:t>Welche Spedition fährt den Lkw?</a:t>
                      </a:r>
                      <a:endParaRPr lang="en-US" sz="2100" dirty="0">
                        <a:latin typeface="Calibri" charset="0"/>
                        <a:ea typeface="Calibri" charset="0"/>
                        <a:cs typeface="Calibri" charset="0"/>
                      </a:endParaRPr>
                    </a:p>
                  </a:txBody>
                  <a:tcPr marL="45720" marR="45720" marT="45720" marB="45720" anchor="t">
                    <a:lnL w="0" cap="flat" cmpd="sng" algn="ctr">
                      <a:noFill/>
                    </a:lnL>
                    <a:lnR w="0" cap="flat" cmpd="sng" algn="ctr">
                      <a:noFill/>
                    </a:lnR>
                    <a:lnT w="0" cap="flat" cmpd="sng" algn="ctr">
                      <a:noFill/>
                    </a:lnT>
                    <a:lnB w="0" cap="flat" cmpd="sng" algn="ctr">
                      <a:noFill/>
                    </a:lnB>
                    <a:solidFill>
                      <a:srgbClr val="F8FAFC"/>
                    </a:solidFill>
                  </a:tcPr>
                </a:tc>
              </a:tr>
              <a:tr h="0">
                <a:tc>
                  <a:txBody>
                    <a:bodyPr/>
                    <a:lstStyle/>
                    <a:p>
                      <a:pPr algn="ctr" indent="0" marL="0">
                        <a:buNone/>
                      </a:pPr>
                      <a:r>
                        <a:rPr lang="en-US" sz="2500" b="1" dirty="0">
                          <a:solidFill>
                            <a:srgbClr val="B71C1C"/>
                          </a:solidFill>
                          <a:latin typeface="Arial Narrow" pitchFamily="34" charset="0"/>
                          <a:ea typeface="Arial Narrow" pitchFamily="34" charset="-122"/>
                          <a:cs typeface="Arial Narrow" pitchFamily="34" charset="-120"/>
                        </a:rPr>
                        <a:t>›</a:t>
                      </a:r>
                      <a:endParaRPr lang="en-US" sz="2500" dirty="0">
                        <a:latin typeface="Arial Narrow" charset="0"/>
                        <a:ea typeface="Arial Narrow" charset="0"/>
                        <a:cs typeface="Arial Narrow" charset="0"/>
                      </a:endParaRPr>
                    </a:p>
                  </a:txBody>
                  <a:tcPr marL="45720" marR="45720" marT="45720" marB="45720" anchor="t">
                    <a:lnL w="0" cap="flat" cmpd="sng" algn="ctr">
                      <a:noFill/>
                    </a:lnL>
                    <a:lnR w="0" cap="flat" cmpd="sng" algn="ctr">
                      <a:noFill/>
                    </a:lnR>
                    <a:lnT w="0" cap="flat" cmpd="sng" algn="ctr">
                      <a:noFill/>
                    </a:lnT>
                    <a:lnB w="0" cap="flat" cmpd="sng" algn="ctr">
                      <a:noFill/>
                    </a:lnB>
                    <a:solidFill>
                      <a:srgbClr val="F8FAFC"/>
                    </a:solidFill>
                  </a:tcPr>
                </a:tc>
                <a:tc>
                  <a:txBody>
                    <a:bodyPr/>
                    <a:lstStyle/>
                    <a:p>
                      <a:pPr indent="0" marL="0">
                        <a:buNone/>
                      </a:pPr>
                      <a:r>
                        <a:rPr lang="en-US" sz="2100" dirty="0">
                          <a:solidFill>
                            <a:srgbClr val="334155"/>
                          </a:solidFill>
                          <a:latin typeface="Calibri" pitchFamily="34" charset="0"/>
                          <a:ea typeface="Calibri" pitchFamily="34" charset="-122"/>
                          <a:cs typeface="Calibri" pitchFamily="34" charset="-120"/>
                        </a:rPr>
                        <a:t>Wer ist am Unfall schuld?</a:t>
                      </a:r>
                      <a:endParaRPr lang="en-US" sz="2100" dirty="0">
                        <a:latin typeface="Calibri" charset="0"/>
                        <a:ea typeface="Calibri" charset="0"/>
                        <a:cs typeface="Calibri" charset="0"/>
                      </a:endParaRPr>
                    </a:p>
                  </a:txBody>
                  <a:tcPr marL="45720" marR="45720" marT="45720" marB="45720" anchor="t">
                    <a:lnL w="0" cap="flat" cmpd="sng" algn="ctr">
                      <a:noFill/>
                    </a:lnL>
                    <a:lnR w="0" cap="flat" cmpd="sng" algn="ctr">
                      <a:noFill/>
                    </a:lnR>
                    <a:lnT w="0" cap="flat" cmpd="sng" algn="ctr">
                      <a:noFill/>
                    </a:lnT>
                    <a:lnB w="0" cap="flat" cmpd="sng" algn="ctr">
                      <a:noFill/>
                    </a:lnB>
                    <a:solidFill>
                      <a:srgbClr val="F8FAFC"/>
                    </a:solidFill>
                  </a:tcPr>
                </a:tc>
              </a:tr>
              <a:tr h="0">
                <a:tc>
                  <a:txBody>
                    <a:bodyPr/>
                    <a:lstStyle/>
                    <a:p>
                      <a:pPr algn="ctr" indent="0" marL="0">
                        <a:buNone/>
                      </a:pPr>
                      <a:r>
                        <a:rPr lang="en-US" sz="2500" b="1" dirty="0">
                          <a:solidFill>
                            <a:srgbClr val="B71C1C"/>
                          </a:solidFill>
                          <a:latin typeface="Arial Narrow" pitchFamily="34" charset="0"/>
                          <a:ea typeface="Arial Narrow" pitchFamily="34" charset="-122"/>
                          <a:cs typeface="Arial Narrow" pitchFamily="34" charset="-120"/>
                        </a:rPr>
                        <a:t>›</a:t>
                      </a:r>
                      <a:endParaRPr lang="en-US" sz="2500" dirty="0">
                        <a:latin typeface="Arial Narrow" charset="0"/>
                        <a:ea typeface="Arial Narrow" charset="0"/>
                        <a:cs typeface="Arial Narrow" charset="0"/>
                      </a:endParaRPr>
                    </a:p>
                  </a:txBody>
                  <a:tcPr marL="45720" marR="45720" marT="45720" marB="45720" anchor="t">
                    <a:lnL w="0" cap="flat" cmpd="sng" algn="ctr">
                      <a:noFill/>
                    </a:lnL>
                    <a:lnR w="0" cap="flat" cmpd="sng" algn="ctr">
                      <a:noFill/>
                    </a:lnR>
                    <a:lnT w="0" cap="flat" cmpd="sng" algn="ctr">
                      <a:noFill/>
                    </a:lnT>
                    <a:lnB w="0" cap="flat" cmpd="sng" algn="ctr">
                      <a:noFill/>
                    </a:lnB>
                    <a:solidFill>
                      <a:srgbClr val="F8FAFC"/>
                    </a:solidFill>
                  </a:tcPr>
                </a:tc>
                <a:tc>
                  <a:txBody>
                    <a:bodyPr/>
                    <a:lstStyle/>
                    <a:p>
                      <a:pPr indent="0" marL="0">
                        <a:buNone/>
                      </a:pPr>
                      <a:r>
                        <a:rPr lang="en-US" sz="2100" dirty="0">
                          <a:solidFill>
                            <a:srgbClr val="334155"/>
                          </a:solidFill>
                          <a:latin typeface="Calibri" pitchFamily="34" charset="0"/>
                          <a:ea typeface="Calibri" pitchFamily="34" charset="-122"/>
                          <a:cs typeface="Calibri" pitchFamily="34" charset="-120"/>
                        </a:rPr>
                        <a:t>Welche Marke hat der Lkw?</a:t>
                      </a:r>
                      <a:endParaRPr lang="en-US" sz="2100" dirty="0">
                        <a:latin typeface="Calibri" charset="0"/>
                        <a:ea typeface="Calibri" charset="0"/>
                        <a:cs typeface="Calibri" charset="0"/>
                      </a:endParaRPr>
                    </a:p>
                  </a:txBody>
                  <a:tcPr marL="45720" marR="45720" marT="45720" marB="45720" anchor="t">
                    <a:lnL w="0" cap="flat" cmpd="sng" algn="ctr">
                      <a:noFill/>
                    </a:lnL>
                    <a:lnR w="0" cap="flat" cmpd="sng" algn="ctr">
                      <a:noFill/>
                    </a:lnR>
                    <a:lnT w="0" cap="flat" cmpd="sng" algn="ctr">
                      <a:noFill/>
                    </a:lnT>
                    <a:lnB w="0" cap="flat" cmpd="sng" algn="ctr">
                      <a:noFill/>
                    </a:lnB>
                    <a:solidFill>
                      <a:srgbClr val="F8FAFC"/>
                    </a:solidFill>
                  </a:tcPr>
                </a:tc>
              </a:tr>
              <a:tr h="0">
                <a:tc>
                  <a:txBody>
                    <a:bodyPr/>
                    <a:lstStyle/>
                    <a:p>
                      <a:pPr algn="ctr" indent="0" marL="0">
                        <a:buNone/>
                      </a:pPr>
                      <a:r>
                        <a:rPr lang="en-US" sz="2500" b="1" dirty="0">
                          <a:solidFill>
                            <a:srgbClr val="B71C1C"/>
                          </a:solidFill>
                          <a:latin typeface="Arial Narrow" pitchFamily="34" charset="0"/>
                          <a:ea typeface="Arial Narrow" pitchFamily="34" charset="-122"/>
                          <a:cs typeface="Arial Narrow" pitchFamily="34" charset="-120"/>
                        </a:rPr>
                        <a:t>›</a:t>
                      </a:r>
                      <a:endParaRPr lang="en-US" sz="2500" dirty="0">
                        <a:latin typeface="Arial Narrow" charset="0"/>
                        <a:ea typeface="Arial Narrow" charset="0"/>
                        <a:cs typeface="Arial Narrow" charset="0"/>
                      </a:endParaRPr>
                    </a:p>
                  </a:txBody>
                  <a:tcPr marL="45720" marR="45720" marT="45720" marB="45720" anchor="t">
                    <a:lnL w="0" cap="flat" cmpd="sng" algn="ctr">
                      <a:noFill/>
                    </a:lnL>
                    <a:lnR w="0" cap="flat" cmpd="sng" algn="ctr">
                      <a:noFill/>
                    </a:lnR>
                    <a:lnT w="0" cap="flat" cmpd="sng" algn="ctr">
                      <a:noFill/>
                    </a:lnT>
                    <a:lnB w="0" cap="flat" cmpd="sng" algn="ctr">
                      <a:noFill/>
                    </a:lnB>
                    <a:solidFill>
                      <a:srgbClr val="F8FAFC"/>
                    </a:solidFill>
                  </a:tcPr>
                </a:tc>
                <a:tc>
                  <a:txBody>
                    <a:bodyPr/>
                    <a:lstStyle/>
                    <a:p>
                      <a:pPr indent="0" marL="0">
                        <a:buNone/>
                      </a:pPr>
                      <a:r>
                        <a:rPr lang="en-US" sz="2100" dirty="0">
                          <a:solidFill>
                            <a:srgbClr val="334155"/>
                          </a:solidFill>
                          <a:latin typeface="Calibri" pitchFamily="34" charset="0"/>
                          <a:ea typeface="Calibri" pitchFamily="34" charset="-122"/>
                          <a:cs typeface="Calibri" pitchFamily="34" charset="-120"/>
                        </a:rPr>
                        <a:t>Wie ist die Ladung versichert?</a:t>
                      </a:r>
                      <a:endParaRPr lang="en-US" sz="2100" dirty="0">
                        <a:latin typeface="Calibri" charset="0"/>
                        <a:ea typeface="Calibri" charset="0"/>
                        <a:cs typeface="Calibri" charset="0"/>
                      </a:endParaRPr>
                    </a:p>
                  </a:txBody>
                  <a:tcPr marL="45720" marR="45720" marT="45720" marB="45720" anchor="t">
                    <a:lnL w="0" cap="flat" cmpd="sng" algn="ctr">
                      <a:noFill/>
                    </a:lnL>
                    <a:lnR w="0" cap="flat" cmpd="sng" algn="ctr">
                      <a:noFill/>
                    </a:lnR>
                    <a:lnT w="0" cap="flat" cmpd="sng" algn="ctr">
                      <a:noFill/>
                    </a:lnT>
                    <a:lnB w="0" cap="flat" cmpd="sng" algn="ctr">
                      <a:noFill/>
                    </a:lnB>
                    <a:solidFill>
                      <a:srgbClr val="F8FAFC"/>
                    </a:solidFill>
                  </a:tcPr>
                </a:tc>
              </a:tr>
            </a:tbl>
          </a:graphicData>
        </a:graphic>
      </p:graphicFrame>
      <p:sp>
        <p:nvSpPr>
          <p:cNvPr id="9" name="Text 6"/>
          <p:cNvSpPr/>
          <p:nvPr/>
        </p:nvSpPr>
        <p:spPr>
          <a:xfrm>
            <a:off x="594360" y="6437376"/>
            <a:ext cx="6400800" cy="274320"/>
          </a:xfrm>
          <a:prstGeom prst="rect">
            <a:avLst/>
          </a:prstGeom>
          <a:noFill/>
          <a:ln/>
        </p:spPr>
        <p:txBody>
          <a:bodyPr wrap="square" lIns="0" tIns="0" rIns="0" bIns="0" rtlCol="0" anchor="ctr"/>
          <a:lstStyle/>
          <a:p>
            <a:pPr indent="0" marL="0">
              <a:buNone/>
            </a:pPr>
            <a:r>
              <a:rPr lang="en-US" sz="1000" dirty="0">
                <a:solidFill>
                  <a:srgbClr val="64748B"/>
                </a:solidFill>
                <a:latin typeface="Calibri" pitchFamily="34" charset="0"/>
                <a:ea typeface="Calibri" pitchFamily="34" charset="-122"/>
                <a:cs typeface="Calibri" pitchFamily="34" charset="-120"/>
              </a:rPr>
              <a:t>Planspiel · Gefahrgut-Tankzug · Ausbildung  ·  12</a:t>
            </a:r>
            <a:endParaRPr lang="en-US" sz="1000" dirty="0"/>
          </a:p>
        </p:txBody>
      </p:sp>
      <p:sp>
        <p:nvSpPr>
          <p:cNvPr id="10" name="Text 7">
            <a:hlinkClick r:id="rId1" tooltip="Feuerwehr Wissen"/>
          </p:cNvPr>
          <p:cNvSpPr/>
          <p:nvPr/>
        </p:nvSpPr>
        <p:spPr>
          <a:xfrm>
            <a:off x="8488375" y="6437376"/>
            <a:ext cx="3108960" cy="274320"/>
          </a:xfrm>
          <a:prstGeom prst="rect">
            <a:avLst/>
          </a:prstGeom>
          <a:noFill/>
          <a:ln/>
        </p:spPr>
        <p:txBody>
          <a:bodyPr wrap="square" lIns="0" tIns="0" rIns="0" bIns="0" rtlCol="0" anchor="ctr"/>
          <a:lstStyle/>
          <a:p>
            <a:pPr algn="r" indent="0" marL="0">
              <a:buNone/>
            </a:pPr>
            <a:r>
              <a:rPr lang="en-US" sz="1100" u="sng" dirty="0">
                <a:solidFill>
                  <a:srgbClr val="64748B"/>
                </a:solidFill>
                <a:latin typeface="Calibri" pitchFamily="34" charset="0"/>
                <a:ea typeface="Calibri" pitchFamily="34" charset="-122"/>
                <a:cs typeface="Calibri" pitchFamily="34" charset="-120"/>
                <a:hlinkClick r:id="rId1" invalidUrl="" action="" tgtFrame="" tooltip="Feuerwehr Wissen" history="1" highlightClick="0" endSnd="0">
                  <a:extLst>
                    <a:ext uri="{A12FA001-AC4F-418D-AE19-62706E023703}">
                      <ahyp:hlinkClr xmlns:ahyp="http://schemas.microsoft.com/office/drawing/2018/hyperlinkcolor" val="tx"/>
                    </a:ext>
                  </a:extLst>
                </a:hlinkClick>
              </a:rPr>
              <a:t>feuerwehr-wissen-bb.de</a:t>
            </a:r>
            <a:endParaRPr lang="en-US" sz="11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bg>
      <p:bgPr>
        <a:solidFill>
          <a:srgbClr val="F8FAFC"/>
        </a:solidFill>
      </p:bgPr>
    </p:bg>
    <p:spTree>
      <p:nvGrpSpPr>
        <p:cNvPr id="1" name=""/>
        <p:cNvGrpSpPr/>
        <p:nvPr/>
      </p:nvGrpSpPr>
      <p:grpSpPr>
        <a:xfrm>
          <a:off x="0" y="0"/>
          <a:ext cx="0" cy="0"/>
          <a:chOff x="0" y="0"/>
          <a:chExt cx="0" cy="0"/>
        </a:xfrm>
      </p:grpSpPr>
      <p:sp>
        <p:nvSpPr>
          <p:cNvPr id="2" name="Shape 0"/>
          <p:cNvSpPr/>
          <p:nvPr/>
        </p:nvSpPr>
        <p:spPr>
          <a:xfrm>
            <a:off x="0" y="0"/>
            <a:ext cx="12191695" cy="1024128"/>
          </a:xfrm>
          <a:prstGeom prst="rect">
            <a:avLst/>
          </a:prstGeom>
          <a:solidFill>
            <a:srgbClr val="EEF2F8"/>
          </a:solidFill>
          <a:ln w="12700">
            <a:solidFill>
              <a:srgbClr val="EEF2F8"/>
            </a:solidFill>
            <a:prstDash val="solid"/>
          </a:ln>
        </p:spPr>
      </p:sp>
      <p:sp>
        <p:nvSpPr>
          <p:cNvPr id="3" name="Shape 1"/>
          <p:cNvSpPr/>
          <p:nvPr/>
        </p:nvSpPr>
        <p:spPr>
          <a:xfrm>
            <a:off x="0" y="1024128"/>
            <a:ext cx="12191695" cy="45720"/>
          </a:xfrm>
          <a:prstGeom prst="rect">
            <a:avLst/>
          </a:prstGeom>
          <a:solidFill>
            <a:srgbClr val="B71C1C"/>
          </a:solidFill>
          <a:ln w="12700">
            <a:solidFill>
              <a:srgbClr val="B71C1C"/>
            </a:solidFill>
            <a:prstDash val="solid"/>
          </a:ln>
        </p:spPr>
      </p:sp>
      <p:sp>
        <p:nvSpPr>
          <p:cNvPr id="4" name="Text 2"/>
          <p:cNvSpPr/>
          <p:nvPr/>
        </p:nvSpPr>
        <p:spPr>
          <a:xfrm>
            <a:off x="594360" y="128016"/>
            <a:ext cx="11002975" cy="786384"/>
          </a:xfrm>
          <a:prstGeom prst="rect">
            <a:avLst/>
          </a:prstGeom>
          <a:noFill/>
          <a:ln/>
        </p:spPr>
        <p:txBody>
          <a:bodyPr wrap="square" lIns="0" tIns="0" rIns="0" bIns="0" rtlCol="0" anchor="ctr">
            <a:normAutofit/>
          </a:bodyPr>
          <a:lstStyle/>
          <a:p>
            <a:pPr indent="0" marL="0">
              <a:buNone/>
            </a:pPr>
            <a:r>
              <a:rPr lang="en-US" sz="3100" b="1" dirty="0">
                <a:solidFill>
                  <a:srgbClr val="0F172A"/>
                </a:solidFill>
                <a:latin typeface="Arial Narrow" pitchFamily="34" charset="0"/>
                <a:ea typeface="Arial Narrow" pitchFamily="34" charset="-122"/>
                <a:cs typeface="Arial Narrow" pitchFamily="34" charset="-120"/>
              </a:rPr>
              <a:t>2.5 DIE LAGEMELDUNG AN DIE LEITSTELLE</a:t>
            </a:r>
            <a:endParaRPr lang="en-US" sz="3100" dirty="0"/>
          </a:p>
        </p:txBody>
      </p:sp>
      <p:sp>
        <p:nvSpPr>
          <p:cNvPr id="5" name="Shape 3"/>
          <p:cNvSpPr/>
          <p:nvPr/>
        </p:nvSpPr>
        <p:spPr>
          <a:xfrm>
            <a:off x="594360" y="1463040"/>
            <a:ext cx="11002975" cy="868680"/>
          </a:xfrm>
          <a:prstGeom prst="rect">
            <a:avLst/>
          </a:prstGeom>
          <a:solidFill>
            <a:srgbClr val="FFFFFF"/>
          </a:solidFill>
          <a:ln w="9525">
            <a:solidFill>
              <a:srgbClr val="E2E8F0"/>
            </a:solidFill>
            <a:prstDash val="solid"/>
          </a:ln>
        </p:spPr>
      </p:sp>
      <p:sp>
        <p:nvSpPr>
          <p:cNvPr id="6" name="Shape 4"/>
          <p:cNvSpPr/>
          <p:nvPr/>
        </p:nvSpPr>
        <p:spPr>
          <a:xfrm>
            <a:off x="594360" y="1463040"/>
            <a:ext cx="64008" cy="868680"/>
          </a:xfrm>
          <a:prstGeom prst="rect">
            <a:avLst/>
          </a:prstGeom>
          <a:solidFill>
            <a:srgbClr val="1E3A8A"/>
          </a:solidFill>
          <a:ln w="12700">
            <a:solidFill>
              <a:srgbClr val="1E3A8A"/>
            </a:solidFill>
            <a:prstDash val="solid"/>
          </a:ln>
        </p:spPr>
      </p:sp>
      <p:sp>
        <p:nvSpPr>
          <p:cNvPr id="7" name="Text 5"/>
          <p:cNvSpPr/>
          <p:nvPr/>
        </p:nvSpPr>
        <p:spPr>
          <a:xfrm>
            <a:off x="868680" y="1463040"/>
            <a:ext cx="10591495" cy="868680"/>
          </a:xfrm>
          <a:prstGeom prst="rect">
            <a:avLst/>
          </a:prstGeom>
          <a:noFill/>
          <a:ln/>
        </p:spPr>
        <p:txBody>
          <a:bodyPr wrap="square" lIns="0" tIns="0" rIns="0" bIns="0" rtlCol="0" anchor="ctr"/>
          <a:lstStyle/>
          <a:p>
            <a:pPr indent="0" marL="0">
              <a:buNone/>
            </a:pPr>
            <a:r>
              <a:rPr lang="en-US" sz="1300" b="1" dirty="0">
                <a:solidFill>
                  <a:srgbClr val="B71C1C"/>
                </a:solidFill>
                <a:latin typeface="Calibri" pitchFamily="34" charset="0"/>
                <a:ea typeface="Calibri" pitchFamily="34" charset="-122"/>
                <a:cs typeface="Calibri" pitchFamily="34" charset="-120"/>
              </a:rPr>
              <a:t>WAS IST PASSIERT?</a:t>
            </a:r>
            <a:endParaRPr lang="en-US" sz="1300" dirty="0"/>
          </a:p>
          <a:p>
            <a:pPr indent="0" marL="0">
              <a:buNone/>
            </a:pPr>
            <a:r>
              <a:rPr lang="en-US" sz="1700" dirty="0">
                <a:solidFill>
                  <a:srgbClr val="0F172A"/>
                </a:solidFill>
                <a:latin typeface="Calibri" pitchFamily="34" charset="0"/>
                <a:ea typeface="Calibri" pitchFamily="34" charset="-122"/>
                <a:cs typeface="Calibri" pitchFamily="34" charset="-120"/>
              </a:rPr>
              <a:t>Tankzug umgekippt, Flüssigkeit läuft aus (Gefahrnummer 80, UN 1789)</a:t>
            </a:r>
            <a:endParaRPr lang="en-US" sz="1300" dirty="0"/>
          </a:p>
        </p:txBody>
      </p:sp>
      <p:sp>
        <p:nvSpPr>
          <p:cNvPr id="8" name="Shape 6"/>
          <p:cNvSpPr/>
          <p:nvPr/>
        </p:nvSpPr>
        <p:spPr>
          <a:xfrm>
            <a:off x="594360" y="2459736"/>
            <a:ext cx="11002975" cy="868680"/>
          </a:xfrm>
          <a:prstGeom prst="rect">
            <a:avLst/>
          </a:prstGeom>
          <a:solidFill>
            <a:srgbClr val="FFFFFF"/>
          </a:solidFill>
          <a:ln w="9525">
            <a:solidFill>
              <a:srgbClr val="E2E8F0"/>
            </a:solidFill>
            <a:prstDash val="solid"/>
          </a:ln>
        </p:spPr>
      </p:sp>
      <p:sp>
        <p:nvSpPr>
          <p:cNvPr id="9" name="Shape 7"/>
          <p:cNvSpPr/>
          <p:nvPr/>
        </p:nvSpPr>
        <p:spPr>
          <a:xfrm>
            <a:off x="594360" y="2459736"/>
            <a:ext cx="64008" cy="868680"/>
          </a:xfrm>
          <a:prstGeom prst="rect">
            <a:avLst/>
          </a:prstGeom>
          <a:solidFill>
            <a:srgbClr val="1E3A8A"/>
          </a:solidFill>
          <a:ln w="12700">
            <a:solidFill>
              <a:srgbClr val="1E3A8A"/>
            </a:solidFill>
            <a:prstDash val="solid"/>
          </a:ln>
        </p:spPr>
      </p:sp>
      <p:sp>
        <p:nvSpPr>
          <p:cNvPr id="10" name="Text 8"/>
          <p:cNvSpPr/>
          <p:nvPr/>
        </p:nvSpPr>
        <p:spPr>
          <a:xfrm>
            <a:off x="868680" y="2459736"/>
            <a:ext cx="10591495" cy="868680"/>
          </a:xfrm>
          <a:prstGeom prst="rect">
            <a:avLst/>
          </a:prstGeom>
          <a:noFill/>
          <a:ln/>
        </p:spPr>
        <p:txBody>
          <a:bodyPr wrap="square" lIns="0" tIns="0" rIns="0" bIns="0" rtlCol="0" anchor="ctr"/>
          <a:lstStyle/>
          <a:p>
            <a:pPr indent="0" marL="0">
              <a:buNone/>
            </a:pPr>
            <a:r>
              <a:rPr lang="en-US" sz="1300" b="1" dirty="0">
                <a:solidFill>
                  <a:srgbClr val="B71C1C"/>
                </a:solidFill>
                <a:latin typeface="Calibri" pitchFamily="34" charset="0"/>
                <a:ea typeface="Calibri" pitchFamily="34" charset="-122"/>
                <a:cs typeface="Calibri" pitchFamily="34" charset="-120"/>
              </a:rPr>
              <a:t>WIE IST DIE LAGE?</a:t>
            </a:r>
            <a:endParaRPr lang="en-US" sz="1300" dirty="0"/>
          </a:p>
          <a:p>
            <a:pPr indent="0" marL="0">
              <a:buNone/>
            </a:pPr>
            <a:r>
              <a:rPr lang="en-US" sz="1700" dirty="0">
                <a:solidFill>
                  <a:srgbClr val="0F172A"/>
                </a:solidFill>
                <a:latin typeface="Calibri" pitchFamily="34" charset="0"/>
                <a:ea typeface="Calibri" pitchFamily="34" charset="-122"/>
                <a:cs typeface="Calibri" pitchFamily="34" charset="-120"/>
              </a:rPr>
              <a:t>Fahrer in der Kabine, Dämpfe ziehen nach Nordosten zu den Wohnhäusern, Gully betroffen</a:t>
            </a:r>
            <a:endParaRPr lang="en-US" sz="1300" dirty="0"/>
          </a:p>
        </p:txBody>
      </p:sp>
      <p:sp>
        <p:nvSpPr>
          <p:cNvPr id="11" name="Shape 9"/>
          <p:cNvSpPr/>
          <p:nvPr/>
        </p:nvSpPr>
        <p:spPr>
          <a:xfrm>
            <a:off x="594360" y="3456432"/>
            <a:ext cx="11002975" cy="868680"/>
          </a:xfrm>
          <a:prstGeom prst="rect">
            <a:avLst/>
          </a:prstGeom>
          <a:solidFill>
            <a:srgbClr val="FFFFFF"/>
          </a:solidFill>
          <a:ln w="9525">
            <a:solidFill>
              <a:srgbClr val="E2E8F0"/>
            </a:solidFill>
            <a:prstDash val="solid"/>
          </a:ln>
        </p:spPr>
      </p:sp>
      <p:sp>
        <p:nvSpPr>
          <p:cNvPr id="12" name="Shape 10"/>
          <p:cNvSpPr/>
          <p:nvPr/>
        </p:nvSpPr>
        <p:spPr>
          <a:xfrm>
            <a:off x="594360" y="3456432"/>
            <a:ext cx="64008" cy="868680"/>
          </a:xfrm>
          <a:prstGeom prst="rect">
            <a:avLst/>
          </a:prstGeom>
          <a:solidFill>
            <a:srgbClr val="1E3A8A"/>
          </a:solidFill>
          <a:ln w="12700">
            <a:solidFill>
              <a:srgbClr val="1E3A8A"/>
            </a:solidFill>
            <a:prstDash val="solid"/>
          </a:ln>
        </p:spPr>
      </p:sp>
      <p:sp>
        <p:nvSpPr>
          <p:cNvPr id="13" name="Text 11"/>
          <p:cNvSpPr/>
          <p:nvPr/>
        </p:nvSpPr>
        <p:spPr>
          <a:xfrm>
            <a:off x="868680" y="3456432"/>
            <a:ext cx="10591495" cy="868680"/>
          </a:xfrm>
          <a:prstGeom prst="rect">
            <a:avLst/>
          </a:prstGeom>
          <a:noFill/>
          <a:ln/>
        </p:spPr>
        <p:txBody>
          <a:bodyPr wrap="square" lIns="0" tIns="0" rIns="0" bIns="0" rtlCol="0" anchor="ctr"/>
          <a:lstStyle/>
          <a:p>
            <a:pPr indent="0" marL="0">
              <a:buNone/>
            </a:pPr>
            <a:r>
              <a:rPr lang="en-US" sz="1300" b="1" dirty="0">
                <a:solidFill>
                  <a:srgbClr val="B71C1C"/>
                </a:solidFill>
                <a:latin typeface="Calibri" pitchFamily="34" charset="0"/>
                <a:ea typeface="Calibri" pitchFamily="34" charset="-122"/>
                <a:cs typeface="Calibri" pitchFamily="34" charset="-120"/>
              </a:rPr>
              <a:t>WAS BRAUCHST DU?</a:t>
            </a:r>
            <a:endParaRPr lang="en-US" sz="1300" dirty="0"/>
          </a:p>
          <a:p>
            <a:pPr indent="0" marL="0">
              <a:buNone/>
            </a:pPr>
            <a:r>
              <a:rPr lang="en-US" sz="1700" dirty="0">
                <a:solidFill>
                  <a:srgbClr val="0F172A"/>
                </a:solidFill>
                <a:latin typeface="Calibri" pitchFamily="34" charset="0"/>
                <a:ea typeface="Calibri" pitchFamily="34" charset="-122"/>
                <a:cs typeface="Calibri" pitchFamily="34" charset="-120"/>
              </a:rPr>
              <a:t>Gefahrgut-Zug mit Messfahrzeug und Dekon-Einheit, Polizei, Notarzt</a:t>
            </a:r>
            <a:endParaRPr lang="en-US" sz="1300" dirty="0"/>
          </a:p>
        </p:txBody>
      </p:sp>
      <p:sp>
        <p:nvSpPr>
          <p:cNvPr id="14" name="Text 12"/>
          <p:cNvSpPr/>
          <p:nvPr/>
        </p:nvSpPr>
        <p:spPr>
          <a:xfrm>
            <a:off x="594360" y="6437376"/>
            <a:ext cx="6400800" cy="274320"/>
          </a:xfrm>
          <a:prstGeom prst="rect">
            <a:avLst/>
          </a:prstGeom>
          <a:noFill/>
          <a:ln/>
        </p:spPr>
        <p:txBody>
          <a:bodyPr wrap="square" lIns="0" tIns="0" rIns="0" bIns="0" rtlCol="0" anchor="ctr"/>
          <a:lstStyle/>
          <a:p>
            <a:pPr indent="0" marL="0">
              <a:buNone/>
            </a:pPr>
            <a:r>
              <a:rPr lang="en-US" sz="1000" dirty="0">
                <a:solidFill>
                  <a:srgbClr val="64748B"/>
                </a:solidFill>
                <a:latin typeface="Calibri" pitchFamily="34" charset="0"/>
                <a:ea typeface="Calibri" pitchFamily="34" charset="-122"/>
                <a:cs typeface="Calibri" pitchFamily="34" charset="-120"/>
              </a:rPr>
              <a:t>Planspiel · Gefahrgut-Tankzug · Ausbildung  ·  13</a:t>
            </a:r>
            <a:endParaRPr lang="en-US" sz="1000" dirty="0"/>
          </a:p>
        </p:txBody>
      </p:sp>
      <p:sp>
        <p:nvSpPr>
          <p:cNvPr id="15" name="Text 13">
            <a:hlinkClick r:id="rId1" tooltip="Feuerwehr Wissen"/>
          </p:cNvPr>
          <p:cNvSpPr/>
          <p:nvPr/>
        </p:nvSpPr>
        <p:spPr>
          <a:xfrm>
            <a:off x="8488375" y="6437376"/>
            <a:ext cx="3108960" cy="274320"/>
          </a:xfrm>
          <a:prstGeom prst="rect">
            <a:avLst/>
          </a:prstGeom>
          <a:noFill/>
          <a:ln/>
        </p:spPr>
        <p:txBody>
          <a:bodyPr wrap="square" lIns="0" tIns="0" rIns="0" bIns="0" rtlCol="0" anchor="ctr"/>
          <a:lstStyle/>
          <a:p>
            <a:pPr algn="r" indent="0" marL="0">
              <a:buNone/>
            </a:pPr>
            <a:r>
              <a:rPr lang="en-US" sz="1100" u="sng" dirty="0">
                <a:solidFill>
                  <a:srgbClr val="64748B"/>
                </a:solidFill>
                <a:latin typeface="Calibri" pitchFamily="34" charset="0"/>
                <a:ea typeface="Calibri" pitchFamily="34" charset="-122"/>
                <a:cs typeface="Calibri" pitchFamily="34" charset="-120"/>
                <a:hlinkClick r:id="rId1" invalidUrl="" action="" tgtFrame="" tooltip="Feuerwehr Wissen" history="1" highlightClick="0" endSnd="0">
                  <a:extLst>
                    <a:ext uri="{A12FA001-AC4F-418D-AE19-62706E023703}">
                      <ahyp:hlinkClr xmlns:ahyp="http://schemas.microsoft.com/office/drawing/2018/hyperlinkcolor" val="tx"/>
                    </a:ext>
                  </a:extLst>
                </a:hlinkClick>
              </a:rPr>
              <a:t>feuerwehr-wissen-bb.de</a:t>
            </a:r>
            <a:endParaRPr lang="en-US" sz="110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bg>
      <p:bgPr>
        <a:solidFill>
          <a:srgbClr val="F8FAFC"/>
        </a:solidFill>
      </p:bgPr>
    </p:bg>
    <p:spTree>
      <p:nvGrpSpPr>
        <p:cNvPr id="1" name=""/>
        <p:cNvGrpSpPr/>
        <p:nvPr/>
      </p:nvGrpSpPr>
      <p:grpSpPr>
        <a:xfrm>
          <a:off x="0" y="0"/>
          <a:ext cx="0" cy="0"/>
          <a:chOff x="0" y="0"/>
          <a:chExt cx="0" cy="0"/>
        </a:xfrm>
      </p:grpSpPr>
      <p:sp>
        <p:nvSpPr>
          <p:cNvPr id="2" name="Shape 0"/>
          <p:cNvSpPr/>
          <p:nvPr/>
        </p:nvSpPr>
        <p:spPr>
          <a:xfrm>
            <a:off x="0" y="0"/>
            <a:ext cx="12191695" cy="1024128"/>
          </a:xfrm>
          <a:prstGeom prst="rect">
            <a:avLst/>
          </a:prstGeom>
          <a:solidFill>
            <a:srgbClr val="EEF2F8"/>
          </a:solidFill>
          <a:ln w="12700">
            <a:solidFill>
              <a:srgbClr val="EEF2F8"/>
            </a:solidFill>
            <a:prstDash val="solid"/>
          </a:ln>
        </p:spPr>
      </p:sp>
      <p:sp>
        <p:nvSpPr>
          <p:cNvPr id="3" name="Shape 1"/>
          <p:cNvSpPr/>
          <p:nvPr/>
        </p:nvSpPr>
        <p:spPr>
          <a:xfrm>
            <a:off x="0" y="1024128"/>
            <a:ext cx="12191695" cy="45720"/>
          </a:xfrm>
          <a:prstGeom prst="rect">
            <a:avLst/>
          </a:prstGeom>
          <a:solidFill>
            <a:srgbClr val="B71C1C"/>
          </a:solidFill>
          <a:ln w="12700">
            <a:solidFill>
              <a:srgbClr val="B71C1C"/>
            </a:solidFill>
            <a:prstDash val="solid"/>
          </a:ln>
        </p:spPr>
      </p:sp>
      <p:sp>
        <p:nvSpPr>
          <p:cNvPr id="4" name="Text 2"/>
          <p:cNvSpPr/>
          <p:nvPr/>
        </p:nvSpPr>
        <p:spPr>
          <a:xfrm>
            <a:off x="594360" y="128016"/>
            <a:ext cx="11002975" cy="786384"/>
          </a:xfrm>
          <a:prstGeom prst="rect">
            <a:avLst/>
          </a:prstGeom>
          <a:noFill/>
          <a:ln/>
        </p:spPr>
        <p:txBody>
          <a:bodyPr wrap="square" lIns="0" tIns="0" rIns="0" bIns="0" rtlCol="0" anchor="ctr">
            <a:normAutofit/>
          </a:bodyPr>
          <a:lstStyle/>
          <a:p>
            <a:pPr indent="0" marL="0">
              <a:buNone/>
            </a:pPr>
            <a:r>
              <a:rPr lang="en-US" sz="3400" b="1" dirty="0">
                <a:solidFill>
                  <a:srgbClr val="0F172A"/>
                </a:solidFill>
                <a:latin typeface="Arial Narrow" pitchFamily="34" charset="0"/>
                <a:ea typeface="Arial Narrow" pitchFamily="34" charset="-122"/>
                <a:cs typeface="Arial Narrow" pitchFamily="34" charset="-120"/>
              </a:rPr>
              <a:t>2.6 AUFSTELLUNG DER FAHRZEUGE</a:t>
            </a:r>
            <a:endParaRPr lang="en-US" sz="3400" dirty="0"/>
          </a:p>
        </p:txBody>
      </p:sp>
      <p:sp>
        <p:nvSpPr>
          <p:cNvPr id="5" name="Shape 3"/>
          <p:cNvSpPr/>
          <p:nvPr/>
        </p:nvSpPr>
        <p:spPr>
          <a:xfrm>
            <a:off x="594360" y="1463040"/>
            <a:ext cx="11002975" cy="868680"/>
          </a:xfrm>
          <a:prstGeom prst="rect">
            <a:avLst/>
          </a:prstGeom>
          <a:solidFill>
            <a:srgbClr val="FFFFFF"/>
          </a:solidFill>
          <a:ln w="9525">
            <a:solidFill>
              <a:srgbClr val="E2E8F0"/>
            </a:solidFill>
            <a:prstDash val="solid"/>
          </a:ln>
        </p:spPr>
      </p:sp>
      <p:sp>
        <p:nvSpPr>
          <p:cNvPr id="6" name="Shape 4"/>
          <p:cNvSpPr/>
          <p:nvPr/>
        </p:nvSpPr>
        <p:spPr>
          <a:xfrm>
            <a:off x="594360" y="1463040"/>
            <a:ext cx="64008" cy="868680"/>
          </a:xfrm>
          <a:prstGeom prst="rect">
            <a:avLst/>
          </a:prstGeom>
          <a:solidFill>
            <a:srgbClr val="1E3A8A"/>
          </a:solidFill>
          <a:ln w="12700">
            <a:solidFill>
              <a:srgbClr val="1E3A8A"/>
            </a:solidFill>
            <a:prstDash val="solid"/>
          </a:ln>
        </p:spPr>
      </p:sp>
      <p:sp>
        <p:nvSpPr>
          <p:cNvPr id="7" name="Text 5"/>
          <p:cNvSpPr/>
          <p:nvPr/>
        </p:nvSpPr>
        <p:spPr>
          <a:xfrm>
            <a:off x="868680" y="1463040"/>
            <a:ext cx="10591495" cy="868680"/>
          </a:xfrm>
          <a:prstGeom prst="rect">
            <a:avLst/>
          </a:prstGeom>
          <a:noFill/>
          <a:ln/>
        </p:spPr>
        <p:txBody>
          <a:bodyPr wrap="square" lIns="0" tIns="0" rIns="0" bIns="0" rtlCol="0" anchor="ctr"/>
          <a:lstStyle/>
          <a:p>
            <a:pPr indent="0" marL="0">
              <a:buNone/>
            </a:pPr>
            <a:r>
              <a:rPr lang="en-US" sz="1300" b="1" dirty="0">
                <a:solidFill>
                  <a:srgbClr val="B71C1C"/>
                </a:solidFill>
                <a:latin typeface="Calibri" pitchFamily="34" charset="0"/>
                <a:ea typeface="Calibri" pitchFamily="34" charset="-122"/>
                <a:cs typeface="Calibri" pitchFamily="34" charset="-120"/>
              </a:rPr>
              <a:t>KEIN FAHRZEUG IM GEFAHRENBEREICH</a:t>
            </a:r>
            <a:endParaRPr lang="en-US" sz="1300" dirty="0"/>
          </a:p>
          <a:p>
            <a:pPr indent="0" marL="0">
              <a:buNone/>
            </a:pPr>
            <a:r>
              <a:rPr lang="en-US" sz="1600" dirty="0">
                <a:solidFill>
                  <a:srgbClr val="0F172A"/>
                </a:solidFill>
                <a:latin typeface="Calibri" pitchFamily="34" charset="0"/>
                <a:ea typeface="Calibri" pitchFamily="34" charset="-122"/>
                <a:cs typeface="Calibri" pitchFamily="34" charset="-120"/>
              </a:rPr>
              <a:t>Im Gefahrenbereich (etwa 50 m) arbeiten nur Einsatzkräfte in Schutzausrüstung, Fahrzeuge stehen außerhalb.</a:t>
            </a:r>
            <a:endParaRPr lang="en-US" sz="1300" dirty="0"/>
          </a:p>
        </p:txBody>
      </p:sp>
      <p:sp>
        <p:nvSpPr>
          <p:cNvPr id="8" name="Shape 6"/>
          <p:cNvSpPr/>
          <p:nvPr/>
        </p:nvSpPr>
        <p:spPr>
          <a:xfrm>
            <a:off x="594360" y="2459736"/>
            <a:ext cx="11002975" cy="868680"/>
          </a:xfrm>
          <a:prstGeom prst="rect">
            <a:avLst/>
          </a:prstGeom>
          <a:solidFill>
            <a:srgbClr val="FFFFFF"/>
          </a:solidFill>
          <a:ln w="9525">
            <a:solidFill>
              <a:srgbClr val="E2E8F0"/>
            </a:solidFill>
            <a:prstDash val="solid"/>
          </a:ln>
        </p:spPr>
      </p:sp>
      <p:sp>
        <p:nvSpPr>
          <p:cNvPr id="9" name="Shape 7"/>
          <p:cNvSpPr/>
          <p:nvPr/>
        </p:nvSpPr>
        <p:spPr>
          <a:xfrm>
            <a:off x="594360" y="2459736"/>
            <a:ext cx="64008" cy="868680"/>
          </a:xfrm>
          <a:prstGeom prst="rect">
            <a:avLst/>
          </a:prstGeom>
          <a:solidFill>
            <a:srgbClr val="1E3A8A"/>
          </a:solidFill>
          <a:ln w="12700">
            <a:solidFill>
              <a:srgbClr val="1E3A8A"/>
            </a:solidFill>
            <a:prstDash val="solid"/>
          </a:ln>
        </p:spPr>
      </p:sp>
      <p:sp>
        <p:nvSpPr>
          <p:cNvPr id="10" name="Text 8"/>
          <p:cNvSpPr/>
          <p:nvPr/>
        </p:nvSpPr>
        <p:spPr>
          <a:xfrm>
            <a:off x="868680" y="2459736"/>
            <a:ext cx="10591495" cy="868680"/>
          </a:xfrm>
          <a:prstGeom prst="rect">
            <a:avLst/>
          </a:prstGeom>
          <a:noFill/>
          <a:ln/>
        </p:spPr>
        <p:txBody>
          <a:bodyPr wrap="square" lIns="0" tIns="0" rIns="0" bIns="0" rtlCol="0" anchor="ctr"/>
          <a:lstStyle/>
          <a:p>
            <a:pPr indent="0" marL="0">
              <a:buNone/>
            </a:pPr>
            <a:r>
              <a:rPr lang="en-US" sz="1300" b="1" dirty="0">
                <a:solidFill>
                  <a:srgbClr val="B71C1C"/>
                </a:solidFill>
                <a:latin typeface="Calibri" pitchFamily="34" charset="0"/>
                <a:ea typeface="Calibri" pitchFamily="34" charset="-122"/>
                <a:cs typeface="Calibri" pitchFamily="34" charset="-120"/>
              </a:rPr>
              <a:t>KEIN FAHRZEUG IN WINDRICHTUNG</a:t>
            </a:r>
            <a:endParaRPr lang="en-US" sz="1300" dirty="0"/>
          </a:p>
          <a:p>
            <a:pPr indent="0" marL="0">
              <a:buNone/>
            </a:pPr>
            <a:r>
              <a:rPr lang="en-US" sz="1600" dirty="0">
                <a:solidFill>
                  <a:srgbClr val="0F172A"/>
                </a:solidFill>
                <a:latin typeface="Calibri" pitchFamily="34" charset="0"/>
                <a:ea typeface="Calibri" pitchFamily="34" charset="-122"/>
                <a:cs typeface="Calibri" pitchFamily="34" charset="-120"/>
              </a:rPr>
              <a:t>Dämpfe ziehen mit dem Wind nach Nordosten. Wer dort steht, wird zuerst gefährdet.</a:t>
            </a:r>
            <a:endParaRPr lang="en-US" sz="1300" dirty="0"/>
          </a:p>
        </p:txBody>
      </p:sp>
      <p:sp>
        <p:nvSpPr>
          <p:cNvPr id="11" name="Shape 9"/>
          <p:cNvSpPr/>
          <p:nvPr/>
        </p:nvSpPr>
        <p:spPr>
          <a:xfrm>
            <a:off x="594360" y="3456432"/>
            <a:ext cx="11002975" cy="868680"/>
          </a:xfrm>
          <a:prstGeom prst="rect">
            <a:avLst/>
          </a:prstGeom>
          <a:solidFill>
            <a:srgbClr val="FFFFFF"/>
          </a:solidFill>
          <a:ln w="9525">
            <a:solidFill>
              <a:srgbClr val="E2E8F0"/>
            </a:solidFill>
            <a:prstDash val="solid"/>
          </a:ln>
        </p:spPr>
      </p:sp>
      <p:sp>
        <p:nvSpPr>
          <p:cNvPr id="12" name="Shape 10"/>
          <p:cNvSpPr/>
          <p:nvPr/>
        </p:nvSpPr>
        <p:spPr>
          <a:xfrm>
            <a:off x="594360" y="3456432"/>
            <a:ext cx="64008" cy="868680"/>
          </a:xfrm>
          <a:prstGeom prst="rect">
            <a:avLst/>
          </a:prstGeom>
          <a:solidFill>
            <a:srgbClr val="1E3A8A"/>
          </a:solidFill>
          <a:ln w="12700">
            <a:solidFill>
              <a:srgbClr val="1E3A8A"/>
            </a:solidFill>
            <a:prstDash val="solid"/>
          </a:ln>
        </p:spPr>
      </p:sp>
      <p:sp>
        <p:nvSpPr>
          <p:cNvPr id="13" name="Text 11"/>
          <p:cNvSpPr/>
          <p:nvPr/>
        </p:nvSpPr>
        <p:spPr>
          <a:xfrm>
            <a:off x="868680" y="3456432"/>
            <a:ext cx="10591495" cy="868680"/>
          </a:xfrm>
          <a:prstGeom prst="rect">
            <a:avLst/>
          </a:prstGeom>
          <a:noFill/>
          <a:ln/>
        </p:spPr>
        <p:txBody>
          <a:bodyPr wrap="square" lIns="0" tIns="0" rIns="0" bIns="0" rtlCol="0" anchor="ctr"/>
          <a:lstStyle/>
          <a:p>
            <a:pPr indent="0" marL="0">
              <a:buNone/>
            </a:pPr>
            <a:r>
              <a:rPr lang="en-US" sz="1300" b="1" dirty="0">
                <a:solidFill>
                  <a:srgbClr val="B71C1C"/>
                </a:solidFill>
                <a:latin typeface="Calibri" pitchFamily="34" charset="0"/>
                <a:ea typeface="Calibri" pitchFamily="34" charset="-122"/>
                <a:cs typeface="Calibri" pitchFamily="34" charset="-120"/>
              </a:rPr>
              <a:t>FÜHRUNGSFAHRZEUG IM LUV</a:t>
            </a:r>
            <a:endParaRPr lang="en-US" sz="1300" dirty="0"/>
          </a:p>
          <a:p>
            <a:pPr indent="0" marL="0">
              <a:buNone/>
            </a:pPr>
            <a:r>
              <a:rPr lang="en-US" sz="1600" dirty="0">
                <a:solidFill>
                  <a:srgbClr val="0F172A"/>
                </a:solidFill>
                <a:latin typeface="Calibri" pitchFamily="34" charset="0"/>
                <a:ea typeface="Calibri" pitchFamily="34" charset="-122"/>
                <a:cs typeface="Calibri" pitchFamily="34" charset="-120"/>
              </a:rPr>
              <a:t>Die Führung steht mit dem Wind im Rücken, außerhalb des Gefahrenbereichs.</a:t>
            </a:r>
            <a:endParaRPr lang="en-US" sz="1300" dirty="0"/>
          </a:p>
        </p:txBody>
      </p:sp>
      <p:sp>
        <p:nvSpPr>
          <p:cNvPr id="14" name="Shape 12"/>
          <p:cNvSpPr/>
          <p:nvPr/>
        </p:nvSpPr>
        <p:spPr>
          <a:xfrm>
            <a:off x="594360" y="4453128"/>
            <a:ext cx="11002975" cy="868680"/>
          </a:xfrm>
          <a:prstGeom prst="rect">
            <a:avLst/>
          </a:prstGeom>
          <a:solidFill>
            <a:srgbClr val="FFFFFF"/>
          </a:solidFill>
          <a:ln w="9525">
            <a:solidFill>
              <a:srgbClr val="E2E8F0"/>
            </a:solidFill>
            <a:prstDash val="solid"/>
          </a:ln>
        </p:spPr>
      </p:sp>
      <p:sp>
        <p:nvSpPr>
          <p:cNvPr id="15" name="Shape 13"/>
          <p:cNvSpPr/>
          <p:nvPr/>
        </p:nvSpPr>
        <p:spPr>
          <a:xfrm>
            <a:off x="594360" y="4453128"/>
            <a:ext cx="64008" cy="868680"/>
          </a:xfrm>
          <a:prstGeom prst="rect">
            <a:avLst/>
          </a:prstGeom>
          <a:solidFill>
            <a:srgbClr val="1E3A8A"/>
          </a:solidFill>
          <a:ln w="12700">
            <a:solidFill>
              <a:srgbClr val="1E3A8A"/>
            </a:solidFill>
            <a:prstDash val="solid"/>
          </a:ln>
        </p:spPr>
      </p:sp>
      <p:sp>
        <p:nvSpPr>
          <p:cNvPr id="16" name="Text 14"/>
          <p:cNvSpPr/>
          <p:nvPr/>
        </p:nvSpPr>
        <p:spPr>
          <a:xfrm>
            <a:off x="868680" y="4453128"/>
            <a:ext cx="10591495" cy="868680"/>
          </a:xfrm>
          <a:prstGeom prst="rect">
            <a:avLst/>
          </a:prstGeom>
          <a:noFill/>
          <a:ln/>
        </p:spPr>
        <p:txBody>
          <a:bodyPr wrap="square" lIns="0" tIns="0" rIns="0" bIns="0" rtlCol="0" anchor="ctr"/>
          <a:lstStyle/>
          <a:p>
            <a:pPr indent="0" marL="0">
              <a:buNone/>
            </a:pPr>
            <a:r>
              <a:rPr lang="en-US" sz="1300" b="1" dirty="0">
                <a:solidFill>
                  <a:srgbClr val="B71C1C"/>
                </a:solidFill>
                <a:latin typeface="Calibri" pitchFamily="34" charset="0"/>
                <a:ea typeface="Calibri" pitchFamily="34" charset="-122"/>
                <a:cs typeface="Calibri" pitchFamily="34" charset="-120"/>
              </a:rPr>
              <a:t>LÖSCHFAHRZEUGE AUSSERHALB, BEREIT ZUM EINSATZ</a:t>
            </a:r>
            <a:endParaRPr lang="en-US" sz="1300" dirty="0"/>
          </a:p>
          <a:p>
            <a:pPr indent="0" marL="0">
              <a:buNone/>
            </a:pPr>
            <a:r>
              <a:rPr lang="en-US" sz="1600" dirty="0">
                <a:solidFill>
                  <a:srgbClr val="0F172A"/>
                </a:solidFill>
                <a:latin typeface="Calibri" pitchFamily="34" charset="0"/>
                <a:ea typeface="Calibri" pitchFamily="34" charset="-122"/>
                <a:cs typeface="Calibri" pitchFamily="34" charset="-120"/>
              </a:rPr>
              <a:t>Löschfahrzeuge stehen im Absperrbereich, mit dem Wind im Rücken oder seitlich.</a:t>
            </a:r>
            <a:endParaRPr lang="en-US" sz="1300" dirty="0"/>
          </a:p>
        </p:txBody>
      </p:sp>
      <p:sp>
        <p:nvSpPr>
          <p:cNvPr id="17" name="Text 15"/>
          <p:cNvSpPr/>
          <p:nvPr/>
        </p:nvSpPr>
        <p:spPr>
          <a:xfrm>
            <a:off x="594360" y="6437376"/>
            <a:ext cx="6400800" cy="274320"/>
          </a:xfrm>
          <a:prstGeom prst="rect">
            <a:avLst/>
          </a:prstGeom>
          <a:noFill/>
          <a:ln/>
        </p:spPr>
        <p:txBody>
          <a:bodyPr wrap="square" lIns="0" tIns="0" rIns="0" bIns="0" rtlCol="0" anchor="ctr"/>
          <a:lstStyle/>
          <a:p>
            <a:pPr indent="0" marL="0">
              <a:buNone/>
            </a:pPr>
            <a:r>
              <a:rPr lang="en-US" sz="1000" dirty="0">
                <a:solidFill>
                  <a:srgbClr val="64748B"/>
                </a:solidFill>
                <a:latin typeface="Calibri" pitchFamily="34" charset="0"/>
                <a:ea typeface="Calibri" pitchFamily="34" charset="-122"/>
                <a:cs typeface="Calibri" pitchFamily="34" charset="-120"/>
              </a:rPr>
              <a:t>Planspiel · Gefahrgut-Tankzug · Ausbildung  ·  14</a:t>
            </a:r>
            <a:endParaRPr lang="en-US" sz="1000" dirty="0"/>
          </a:p>
        </p:txBody>
      </p:sp>
      <p:sp>
        <p:nvSpPr>
          <p:cNvPr id="18" name="Text 16">
            <a:hlinkClick r:id="rId1" tooltip="Feuerwehr Wissen"/>
          </p:cNvPr>
          <p:cNvSpPr/>
          <p:nvPr/>
        </p:nvSpPr>
        <p:spPr>
          <a:xfrm>
            <a:off x="8488375" y="6437376"/>
            <a:ext cx="3108960" cy="274320"/>
          </a:xfrm>
          <a:prstGeom prst="rect">
            <a:avLst/>
          </a:prstGeom>
          <a:noFill/>
          <a:ln/>
        </p:spPr>
        <p:txBody>
          <a:bodyPr wrap="square" lIns="0" tIns="0" rIns="0" bIns="0" rtlCol="0" anchor="ctr"/>
          <a:lstStyle/>
          <a:p>
            <a:pPr algn="r" indent="0" marL="0">
              <a:buNone/>
            </a:pPr>
            <a:r>
              <a:rPr lang="en-US" sz="1100" u="sng" dirty="0">
                <a:solidFill>
                  <a:srgbClr val="64748B"/>
                </a:solidFill>
                <a:latin typeface="Calibri" pitchFamily="34" charset="0"/>
                <a:ea typeface="Calibri" pitchFamily="34" charset="-122"/>
                <a:cs typeface="Calibri" pitchFamily="34" charset="-120"/>
                <a:hlinkClick r:id="rId1" invalidUrl="" action="" tgtFrame="" tooltip="Feuerwehr Wissen" history="1" highlightClick="0" endSnd="0">
                  <a:extLst>
                    <a:ext uri="{A12FA001-AC4F-418D-AE19-62706E023703}">
                      <ahyp:hlinkClr xmlns:ahyp="http://schemas.microsoft.com/office/drawing/2018/hyperlinkcolor" val="tx"/>
                    </a:ext>
                  </a:extLst>
                </a:hlinkClick>
              </a:rPr>
              <a:t>feuerwehr-wissen-bb.de</a:t>
            </a:r>
            <a:endParaRPr lang="en-US" sz="110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bg>
      <p:bgPr>
        <a:solidFill>
          <a:srgbClr val="0F172A"/>
        </a:solidFill>
      </p:bgPr>
    </p:bg>
    <p:spTree>
      <p:nvGrpSpPr>
        <p:cNvPr id="1" name=""/>
        <p:cNvGrpSpPr/>
        <p:nvPr/>
      </p:nvGrpSpPr>
      <p:grpSpPr>
        <a:xfrm>
          <a:off x="0" y="0"/>
          <a:ext cx="0" cy="0"/>
          <a:chOff x="0" y="0"/>
          <a:chExt cx="0" cy="0"/>
        </a:xfrm>
      </p:grpSpPr>
      <p:sp>
        <p:nvSpPr>
          <p:cNvPr id="2" name="Text 0"/>
          <p:cNvSpPr/>
          <p:nvPr/>
        </p:nvSpPr>
        <p:spPr>
          <a:xfrm>
            <a:off x="0" y="2011680"/>
            <a:ext cx="12191695" cy="457200"/>
          </a:xfrm>
          <a:prstGeom prst="rect">
            <a:avLst/>
          </a:prstGeom>
          <a:noFill/>
          <a:ln/>
        </p:spPr>
        <p:txBody>
          <a:bodyPr wrap="square" lIns="0" tIns="0" rIns="0" bIns="0" rtlCol="0" anchor="ctr"/>
          <a:lstStyle/>
          <a:p>
            <a:pPr algn="ctr" indent="0" marL="0">
              <a:buNone/>
            </a:pPr>
            <a:r>
              <a:rPr lang="en-US" sz="2400" b="1" spc="300" kern="0" dirty="0">
                <a:solidFill>
                  <a:srgbClr val="E04545"/>
                </a:solidFill>
                <a:latin typeface="Consolas" pitchFamily="34" charset="0"/>
                <a:ea typeface="Consolas" pitchFamily="34" charset="-122"/>
                <a:cs typeface="Consolas" pitchFamily="34" charset="-120"/>
              </a:rPr>
              <a:t>KAPITEL 03</a:t>
            </a:r>
            <a:endParaRPr lang="en-US" sz="2400" dirty="0"/>
          </a:p>
        </p:txBody>
      </p:sp>
      <p:sp>
        <p:nvSpPr>
          <p:cNvPr id="3" name="Text 1"/>
          <p:cNvSpPr/>
          <p:nvPr/>
        </p:nvSpPr>
        <p:spPr>
          <a:xfrm>
            <a:off x="1097280" y="2606040"/>
            <a:ext cx="9997135" cy="2194560"/>
          </a:xfrm>
          <a:prstGeom prst="rect">
            <a:avLst/>
          </a:prstGeom>
          <a:noFill/>
          <a:ln/>
        </p:spPr>
        <p:txBody>
          <a:bodyPr wrap="square" lIns="0" tIns="0" rIns="0" bIns="0" rtlCol="0" anchor="t"/>
          <a:lstStyle/>
          <a:p>
            <a:pPr algn="ctr" indent="0" marL="0">
              <a:lnSpc>
                <a:spcPct val="95000"/>
              </a:lnSpc>
              <a:buNone/>
            </a:pPr>
            <a:r>
              <a:rPr lang="en-US" sz="6400" b="1" dirty="0">
                <a:solidFill>
                  <a:srgbClr val="FFFFFF"/>
                </a:solidFill>
                <a:latin typeface="Arial Narrow" pitchFamily="34" charset="0"/>
                <a:ea typeface="Arial Narrow" pitchFamily="34" charset="-122"/>
                <a:cs typeface="Arial Narrow" pitchFamily="34" charset="-120"/>
              </a:rPr>
              <a:t>BEFEHLE UND FOLGEN</a:t>
            </a:r>
            <a:endParaRPr lang="en-US" sz="6400" dirty="0"/>
          </a:p>
        </p:txBody>
      </p:sp>
      <p:sp>
        <p:nvSpPr>
          <p:cNvPr id="4" name="Text 2"/>
          <p:cNvSpPr/>
          <p:nvPr/>
        </p:nvSpPr>
        <p:spPr>
          <a:xfrm>
            <a:off x="594360" y="6437376"/>
            <a:ext cx="6400800" cy="274320"/>
          </a:xfrm>
          <a:prstGeom prst="rect">
            <a:avLst/>
          </a:prstGeom>
          <a:noFill/>
          <a:ln/>
        </p:spPr>
        <p:txBody>
          <a:bodyPr wrap="square" lIns="0" tIns="0" rIns="0" bIns="0" rtlCol="0" anchor="ctr"/>
          <a:lstStyle/>
          <a:p>
            <a:pPr indent="0" marL="0">
              <a:buNone/>
            </a:pPr>
            <a:r>
              <a:rPr lang="en-US" sz="1000" dirty="0">
                <a:solidFill>
                  <a:srgbClr val="94A3B8"/>
                </a:solidFill>
                <a:latin typeface="Calibri" pitchFamily="34" charset="0"/>
                <a:ea typeface="Calibri" pitchFamily="34" charset="-122"/>
                <a:cs typeface="Calibri" pitchFamily="34" charset="-120"/>
              </a:rPr>
              <a:t>Planspiel · Gefahrgut-Tankzug · Ausbildung  ·  15</a:t>
            </a:r>
            <a:endParaRPr lang="en-US" sz="1000" dirty="0"/>
          </a:p>
        </p:txBody>
      </p:sp>
      <p:sp>
        <p:nvSpPr>
          <p:cNvPr id="5" name="Text 3">
            <a:hlinkClick r:id="rId1" tooltip="Feuerwehr Wissen"/>
          </p:cNvPr>
          <p:cNvSpPr/>
          <p:nvPr/>
        </p:nvSpPr>
        <p:spPr>
          <a:xfrm>
            <a:off x="8488375" y="6437376"/>
            <a:ext cx="3108960" cy="274320"/>
          </a:xfrm>
          <a:prstGeom prst="rect">
            <a:avLst/>
          </a:prstGeom>
          <a:noFill/>
          <a:ln/>
        </p:spPr>
        <p:txBody>
          <a:bodyPr wrap="square" lIns="0" tIns="0" rIns="0" bIns="0" rtlCol="0" anchor="ctr"/>
          <a:lstStyle/>
          <a:p>
            <a:pPr algn="r" indent="0" marL="0">
              <a:buNone/>
            </a:pPr>
            <a:r>
              <a:rPr lang="en-US" sz="1100" u="sng" dirty="0">
                <a:solidFill>
                  <a:srgbClr val="94A3B8"/>
                </a:solidFill>
                <a:latin typeface="Calibri" pitchFamily="34" charset="0"/>
                <a:ea typeface="Calibri" pitchFamily="34" charset="-122"/>
                <a:cs typeface="Calibri" pitchFamily="34" charset="-120"/>
                <a:hlinkClick r:id="rId1" invalidUrl="" action="" tgtFrame="" tooltip="Feuerwehr Wissen" history="1" highlightClick="0" endSnd="0">
                  <a:extLst>
                    <a:ext uri="{A12FA001-AC4F-418D-AE19-62706E023703}">
                      <ahyp:hlinkClr xmlns:ahyp="http://schemas.microsoft.com/office/drawing/2018/hyperlinkcolor" val="tx"/>
                    </a:ext>
                  </a:extLst>
                </a:hlinkClick>
              </a:rPr>
              <a:t>feuerwehr-wissen-bb.de</a:t>
            </a:r>
            <a:endParaRPr lang="en-US" sz="110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bg>
      <p:bgPr>
        <a:solidFill>
          <a:srgbClr val="F8FAFC"/>
        </a:solidFill>
      </p:bgPr>
    </p:bg>
    <p:spTree>
      <p:nvGrpSpPr>
        <p:cNvPr id="1" name=""/>
        <p:cNvGrpSpPr/>
        <p:nvPr/>
      </p:nvGrpSpPr>
      <p:grpSpPr>
        <a:xfrm>
          <a:off x="0" y="0"/>
          <a:ext cx="0" cy="0"/>
          <a:chOff x="0" y="0"/>
          <a:chExt cx="0" cy="0"/>
        </a:xfrm>
      </p:grpSpPr>
      <p:sp>
        <p:nvSpPr>
          <p:cNvPr id="2" name="Shape 0"/>
          <p:cNvSpPr/>
          <p:nvPr/>
        </p:nvSpPr>
        <p:spPr>
          <a:xfrm>
            <a:off x="0" y="0"/>
            <a:ext cx="12191695" cy="1024128"/>
          </a:xfrm>
          <a:prstGeom prst="rect">
            <a:avLst/>
          </a:prstGeom>
          <a:solidFill>
            <a:srgbClr val="EEF2F8"/>
          </a:solidFill>
          <a:ln w="12700">
            <a:solidFill>
              <a:srgbClr val="EEF2F8"/>
            </a:solidFill>
            <a:prstDash val="solid"/>
          </a:ln>
        </p:spPr>
      </p:sp>
      <p:sp>
        <p:nvSpPr>
          <p:cNvPr id="3" name="Shape 1"/>
          <p:cNvSpPr/>
          <p:nvPr/>
        </p:nvSpPr>
        <p:spPr>
          <a:xfrm>
            <a:off x="0" y="1024128"/>
            <a:ext cx="12191695" cy="45720"/>
          </a:xfrm>
          <a:prstGeom prst="rect">
            <a:avLst/>
          </a:prstGeom>
          <a:solidFill>
            <a:srgbClr val="B71C1C"/>
          </a:solidFill>
          <a:ln w="12700">
            <a:solidFill>
              <a:srgbClr val="B71C1C"/>
            </a:solidFill>
            <a:prstDash val="solid"/>
          </a:ln>
        </p:spPr>
      </p:sp>
      <p:sp>
        <p:nvSpPr>
          <p:cNvPr id="4" name="Text 2"/>
          <p:cNvSpPr/>
          <p:nvPr/>
        </p:nvSpPr>
        <p:spPr>
          <a:xfrm>
            <a:off x="594360" y="128016"/>
            <a:ext cx="11002975" cy="786384"/>
          </a:xfrm>
          <a:prstGeom prst="rect">
            <a:avLst/>
          </a:prstGeom>
          <a:noFill/>
          <a:ln/>
        </p:spPr>
        <p:txBody>
          <a:bodyPr wrap="square" lIns="0" tIns="0" rIns="0" bIns="0" rtlCol="0" anchor="ctr">
            <a:normAutofit/>
          </a:bodyPr>
          <a:lstStyle/>
          <a:p>
            <a:pPr indent="0" marL="0">
              <a:buNone/>
            </a:pPr>
            <a:r>
              <a:rPr lang="en-US" sz="3400" b="1" dirty="0">
                <a:solidFill>
                  <a:srgbClr val="0F172A"/>
                </a:solidFill>
                <a:latin typeface="Arial Narrow" pitchFamily="34" charset="0"/>
                <a:ea typeface="Arial Narrow" pitchFamily="34" charset="-122"/>
                <a:cs typeface="Arial Narrow" pitchFamily="34" charset="-120"/>
              </a:rPr>
              <a:t>3.1 BEFEHLE GEBEN</a:t>
            </a:r>
            <a:endParaRPr lang="en-US" sz="3400" dirty="0"/>
          </a:p>
        </p:txBody>
      </p:sp>
      <p:graphicFrame>
        <p:nvGraphicFramePr>
          <p:cNvPr id="17" name="Table 0"/>
          <p:cNvGraphicFramePr>
            <a:graphicFrameLocks noGrp="1"/>
          </p:cNvGraphicFramePr>
          <p:nvPr>
            <p:extLst>
              <p:ext uri="{D42A27DB-BD31-4B8C-83A1-F6EECF244321}">
                <p14:modId xmlns:p14="http://schemas.microsoft.com/office/powerpoint/2010/main" val="1579011935"/>
              </p:ext>
            </p:extLst>
          </p:nvPr>
        </p:nvGraphicFramePr>
        <p:xfrm>
          <a:off x="594360" y="1463040"/>
          <a:ext cx="11002975" cy="914400"/>
        </p:xfrm>
        <a:graphic>
          <a:graphicData uri="http://schemas.openxmlformats.org/drawingml/2006/table">
            <a:tbl>
              <a:tblPr/>
              <a:tblGrid>
                <a:gridCol w="411480"/>
                <a:gridCol w="10591495"/>
              </a:tblGrid>
              <a:tr h="0">
                <a:tc>
                  <a:txBody>
                    <a:bodyPr/>
                    <a:lstStyle/>
                    <a:p>
                      <a:pPr algn="ctr" indent="0" marL="0">
                        <a:buNone/>
                      </a:pPr>
                      <a:r>
                        <a:rPr lang="en-US" sz="2400" b="1" dirty="0">
                          <a:solidFill>
                            <a:srgbClr val="B71C1C"/>
                          </a:solidFill>
                          <a:latin typeface="Arial Narrow" pitchFamily="34" charset="0"/>
                          <a:ea typeface="Arial Narrow" pitchFamily="34" charset="-122"/>
                          <a:cs typeface="Arial Narrow" pitchFamily="34" charset="-120"/>
                        </a:rPr>
                        <a:t>›</a:t>
                      </a:r>
                      <a:endParaRPr lang="en-US" sz="2400" dirty="0">
                        <a:latin typeface="Arial Narrow" charset="0"/>
                        <a:ea typeface="Arial Narrow" charset="0"/>
                        <a:cs typeface="Arial Narrow" charset="0"/>
                      </a:endParaRPr>
                    </a:p>
                  </a:txBody>
                  <a:tcPr marL="45720" marR="45720" marT="91440" marB="91440" anchor="t">
                    <a:lnL w="0" cap="flat" cmpd="sng" algn="ctr">
                      <a:noFill/>
                    </a:lnL>
                    <a:lnR w="0" cap="flat" cmpd="sng" algn="ctr">
                      <a:noFill/>
                    </a:lnR>
                    <a:lnT w="0" cap="flat" cmpd="sng" algn="ctr">
                      <a:noFill/>
                    </a:lnT>
                    <a:lnB w="0" cap="flat" cmpd="sng" algn="ctr">
                      <a:noFill/>
                    </a:lnB>
                    <a:solidFill>
                      <a:srgbClr val="F8FAFC"/>
                    </a:solidFill>
                  </a:tcPr>
                </a:tc>
                <a:tc>
                  <a:txBody>
                    <a:bodyPr/>
                    <a:lstStyle/>
                    <a:p>
                      <a:pPr indent="0" marL="0">
                        <a:buNone/>
                      </a:pPr>
                      <a:r>
                        <a:rPr lang="en-US" sz="2000" b="1" dirty="0">
                          <a:solidFill>
                            <a:srgbClr val="0F172A"/>
                          </a:solidFill>
                          <a:latin typeface="Calibri" pitchFamily="34" charset="0"/>
                          <a:ea typeface="Calibri" pitchFamily="34" charset="-122"/>
                          <a:cs typeface="Calibri" pitchFamily="34" charset="-120"/>
                        </a:rPr>
                        <a:t>Reihenfolge zählt: </a:t>
                      </a:r>
                      <a:pPr indent="0" marL="0">
                        <a:buNone/>
                      </a:pPr>
                      <a:r>
                        <a:rPr lang="en-US" sz="2000" dirty="0">
                          <a:solidFill>
                            <a:srgbClr val="334155"/>
                          </a:solidFill>
                          <a:latin typeface="Calibri" pitchFamily="34" charset="0"/>
                          <a:ea typeface="Calibri" pitchFamily="34" charset="-122"/>
                          <a:cs typeface="Calibri" pitchFamily="34" charset="-120"/>
                        </a:rPr>
                        <a:t>Die Maßnahmen werden in der Reihenfolge ausgewertet, in der du sie einreihst.</a:t>
                      </a:r>
                      <a:endParaRPr lang="en-US" sz="2000" dirty="0">
                        <a:latin typeface="Calibri" charset="0"/>
                        <a:ea typeface="Calibri" charset="0"/>
                        <a:cs typeface="Calibri" charset="0"/>
                      </a:endParaRPr>
                    </a:p>
                  </a:txBody>
                  <a:tcPr marL="45720" marR="45720" marT="91440" marB="91440" anchor="t">
                    <a:lnL w="0" cap="flat" cmpd="sng" algn="ctr">
                      <a:noFill/>
                    </a:lnL>
                    <a:lnR w="0" cap="flat" cmpd="sng" algn="ctr">
                      <a:noFill/>
                    </a:lnR>
                    <a:lnT w="0" cap="flat" cmpd="sng" algn="ctr">
                      <a:noFill/>
                    </a:lnT>
                    <a:lnB w="0" cap="flat" cmpd="sng" algn="ctr">
                      <a:noFill/>
                    </a:lnB>
                    <a:solidFill>
                      <a:srgbClr val="F8FAFC"/>
                    </a:solidFill>
                  </a:tcPr>
                </a:tc>
              </a:tr>
              <a:tr h="0">
                <a:tc>
                  <a:txBody>
                    <a:bodyPr/>
                    <a:lstStyle/>
                    <a:p>
                      <a:pPr algn="ctr" indent="0" marL="0">
                        <a:buNone/>
                      </a:pPr>
                      <a:r>
                        <a:rPr lang="en-US" sz="2400" b="1" dirty="0">
                          <a:solidFill>
                            <a:srgbClr val="B71C1C"/>
                          </a:solidFill>
                          <a:latin typeface="Arial Narrow" pitchFamily="34" charset="0"/>
                          <a:ea typeface="Arial Narrow" pitchFamily="34" charset="-122"/>
                          <a:cs typeface="Arial Narrow" pitchFamily="34" charset="-120"/>
                        </a:rPr>
                        <a:t>›</a:t>
                      </a:r>
                      <a:endParaRPr lang="en-US" sz="2400" dirty="0">
                        <a:latin typeface="Arial Narrow" charset="0"/>
                        <a:ea typeface="Arial Narrow" charset="0"/>
                        <a:cs typeface="Arial Narrow" charset="0"/>
                      </a:endParaRPr>
                    </a:p>
                  </a:txBody>
                  <a:tcPr marL="45720" marR="45720" marT="91440" marB="91440" anchor="t">
                    <a:lnL w="0" cap="flat" cmpd="sng" algn="ctr">
                      <a:noFill/>
                    </a:lnL>
                    <a:lnR w="0" cap="flat" cmpd="sng" algn="ctr">
                      <a:noFill/>
                    </a:lnR>
                    <a:lnT w="0" cap="flat" cmpd="sng" algn="ctr">
                      <a:noFill/>
                    </a:lnT>
                    <a:lnB w="0" cap="flat" cmpd="sng" algn="ctr">
                      <a:noFill/>
                    </a:lnB>
                    <a:solidFill>
                      <a:srgbClr val="F8FAFC"/>
                    </a:solidFill>
                  </a:tcPr>
                </a:tc>
                <a:tc>
                  <a:txBody>
                    <a:bodyPr/>
                    <a:lstStyle/>
                    <a:p>
                      <a:pPr indent="0" marL="0">
                        <a:buNone/>
                      </a:pPr>
                      <a:r>
                        <a:rPr lang="en-US" sz="2000" b="1" dirty="0">
                          <a:solidFill>
                            <a:srgbClr val="0F172A"/>
                          </a:solidFill>
                          <a:latin typeface="Calibri" pitchFamily="34" charset="0"/>
                          <a:ea typeface="Calibri" pitchFamily="34" charset="-122"/>
                          <a:cs typeface="Calibri" pitchFamily="34" charset="-120"/>
                        </a:rPr>
                        <a:t>Gliederung: </a:t>
                      </a:r>
                      <a:pPr indent="0" marL="0">
                        <a:buNone/>
                      </a:pPr>
                      <a:r>
                        <a:rPr lang="en-US" sz="2000" dirty="0">
                          <a:solidFill>
                            <a:srgbClr val="334155"/>
                          </a:solidFill>
                          <a:latin typeface="Calibri" pitchFamily="34" charset="0"/>
                          <a:ea typeface="Calibri" pitchFamily="34" charset="-122"/>
                          <a:cs typeface="Calibri" pitchFamily="34" charset="-120"/>
                        </a:rPr>
                        <a:t>Einheit, Auftrag, Mittel, Ziel, Weg, wie in der FwDV 3.</a:t>
                      </a:r>
                      <a:endParaRPr lang="en-US" sz="2000" dirty="0">
                        <a:latin typeface="Calibri" charset="0"/>
                        <a:ea typeface="Calibri" charset="0"/>
                        <a:cs typeface="Calibri" charset="0"/>
                      </a:endParaRPr>
                    </a:p>
                  </a:txBody>
                  <a:tcPr marL="45720" marR="45720" marT="91440" marB="91440" anchor="t">
                    <a:lnL w="0" cap="flat" cmpd="sng" algn="ctr">
                      <a:noFill/>
                    </a:lnL>
                    <a:lnR w="0" cap="flat" cmpd="sng" algn="ctr">
                      <a:noFill/>
                    </a:lnR>
                    <a:lnT w="0" cap="flat" cmpd="sng" algn="ctr">
                      <a:noFill/>
                    </a:lnT>
                    <a:lnB w="0" cap="flat" cmpd="sng" algn="ctr">
                      <a:noFill/>
                    </a:lnB>
                    <a:solidFill>
                      <a:srgbClr val="F8FAFC"/>
                    </a:solidFill>
                  </a:tcPr>
                </a:tc>
              </a:tr>
              <a:tr h="0">
                <a:tc>
                  <a:txBody>
                    <a:bodyPr/>
                    <a:lstStyle/>
                    <a:p>
                      <a:pPr algn="ctr" indent="0" marL="0">
                        <a:buNone/>
                      </a:pPr>
                      <a:r>
                        <a:rPr lang="en-US" sz="2400" b="1" dirty="0">
                          <a:solidFill>
                            <a:srgbClr val="B71C1C"/>
                          </a:solidFill>
                          <a:latin typeface="Arial Narrow" pitchFamily="34" charset="0"/>
                          <a:ea typeface="Arial Narrow" pitchFamily="34" charset="-122"/>
                          <a:cs typeface="Arial Narrow" pitchFamily="34" charset="-120"/>
                        </a:rPr>
                        <a:t>›</a:t>
                      </a:r>
                      <a:endParaRPr lang="en-US" sz="2400" dirty="0">
                        <a:latin typeface="Arial Narrow" charset="0"/>
                        <a:ea typeface="Arial Narrow" charset="0"/>
                        <a:cs typeface="Arial Narrow" charset="0"/>
                      </a:endParaRPr>
                    </a:p>
                  </a:txBody>
                  <a:tcPr marL="45720" marR="45720" marT="91440" marB="91440" anchor="t">
                    <a:lnL w="0" cap="flat" cmpd="sng" algn="ctr">
                      <a:noFill/>
                    </a:lnL>
                    <a:lnR w="0" cap="flat" cmpd="sng" algn="ctr">
                      <a:noFill/>
                    </a:lnR>
                    <a:lnT w="0" cap="flat" cmpd="sng" algn="ctr">
                      <a:noFill/>
                    </a:lnT>
                    <a:lnB w="0" cap="flat" cmpd="sng" algn="ctr">
                      <a:noFill/>
                    </a:lnB>
                    <a:solidFill>
                      <a:srgbClr val="F8FAFC"/>
                    </a:solidFill>
                  </a:tcPr>
                </a:tc>
                <a:tc>
                  <a:txBody>
                    <a:bodyPr/>
                    <a:lstStyle/>
                    <a:p>
                      <a:pPr indent="0" marL="0">
                        <a:buNone/>
                      </a:pPr>
                      <a:r>
                        <a:rPr lang="en-US" sz="2000" b="1" dirty="0">
                          <a:solidFill>
                            <a:srgbClr val="0F172A"/>
                          </a:solidFill>
                          <a:latin typeface="Calibri" pitchFamily="34" charset="0"/>
                          <a:ea typeface="Calibri" pitchFamily="34" charset="-122"/>
                          <a:cs typeface="Calibri" pitchFamily="34" charset="-120"/>
                        </a:rPr>
                        <a:t>Platz: </a:t>
                      </a:r>
                      <a:pPr indent="0" marL="0">
                        <a:buNone/>
                      </a:pPr>
                      <a:r>
                        <a:rPr lang="en-US" sz="2000" dirty="0">
                          <a:solidFill>
                            <a:srgbClr val="334155"/>
                          </a:solidFill>
                          <a:latin typeface="Calibri" pitchFamily="34" charset="0"/>
                          <a:ea typeface="Calibri" pitchFamily="34" charset="-122"/>
                          <a:cs typeface="Calibri" pitchFamily="34" charset="-120"/>
                        </a:rPr>
                        <a:t>Im ersten Durchgang stehen 10 Befehle zur Verfügung.</a:t>
                      </a:r>
                      <a:endParaRPr lang="en-US" sz="2000" dirty="0">
                        <a:latin typeface="Calibri" charset="0"/>
                        <a:ea typeface="Calibri" charset="0"/>
                        <a:cs typeface="Calibri" charset="0"/>
                      </a:endParaRPr>
                    </a:p>
                  </a:txBody>
                  <a:tcPr marL="45720" marR="45720" marT="91440" marB="91440" anchor="t">
                    <a:lnL w="0" cap="flat" cmpd="sng" algn="ctr">
                      <a:noFill/>
                    </a:lnL>
                    <a:lnR w="0" cap="flat" cmpd="sng" algn="ctr">
                      <a:noFill/>
                    </a:lnR>
                    <a:lnT w="0" cap="flat" cmpd="sng" algn="ctr">
                      <a:noFill/>
                    </a:lnT>
                    <a:lnB w="0" cap="flat" cmpd="sng" algn="ctr">
                      <a:noFill/>
                    </a:lnB>
                    <a:solidFill>
                      <a:srgbClr val="F8FAFC"/>
                    </a:solidFill>
                  </a:tcPr>
                </a:tc>
              </a:tr>
              <a:tr h="0">
                <a:tc>
                  <a:txBody>
                    <a:bodyPr/>
                    <a:lstStyle/>
                    <a:p>
                      <a:pPr algn="ctr" indent="0" marL="0">
                        <a:buNone/>
                      </a:pPr>
                      <a:r>
                        <a:rPr lang="en-US" sz="2400" b="1" dirty="0">
                          <a:solidFill>
                            <a:srgbClr val="B71C1C"/>
                          </a:solidFill>
                          <a:latin typeface="Arial Narrow" pitchFamily="34" charset="0"/>
                          <a:ea typeface="Arial Narrow" pitchFamily="34" charset="-122"/>
                          <a:cs typeface="Arial Narrow" pitchFamily="34" charset="-120"/>
                        </a:rPr>
                        <a:t>›</a:t>
                      </a:r>
                      <a:endParaRPr lang="en-US" sz="2400" dirty="0">
                        <a:latin typeface="Arial Narrow" charset="0"/>
                        <a:ea typeface="Arial Narrow" charset="0"/>
                        <a:cs typeface="Arial Narrow" charset="0"/>
                      </a:endParaRPr>
                    </a:p>
                  </a:txBody>
                  <a:tcPr marL="45720" marR="45720" marT="91440" marB="91440" anchor="t">
                    <a:lnL w="0" cap="flat" cmpd="sng" algn="ctr">
                      <a:noFill/>
                    </a:lnL>
                    <a:lnR w="0" cap="flat" cmpd="sng" algn="ctr">
                      <a:noFill/>
                    </a:lnR>
                    <a:lnT w="0" cap="flat" cmpd="sng" algn="ctr">
                      <a:noFill/>
                    </a:lnT>
                    <a:lnB w="0" cap="flat" cmpd="sng" algn="ctr">
                      <a:noFill/>
                    </a:lnB>
                    <a:solidFill>
                      <a:srgbClr val="F8FAFC"/>
                    </a:solidFill>
                  </a:tcPr>
                </a:tc>
                <a:tc>
                  <a:txBody>
                    <a:bodyPr/>
                    <a:lstStyle/>
                    <a:p>
                      <a:pPr indent="0" marL="0">
                        <a:buNone/>
                      </a:pPr>
                      <a:r>
                        <a:rPr lang="en-US" sz="2000" b="1" dirty="0">
                          <a:solidFill>
                            <a:srgbClr val="0F172A"/>
                          </a:solidFill>
                          <a:latin typeface="Calibri" pitchFamily="34" charset="0"/>
                          <a:ea typeface="Calibri" pitchFamily="34" charset="-122"/>
                          <a:cs typeface="Calibri" pitchFamily="34" charset="-120"/>
                        </a:rPr>
                        <a:t>Diskussion: </a:t>
                      </a:r>
                      <a:pPr indent="0" marL="0">
                        <a:buNone/>
                      </a:pPr>
                      <a:r>
                        <a:rPr lang="en-US" sz="2000" dirty="0">
                          <a:solidFill>
                            <a:srgbClr val="334155"/>
                          </a:solidFill>
                          <a:latin typeface="Calibri" pitchFamily="34" charset="0"/>
                          <a:ea typeface="Calibri" pitchFamily="34" charset="-122"/>
                          <a:cs typeface="Calibri" pitchFamily="34" charset="-120"/>
                        </a:rPr>
                        <a:t>Was kommt zuerst? Was darf nicht fehlen?</a:t>
                      </a:r>
                      <a:endParaRPr lang="en-US" sz="2000" dirty="0">
                        <a:latin typeface="Calibri" charset="0"/>
                        <a:ea typeface="Calibri" charset="0"/>
                        <a:cs typeface="Calibri" charset="0"/>
                      </a:endParaRPr>
                    </a:p>
                  </a:txBody>
                  <a:tcPr marL="45720" marR="45720" marT="91440" marB="91440" anchor="t">
                    <a:lnL w="0" cap="flat" cmpd="sng" algn="ctr">
                      <a:noFill/>
                    </a:lnL>
                    <a:lnR w="0" cap="flat" cmpd="sng" algn="ctr">
                      <a:noFill/>
                    </a:lnR>
                    <a:lnT w="0" cap="flat" cmpd="sng" algn="ctr">
                      <a:noFill/>
                    </a:lnT>
                    <a:lnB w="0" cap="flat" cmpd="sng" algn="ctr">
                      <a:noFill/>
                    </a:lnB>
                    <a:solidFill>
                      <a:srgbClr val="F8FAFC"/>
                    </a:solidFill>
                  </a:tcPr>
                </a:tc>
              </a:tr>
            </a:tbl>
          </a:graphicData>
        </a:graphic>
      </p:graphicFrame>
      <p:sp>
        <p:nvSpPr>
          <p:cNvPr id="6" name="Text 3"/>
          <p:cNvSpPr/>
          <p:nvPr/>
        </p:nvSpPr>
        <p:spPr>
          <a:xfrm>
            <a:off x="594360" y="6437376"/>
            <a:ext cx="6400800" cy="274320"/>
          </a:xfrm>
          <a:prstGeom prst="rect">
            <a:avLst/>
          </a:prstGeom>
          <a:noFill/>
          <a:ln/>
        </p:spPr>
        <p:txBody>
          <a:bodyPr wrap="square" lIns="0" tIns="0" rIns="0" bIns="0" rtlCol="0" anchor="ctr"/>
          <a:lstStyle/>
          <a:p>
            <a:pPr indent="0" marL="0">
              <a:buNone/>
            </a:pPr>
            <a:r>
              <a:rPr lang="en-US" sz="1000" dirty="0">
                <a:solidFill>
                  <a:srgbClr val="64748B"/>
                </a:solidFill>
                <a:latin typeface="Calibri" pitchFamily="34" charset="0"/>
                <a:ea typeface="Calibri" pitchFamily="34" charset="-122"/>
                <a:cs typeface="Calibri" pitchFamily="34" charset="-120"/>
              </a:rPr>
              <a:t>Planspiel · Gefahrgut-Tankzug · Ausbildung  ·  16</a:t>
            </a:r>
            <a:endParaRPr lang="en-US" sz="1000" dirty="0"/>
          </a:p>
        </p:txBody>
      </p:sp>
      <p:sp>
        <p:nvSpPr>
          <p:cNvPr id="7" name="Text 4">
            <a:hlinkClick r:id="rId1" tooltip="Feuerwehr Wissen"/>
          </p:cNvPr>
          <p:cNvSpPr/>
          <p:nvPr/>
        </p:nvSpPr>
        <p:spPr>
          <a:xfrm>
            <a:off x="8488375" y="6437376"/>
            <a:ext cx="3108960" cy="274320"/>
          </a:xfrm>
          <a:prstGeom prst="rect">
            <a:avLst/>
          </a:prstGeom>
          <a:noFill/>
          <a:ln/>
        </p:spPr>
        <p:txBody>
          <a:bodyPr wrap="square" lIns="0" tIns="0" rIns="0" bIns="0" rtlCol="0" anchor="ctr"/>
          <a:lstStyle/>
          <a:p>
            <a:pPr algn="r" indent="0" marL="0">
              <a:buNone/>
            </a:pPr>
            <a:r>
              <a:rPr lang="en-US" sz="1100" u="sng" dirty="0">
                <a:solidFill>
                  <a:srgbClr val="64748B"/>
                </a:solidFill>
                <a:latin typeface="Calibri" pitchFamily="34" charset="0"/>
                <a:ea typeface="Calibri" pitchFamily="34" charset="-122"/>
                <a:cs typeface="Calibri" pitchFamily="34" charset="-120"/>
                <a:hlinkClick r:id="rId1" invalidUrl="" action="" tgtFrame="" tooltip="Feuerwehr Wissen" history="1" highlightClick="0" endSnd="0">
                  <a:extLst>
                    <a:ext uri="{A12FA001-AC4F-418D-AE19-62706E023703}">
                      <ahyp:hlinkClr xmlns:ahyp="http://schemas.microsoft.com/office/drawing/2018/hyperlinkcolor" val="tx"/>
                    </a:ext>
                  </a:extLst>
                </a:hlinkClick>
              </a:rPr>
              <a:t>feuerwehr-wissen-bb.de</a:t>
            </a:r>
            <a:endParaRPr lang="en-US" sz="1100"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bg>
      <p:bgPr>
        <a:solidFill>
          <a:srgbClr val="F8FAFC"/>
        </a:solidFill>
      </p:bgPr>
    </p:bg>
    <p:spTree>
      <p:nvGrpSpPr>
        <p:cNvPr id="1" name=""/>
        <p:cNvGrpSpPr/>
        <p:nvPr/>
      </p:nvGrpSpPr>
      <p:grpSpPr>
        <a:xfrm>
          <a:off x="0" y="0"/>
          <a:ext cx="0" cy="0"/>
          <a:chOff x="0" y="0"/>
          <a:chExt cx="0" cy="0"/>
        </a:xfrm>
      </p:grpSpPr>
      <p:sp>
        <p:nvSpPr>
          <p:cNvPr id="2" name="Shape 0"/>
          <p:cNvSpPr/>
          <p:nvPr/>
        </p:nvSpPr>
        <p:spPr>
          <a:xfrm>
            <a:off x="0" y="0"/>
            <a:ext cx="12191695" cy="1024128"/>
          </a:xfrm>
          <a:prstGeom prst="rect">
            <a:avLst/>
          </a:prstGeom>
          <a:solidFill>
            <a:srgbClr val="EEF2F8"/>
          </a:solidFill>
          <a:ln w="12700">
            <a:solidFill>
              <a:srgbClr val="EEF2F8"/>
            </a:solidFill>
            <a:prstDash val="solid"/>
          </a:ln>
        </p:spPr>
      </p:sp>
      <p:sp>
        <p:nvSpPr>
          <p:cNvPr id="3" name="Shape 1"/>
          <p:cNvSpPr/>
          <p:nvPr/>
        </p:nvSpPr>
        <p:spPr>
          <a:xfrm>
            <a:off x="0" y="1024128"/>
            <a:ext cx="12191695" cy="45720"/>
          </a:xfrm>
          <a:prstGeom prst="rect">
            <a:avLst/>
          </a:prstGeom>
          <a:solidFill>
            <a:srgbClr val="B71C1C"/>
          </a:solidFill>
          <a:ln w="12700">
            <a:solidFill>
              <a:srgbClr val="B71C1C"/>
            </a:solidFill>
            <a:prstDash val="solid"/>
          </a:ln>
        </p:spPr>
      </p:sp>
      <p:sp>
        <p:nvSpPr>
          <p:cNvPr id="4" name="Text 2"/>
          <p:cNvSpPr/>
          <p:nvPr/>
        </p:nvSpPr>
        <p:spPr>
          <a:xfrm>
            <a:off x="594360" y="128016"/>
            <a:ext cx="11002975" cy="786384"/>
          </a:xfrm>
          <a:prstGeom prst="rect">
            <a:avLst/>
          </a:prstGeom>
          <a:noFill/>
          <a:ln/>
        </p:spPr>
        <p:txBody>
          <a:bodyPr wrap="square" lIns="0" tIns="0" rIns="0" bIns="0" rtlCol="0" anchor="ctr">
            <a:normAutofit/>
          </a:bodyPr>
          <a:lstStyle/>
          <a:p>
            <a:pPr indent="0" marL="0">
              <a:buNone/>
            </a:pPr>
            <a:r>
              <a:rPr lang="en-US" sz="3100" b="1" dirty="0">
                <a:solidFill>
                  <a:srgbClr val="0F172A"/>
                </a:solidFill>
                <a:latin typeface="Arial Narrow" pitchFamily="34" charset="0"/>
                <a:ea typeface="Arial Narrow" pitchFamily="34" charset="-122"/>
                <a:cs typeface="Arial Narrow" pitchFamily="34" charset="-120"/>
              </a:rPr>
              <a:t>3.2 MUSTERLÖSUNG: DIE ERSTEN BEFEHLE</a:t>
            </a:r>
            <a:endParaRPr lang="en-US" sz="3100" dirty="0"/>
          </a:p>
        </p:txBody>
      </p:sp>
      <p:sp>
        <p:nvSpPr>
          <p:cNvPr id="5" name="Shape 3"/>
          <p:cNvSpPr/>
          <p:nvPr/>
        </p:nvSpPr>
        <p:spPr>
          <a:xfrm>
            <a:off x="594360" y="1417320"/>
            <a:ext cx="11002975" cy="841248"/>
          </a:xfrm>
          <a:prstGeom prst="rect">
            <a:avLst/>
          </a:prstGeom>
          <a:solidFill>
            <a:srgbClr val="FFFFFF"/>
          </a:solidFill>
          <a:ln w="9525">
            <a:solidFill>
              <a:srgbClr val="E2E8F0"/>
            </a:solidFill>
            <a:prstDash val="solid"/>
          </a:ln>
        </p:spPr>
      </p:sp>
      <p:sp>
        <p:nvSpPr>
          <p:cNvPr id="6" name="Shape 4"/>
          <p:cNvSpPr/>
          <p:nvPr/>
        </p:nvSpPr>
        <p:spPr>
          <a:xfrm>
            <a:off x="777240" y="1563624"/>
            <a:ext cx="548640" cy="548640"/>
          </a:xfrm>
          <a:prstGeom prst="ellipse">
            <a:avLst/>
          </a:prstGeom>
          <a:solidFill>
            <a:srgbClr val="B71C1C"/>
          </a:solidFill>
          <a:ln w="12700">
            <a:solidFill>
              <a:srgbClr val="B71C1C"/>
            </a:solidFill>
            <a:prstDash val="solid"/>
          </a:ln>
        </p:spPr>
      </p:sp>
      <p:sp>
        <p:nvSpPr>
          <p:cNvPr id="7" name="Text 5"/>
          <p:cNvSpPr/>
          <p:nvPr/>
        </p:nvSpPr>
        <p:spPr>
          <a:xfrm>
            <a:off x="777240" y="1563624"/>
            <a:ext cx="548640" cy="548640"/>
          </a:xfrm>
          <a:prstGeom prst="rect">
            <a:avLst/>
          </a:prstGeom>
          <a:noFill/>
          <a:ln/>
        </p:spPr>
        <p:txBody>
          <a:bodyPr wrap="square" lIns="0" tIns="0" rIns="0" bIns="0" rtlCol="0" anchor="ctr"/>
          <a:lstStyle/>
          <a:p>
            <a:pPr algn="ctr" indent="0" marL="0">
              <a:buNone/>
            </a:pPr>
            <a:r>
              <a:rPr lang="en-US" sz="2200" b="1" dirty="0">
                <a:solidFill>
                  <a:srgbClr val="FFFFFF"/>
                </a:solidFill>
                <a:latin typeface="Arial Narrow" pitchFamily="34" charset="0"/>
                <a:ea typeface="Arial Narrow" pitchFamily="34" charset="-122"/>
                <a:cs typeface="Arial Narrow" pitchFamily="34" charset="-120"/>
              </a:rPr>
              <a:t>1</a:t>
            </a:r>
            <a:endParaRPr lang="en-US" sz="2200" dirty="0"/>
          </a:p>
        </p:txBody>
      </p:sp>
      <p:sp>
        <p:nvSpPr>
          <p:cNvPr id="8" name="Text 6"/>
          <p:cNvSpPr/>
          <p:nvPr/>
        </p:nvSpPr>
        <p:spPr>
          <a:xfrm>
            <a:off x="1554480" y="1417320"/>
            <a:ext cx="9905695" cy="841248"/>
          </a:xfrm>
          <a:prstGeom prst="rect">
            <a:avLst/>
          </a:prstGeom>
          <a:noFill/>
          <a:ln/>
        </p:spPr>
        <p:txBody>
          <a:bodyPr wrap="square" lIns="0" tIns="0" rIns="0" bIns="0" rtlCol="0" anchor="ctr"/>
          <a:lstStyle/>
          <a:p>
            <a:pPr indent="0" marL="0">
              <a:buNone/>
            </a:pPr>
            <a:r>
              <a:rPr lang="en-US" sz="2200" b="1" dirty="0">
                <a:solidFill>
                  <a:srgbClr val="0F172A"/>
                </a:solidFill>
                <a:latin typeface="Calibri" pitchFamily="34" charset="0"/>
                <a:ea typeface="Calibri" pitchFamily="34" charset="-122"/>
                <a:cs typeface="Calibri" pitchFamily="34" charset="-120"/>
              </a:rPr>
              <a:t>Lagemeldung an die Leitstelle</a:t>
            </a:r>
            <a:pPr indent="0" marL="0">
              <a:buNone/>
            </a:pPr>
            <a:r>
              <a:rPr lang="en-US" sz="1900" dirty="0">
                <a:solidFill>
                  <a:srgbClr val="334155"/>
                </a:solidFill>
                <a:latin typeface="Calibri" pitchFamily="34" charset="0"/>
                <a:ea typeface="Calibri" pitchFamily="34" charset="-122"/>
                <a:cs typeface="Calibri" pitchFamily="34" charset="-120"/>
              </a:rPr>
              <a:t>   </a:t>
            </a:r>
            <a:endParaRPr lang="en-US" sz="2200" dirty="0"/>
          </a:p>
        </p:txBody>
      </p:sp>
      <p:sp>
        <p:nvSpPr>
          <p:cNvPr id="9" name="Shape 7"/>
          <p:cNvSpPr/>
          <p:nvPr/>
        </p:nvSpPr>
        <p:spPr>
          <a:xfrm>
            <a:off x="594360" y="2368296"/>
            <a:ext cx="11002975" cy="841248"/>
          </a:xfrm>
          <a:prstGeom prst="rect">
            <a:avLst/>
          </a:prstGeom>
          <a:solidFill>
            <a:srgbClr val="FFFFFF"/>
          </a:solidFill>
          <a:ln w="9525">
            <a:solidFill>
              <a:srgbClr val="E2E8F0"/>
            </a:solidFill>
            <a:prstDash val="solid"/>
          </a:ln>
        </p:spPr>
      </p:sp>
      <p:sp>
        <p:nvSpPr>
          <p:cNvPr id="10" name="Shape 8"/>
          <p:cNvSpPr/>
          <p:nvPr/>
        </p:nvSpPr>
        <p:spPr>
          <a:xfrm>
            <a:off x="777240" y="2514600"/>
            <a:ext cx="548640" cy="548640"/>
          </a:xfrm>
          <a:prstGeom prst="ellipse">
            <a:avLst/>
          </a:prstGeom>
          <a:solidFill>
            <a:srgbClr val="B71C1C"/>
          </a:solidFill>
          <a:ln w="12700">
            <a:solidFill>
              <a:srgbClr val="B71C1C"/>
            </a:solidFill>
            <a:prstDash val="solid"/>
          </a:ln>
        </p:spPr>
      </p:sp>
      <p:sp>
        <p:nvSpPr>
          <p:cNvPr id="11" name="Text 9"/>
          <p:cNvSpPr/>
          <p:nvPr/>
        </p:nvSpPr>
        <p:spPr>
          <a:xfrm>
            <a:off x="777240" y="2514600"/>
            <a:ext cx="548640" cy="548640"/>
          </a:xfrm>
          <a:prstGeom prst="rect">
            <a:avLst/>
          </a:prstGeom>
          <a:noFill/>
          <a:ln/>
        </p:spPr>
        <p:txBody>
          <a:bodyPr wrap="square" lIns="0" tIns="0" rIns="0" bIns="0" rtlCol="0" anchor="ctr"/>
          <a:lstStyle/>
          <a:p>
            <a:pPr algn="ctr" indent="0" marL="0">
              <a:buNone/>
            </a:pPr>
            <a:r>
              <a:rPr lang="en-US" sz="2200" b="1" dirty="0">
                <a:solidFill>
                  <a:srgbClr val="FFFFFF"/>
                </a:solidFill>
                <a:latin typeface="Arial Narrow" pitchFamily="34" charset="0"/>
                <a:ea typeface="Arial Narrow" pitchFamily="34" charset="-122"/>
                <a:cs typeface="Arial Narrow" pitchFamily="34" charset="-120"/>
              </a:rPr>
              <a:t>2</a:t>
            </a:r>
            <a:endParaRPr lang="en-US" sz="2200" dirty="0"/>
          </a:p>
        </p:txBody>
      </p:sp>
      <p:sp>
        <p:nvSpPr>
          <p:cNvPr id="12" name="Text 10"/>
          <p:cNvSpPr/>
          <p:nvPr/>
        </p:nvSpPr>
        <p:spPr>
          <a:xfrm>
            <a:off x="1554480" y="2368296"/>
            <a:ext cx="9905695" cy="841248"/>
          </a:xfrm>
          <a:prstGeom prst="rect">
            <a:avLst/>
          </a:prstGeom>
          <a:noFill/>
          <a:ln/>
        </p:spPr>
        <p:txBody>
          <a:bodyPr wrap="square" lIns="0" tIns="0" rIns="0" bIns="0" rtlCol="0" anchor="ctr"/>
          <a:lstStyle/>
          <a:p>
            <a:pPr indent="0" marL="0">
              <a:buNone/>
            </a:pPr>
            <a:r>
              <a:rPr lang="en-US" sz="2200" b="1" dirty="0">
                <a:solidFill>
                  <a:srgbClr val="0F172A"/>
                </a:solidFill>
                <a:latin typeface="Calibri" pitchFamily="34" charset="0"/>
                <a:ea typeface="Calibri" pitchFamily="34" charset="-122"/>
                <a:cs typeface="Calibri" pitchFamily="34" charset="-120"/>
              </a:rPr>
              <a:t>Gefahrstoff erkennen (Warntafel und Gefahrzettel aus sicherer Entfernung)</a:t>
            </a:r>
            <a:pPr indent="0" marL="0">
              <a:buNone/>
            </a:pPr>
            <a:r>
              <a:rPr lang="en-US" sz="1900" dirty="0">
                <a:solidFill>
                  <a:srgbClr val="334155"/>
                </a:solidFill>
                <a:latin typeface="Calibri" pitchFamily="34" charset="0"/>
                <a:ea typeface="Calibri" pitchFamily="34" charset="-122"/>
                <a:cs typeface="Calibri" pitchFamily="34" charset="-120"/>
              </a:rPr>
              <a:t>   </a:t>
            </a:r>
            <a:endParaRPr lang="en-US" sz="2200" dirty="0"/>
          </a:p>
        </p:txBody>
      </p:sp>
      <p:sp>
        <p:nvSpPr>
          <p:cNvPr id="13" name="Shape 11"/>
          <p:cNvSpPr/>
          <p:nvPr/>
        </p:nvSpPr>
        <p:spPr>
          <a:xfrm>
            <a:off x="594360" y="3319272"/>
            <a:ext cx="11002975" cy="841248"/>
          </a:xfrm>
          <a:prstGeom prst="rect">
            <a:avLst/>
          </a:prstGeom>
          <a:solidFill>
            <a:srgbClr val="FFFFFF"/>
          </a:solidFill>
          <a:ln w="9525">
            <a:solidFill>
              <a:srgbClr val="E2E8F0"/>
            </a:solidFill>
            <a:prstDash val="solid"/>
          </a:ln>
        </p:spPr>
      </p:sp>
      <p:sp>
        <p:nvSpPr>
          <p:cNvPr id="14" name="Shape 12"/>
          <p:cNvSpPr/>
          <p:nvPr/>
        </p:nvSpPr>
        <p:spPr>
          <a:xfrm>
            <a:off x="777240" y="3465576"/>
            <a:ext cx="548640" cy="548640"/>
          </a:xfrm>
          <a:prstGeom prst="ellipse">
            <a:avLst/>
          </a:prstGeom>
          <a:solidFill>
            <a:srgbClr val="B71C1C"/>
          </a:solidFill>
          <a:ln w="12700">
            <a:solidFill>
              <a:srgbClr val="B71C1C"/>
            </a:solidFill>
            <a:prstDash val="solid"/>
          </a:ln>
        </p:spPr>
      </p:sp>
      <p:sp>
        <p:nvSpPr>
          <p:cNvPr id="15" name="Text 13"/>
          <p:cNvSpPr/>
          <p:nvPr/>
        </p:nvSpPr>
        <p:spPr>
          <a:xfrm>
            <a:off x="777240" y="3465576"/>
            <a:ext cx="548640" cy="548640"/>
          </a:xfrm>
          <a:prstGeom prst="rect">
            <a:avLst/>
          </a:prstGeom>
          <a:noFill/>
          <a:ln/>
        </p:spPr>
        <p:txBody>
          <a:bodyPr wrap="square" lIns="0" tIns="0" rIns="0" bIns="0" rtlCol="0" anchor="ctr"/>
          <a:lstStyle/>
          <a:p>
            <a:pPr algn="ctr" indent="0" marL="0">
              <a:buNone/>
            </a:pPr>
            <a:r>
              <a:rPr lang="en-US" sz="2200" b="1" dirty="0">
                <a:solidFill>
                  <a:srgbClr val="FFFFFF"/>
                </a:solidFill>
                <a:latin typeface="Arial Narrow" pitchFamily="34" charset="0"/>
                <a:ea typeface="Arial Narrow" pitchFamily="34" charset="-122"/>
                <a:cs typeface="Arial Narrow" pitchFamily="34" charset="-120"/>
              </a:rPr>
              <a:t>3</a:t>
            </a:r>
            <a:endParaRPr lang="en-US" sz="2200" dirty="0"/>
          </a:p>
        </p:txBody>
      </p:sp>
      <p:sp>
        <p:nvSpPr>
          <p:cNvPr id="16" name="Text 14"/>
          <p:cNvSpPr/>
          <p:nvPr/>
        </p:nvSpPr>
        <p:spPr>
          <a:xfrm>
            <a:off x="1554480" y="3319272"/>
            <a:ext cx="9905695" cy="841248"/>
          </a:xfrm>
          <a:prstGeom prst="rect">
            <a:avLst/>
          </a:prstGeom>
          <a:noFill/>
          <a:ln/>
        </p:spPr>
        <p:txBody>
          <a:bodyPr wrap="square" lIns="0" tIns="0" rIns="0" bIns="0" rtlCol="0" anchor="ctr"/>
          <a:lstStyle/>
          <a:p>
            <a:pPr indent="0" marL="0">
              <a:buNone/>
            </a:pPr>
            <a:r>
              <a:rPr lang="en-US" sz="2200" b="1" dirty="0">
                <a:solidFill>
                  <a:srgbClr val="0F172A"/>
                </a:solidFill>
                <a:latin typeface="Calibri" pitchFamily="34" charset="0"/>
                <a:ea typeface="Calibri" pitchFamily="34" charset="-122"/>
                <a:cs typeface="Calibri" pitchFamily="34" charset="-120"/>
              </a:rPr>
              <a:t>Gefahren-, Absperr- und Übergangsbereich festlegen</a:t>
            </a:r>
            <a:pPr indent="0" marL="0">
              <a:buNone/>
            </a:pPr>
            <a:r>
              <a:rPr lang="en-US" sz="1900" dirty="0">
                <a:solidFill>
                  <a:srgbClr val="334155"/>
                </a:solidFill>
                <a:latin typeface="Calibri" pitchFamily="34" charset="0"/>
                <a:ea typeface="Calibri" pitchFamily="34" charset="-122"/>
                <a:cs typeface="Calibri" pitchFamily="34" charset="-120"/>
              </a:rPr>
              <a:t>   </a:t>
            </a:r>
            <a:endParaRPr lang="en-US" sz="2200" dirty="0"/>
          </a:p>
        </p:txBody>
      </p:sp>
      <p:sp>
        <p:nvSpPr>
          <p:cNvPr id="17" name="Shape 15"/>
          <p:cNvSpPr/>
          <p:nvPr/>
        </p:nvSpPr>
        <p:spPr>
          <a:xfrm>
            <a:off x="594360" y="4270248"/>
            <a:ext cx="11002975" cy="841248"/>
          </a:xfrm>
          <a:prstGeom prst="rect">
            <a:avLst/>
          </a:prstGeom>
          <a:solidFill>
            <a:srgbClr val="FFFFFF"/>
          </a:solidFill>
          <a:ln w="9525">
            <a:solidFill>
              <a:srgbClr val="E2E8F0"/>
            </a:solidFill>
            <a:prstDash val="solid"/>
          </a:ln>
        </p:spPr>
      </p:sp>
      <p:sp>
        <p:nvSpPr>
          <p:cNvPr id="18" name="Shape 16"/>
          <p:cNvSpPr/>
          <p:nvPr/>
        </p:nvSpPr>
        <p:spPr>
          <a:xfrm>
            <a:off x="777240" y="4416552"/>
            <a:ext cx="548640" cy="548640"/>
          </a:xfrm>
          <a:prstGeom prst="ellipse">
            <a:avLst/>
          </a:prstGeom>
          <a:solidFill>
            <a:srgbClr val="B71C1C"/>
          </a:solidFill>
          <a:ln w="12700">
            <a:solidFill>
              <a:srgbClr val="B71C1C"/>
            </a:solidFill>
            <a:prstDash val="solid"/>
          </a:ln>
        </p:spPr>
      </p:sp>
      <p:sp>
        <p:nvSpPr>
          <p:cNvPr id="19" name="Text 17"/>
          <p:cNvSpPr/>
          <p:nvPr/>
        </p:nvSpPr>
        <p:spPr>
          <a:xfrm>
            <a:off x="777240" y="4416552"/>
            <a:ext cx="548640" cy="548640"/>
          </a:xfrm>
          <a:prstGeom prst="rect">
            <a:avLst/>
          </a:prstGeom>
          <a:noFill/>
          <a:ln/>
        </p:spPr>
        <p:txBody>
          <a:bodyPr wrap="square" lIns="0" tIns="0" rIns="0" bIns="0" rtlCol="0" anchor="ctr"/>
          <a:lstStyle/>
          <a:p>
            <a:pPr algn="ctr" indent="0" marL="0">
              <a:buNone/>
            </a:pPr>
            <a:r>
              <a:rPr lang="en-US" sz="2200" b="1" dirty="0">
                <a:solidFill>
                  <a:srgbClr val="FFFFFF"/>
                </a:solidFill>
                <a:latin typeface="Arial Narrow" pitchFamily="34" charset="0"/>
                <a:ea typeface="Arial Narrow" pitchFamily="34" charset="-122"/>
                <a:cs typeface="Arial Narrow" pitchFamily="34" charset="-120"/>
              </a:rPr>
              <a:t>4</a:t>
            </a:r>
            <a:endParaRPr lang="en-US" sz="2200" dirty="0"/>
          </a:p>
        </p:txBody>
      </p:sp>
      <p:sp>
        <p:nvSpPr>
          <p:cNvPr id="20" name="Text 18"/>
          <p:cNvSpPr/>
          <p:nvPr/>
        </p:nvSpPr>
        <p:spPr>
          <a:xfrm>
            <a:off x="1554480" y="4270248"/>
            <a:ext cx="9905695" cy="841248"/>
          </a:xfrm>
          <a:prstGeom prst="rect">
            <a:avLst/>
          </a:prstGeom>
          <a:noFill/>
          <a:ln/>
        </p:spPr>
        <p:txBody>
          <a:bodyPr wrap="square" lIns="0" tIns="0" rIns="0" bIns="0" rtlCol="0" anchor="ctr"/>
          <a:lstStyle/>
          <a:p>
            <a:pPr indent="0" marL="0">
              <a:buNone/>
            </a:pPr>
            <a:r>
              <a:rPr lang="en-US" sz="2200" b="1" dirty="0">
                <a:solidFill>
                  <a:srgbClr val="0F172A"/>
                </a:solidFill>
                <a:latin typeface="Calibri" pitchFamily="34" charset="0"/>
                <a:ea typeface="Calibri" pitchFamily="34" charset="-122"/>
                <a:cs typeface="Calibri" pitchFamily="34" charset="-120"/>
              </a:rPr>
              <a:t>Gefahrstoffeinheit nachfordern</a:t>
            </a:r>
            <a:pPr indent="0" marL="0">
              <a:buNone/>
            </a:pPr>
            <a:r>
              <a:rPr lang="en-US" sz="1900" dirty="0">
                <a:solidFill>
                  <a:srgbClr val="334155"/>
                </a:solidFill>
                <a:latin typeface="Calibri" pitchFamily="34" charset="0"/>
                <a:ea typeface="Calibri" pitchFamily="34" charset="-122"/>
                <a:cs typeface="Calibri" pitchFamily="34" charset="-120"/>
              </a:rPr>
              <a:t>   </a:t>
            </a:r>
            <a:endParaRPr lang="en-US" sz="2200" dirty="0"/>
          </a:p>
        </p:txBody>
      </p:sp>
      <p:sp>
        <p:nvSpPr>
          <p:cNvPr id="21" name="Shape 19"/>
          <p:cNvSpPr/>
          <p:nvPr/>
        </p:nvSpPr>
        <p:spPr>
          <a:xfrm>
            <a:off x="594360" y="5221224"/>
            <a:ext cx="11002975" cy="841248"/>
          </a:xfrm>
          <a:prstGeom prst="rect">
            <a:avLst/>
          </a:prstGeom>
          <a:solidFill>
            <a:srgbClr val="FFFFFF"/>
          </a:solidFill>
          <a:ln w="9525">
            <a:solidFill>
              <a:srgbClr val="E2E8F0"/>
            </a:solidFill>
            <a:prstDash val="solid"/>
          </a:ln>
        </p:spPr>
      </p:sp>
      <p:sp>
        <p:nvSpPr>
          <p:cNvPr id="22" name="Shape 20"/>
          <p:cNvSpPr/>
          <p:nvPr/>
        </p:nvSpPr>
        <p:spPr>
          <a:xfrm>
            <a:off x="777240" y="5367528"/>
            <a:ext cx="548640" cy="548640"/>
          </a:xfrm>
          <a:prstGeom prst="ellipse">
            <a:avLst/>
          </a:prstGeom>
          <a:solidFill>
            <a:srgbClr val="B71C1C"/>
          </a:solidFill>
          <a:ln w="12700">
            <a:solidFill>
              <a:srgbClr val="B71C1C"/>
            </a:solidFill>
            <a:prstDash val="solid"/>
          </a:ln>
        </p:spPr>
      </p:sp>
      <p:sp>
        <p:nvSpPr>
          <p:cNvPr id="23" name="Text 21"/>
          <p:cNvSpPr/>
          <p:nvPr/>
        </p:nvSpPr>
        <p:spPr>
          <a:xfrm>
            <a:off x="777240" y="5367528"/>
            <a:ext cx="548640" cy="548640"/>
          </a:xfrm>
          <a:prstGeom prst="rect">
            <a:avLst/>
          </a:prstGeom>
          <a:noFill/>
          <a:ln/>
        </p:spPr>
        <p:txBody>
          <a:bodyPr wrap="square" lIns="0" tIns="0" rIns="0" bIns="0" rtlCol="0" anchor="ctr"/>
          <a:lstStyle/>
          <a:p>
            <a:pPr algn="ctr" indent="0" marL="0">
              <a:buNone/>
            </a:pPr>
            <a:r>
              <a:rPr lang="en-US" sz="2200" b="1" dirty="0">
                <a:solidFill>
                  <a:srgbClr val="FFFFFF"/>
                </a:solidFill>
                <a:latin typeface="Arial Narrow" pitchFamily="34" charset="0"/>
                <a:ea typeface="Arial Narrow" pitchFamily="34" charset="-122"/>
                <a:cs typeface="Arial Narrow" pitchFamily="34" charset="-120"/>
              </a:rPr>
              <a:t>5</a:t>
            </a:r>
            <a:endParaRPr lang="en-US" sz="2200" dirty="0"/>
          </a:p>
        </p:txBody>
      </p:sp>
      <p:sp>
        <p:nvSpPr>
          <p:cNvPr id="24" name="Text 22"/>
          <p:cNvSpPr/>
          <p:nvPr/>
        </p:nvSpPr>
        <p:spPr>
          <a:xfrm>
            <a:off x="1554480" y="5221224"/>
            <a:ext cx="9905695" cy="841248"/>
          </a:xfrm>
          <a:prstGeom prst="rect">
            <a:avLst/>
          </a:prstGeom>
          <a:noFill/>
          <a:ln/>
        </p:spPr>
        <p:txBody>
          <a:bodyPr wrap="square" lIns="0" tIns="0" rIns="0" bIns="0" rtlCol="0" anchor="ctr"/>
          <a:lstStyle/>
          <a:p>
            <a:pPr indent="0" marL="0">
              <a:buNone/>
            </a:pPr>
            <a:r>
              <a:rPr lang="en-US" sz="2200" b="1" dirty="0">
                <a:solidFill>
                  <a:srgbClr val="0F172A"/>
                </a:solidFill>
                <a:latin typeface="Calibri" pitchFamily="34" charset="0"/>
                <a:ea typeface="Calibri" pitchFamily="34" charset="-122"/>
                <a:cs typeface="Calibri" pitchFamily="34" charset="-120"/>
              </a:rPr>
              <a:t>Bevölkerung warnen (Fenster und Türen schließen)</a:t>
            </a:r>
            <a:pPr indent="0" marL="0">
              <a:buNone/>
            </a:pPr>
            <a:r>
              <a:rPr lang="en-US" sz="1900" dirty="0">
                <a:solidFill>
                  <a:srgbClr val="334155"/>
                </a:solidFill>
                <a:latin typeface="Calibri" pitchFamily="34" charset="0"/>
                <a:ea typeface="Calibri" pitchFamily="34" charset="-122"/>
                <a:cs typeface="Calibri" pitchFamily="34" charset="-120"/>
              </a:rPr>
              <a:t>   </a:t>
            </a:r>
            <a:endParaRPr lang="en-US" sz="2200" dirty="0"/>
          </a:p>
        </p:txBody>
      </p:sp>
      <p:sp>
        <p:nvSpPr>
          <p:cNvPr id="25" name="Text 23"/>
          <p:cNvSpPr/>
          <p:nvPr/>
        </p:nvSpPr>
        <p:spPr>
          <a:xfrm>
            <a:off x="594360" y="6437376"/>
            <a:ext cx="6400800" cy="274320"/>
          </a:xfrm>
          <a:prstGeom prst="rect">
            <a:avLst/>
          </a:prstGeom>
          <a:noFill/>
          <a:ln/>
        </p:spPr>
        <p:txBody>
          <a:bodyPr wrap="square" lIns="0" tIns="0" rIns="0" bIns="0" rtlCol="0" anchor="ctr"/>
          <a:lstStyle/>
          <a:p>
            <a:pPr indent="0" marL="0">
              <a:buNone/>
            </a:pPr>
            <a:r>
              <a:rPr lang="en-US" sz="1000" dirty="0">
                <a:solidFill>
                  <a:srgbClr val="64748B"/>
                </a:solidFill>
                <a:latin typeface="Calibri" pitchFamily="34" charset="0"/>
                <a:ea typeface="Calibri" pitchFamily="34" charset="-122"/>
                <a:cs typeface="Calibri" pitchFamily="34" charset="-120"/>
              </a:rPr>
              <a:t>Planspiel · Gefahrgut-Tankzug · Ausbildung  ·  17</a:t>
            </a:r>
            <a:endParaRPr lang="en-US" sz="1000" dirty="0"/>
          </a:p>
        </p:txBody>
      </p:sp>
      <p:sp>
        <p:nvSpPr>
          <p:cNvPr id="26" name="Text 24">
            <a:hlinkClick r:id="rId1" tooltip="Feuerwehr Wissen"/>
          </p:cNvPr>
          <p:cNvSpPr/>
          <p:nvPr/>
        </p:nvSpPr>
        <p:spPr>
          <a:xfrm>
            <a:off x="8488375" y="6437376"/>
            <a:ext cx="3108960" cy="274320"/>
          </a:xfrm>
          <a:prstGeom prst="rect">
            <a:avLst/>
          </a:prstGeom>
          <a:noFill/>
          <a:ln/>
        </p:spPr>
        <p:txBody>
          <a:bodyPr wrap="square" lIns="0" tIns="0" rIns="0" bIns="0" rtlCol="0" anchor="ctr"/>
          <a:lstStyle/>
          <a:p>
            <a:pPr algn="r" indent="0" marL="0">
              <a:buNone/>
            </a:pPr>
            <a:r>
              <a:rPr lang="en-US" sz="1100" u="sng" dirty="0">
                <a:solidFill>
                  <a:srgbClr val="64748B"/>
                </a:solidFill>
                <a:latin typeface="Calibri" pitchFamily="34" charset="0"/>
                <a:ea typeface="Calibri" pitchFamily="34" charset="-122"/>
                <a:cs typeface="Calibri" pitchFamily="34" charset="-120"/>
                <a:hlinkClick r:id="rId1" invalidUrl="" action="" tgtFrame="" tooltip="Feuerwehr Wissen" history="1" highlightClick="0" endSnd="0">
                  <a:extLst>
                    <a:ext uri="{A12FA001-AC4F-418D-AE19-62706E023703}">
                      <ahyp:hlinkClr xmlns:ahyp="http://schemas.microsoft.com/office/drawing/2018/hyperlinkcolor" val="tx"/>
                    </a:ext>
                  </a:extLst>
                </a:hlinkClick>
              </a:rPr>
              <a:t>feuerwehr-wissen-bb.de</a:t>
            </a:r>
            <a:endParaRPr lang="en-US" sz="1100"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bg>
      <p:bgPr>
        <a:solidFill>
          <a:srgbClr val="F8FAFC"/>
        </a:solidFill>
      </p:bgPr>
    </p:bg>
    <p:spTree>
      <p:nvGrpSpPr>
        <p:cNvPr id="1" name=""/>
        <p:cNvGrpSpPr/>
        <p:nvPr/>
      </p:nvGrpSpPr>
      <p:grpSpPr>
        <a:xfrm>
          <a:off x="0" y="0"/>
          <a:ext cx="0" cy="0"/>
          <a:chOff x="0" y="0"/>
          <a:chExt cx="0" cy="0"/>
        </a:xfrm>
      </p:grpSpPr>
      <p:sp>
        <p:nvSpPr>
          <p:cNvPr id="2" name="Shape 0"/>
          <p:cNvSpPr/>
          <p:nvPr/>
        </p:nvSpPr>
        <p:spPr>
          <a:xfrm>
            <a:off x="0" y="0"/>
            <a:ext cx="12191695" cy="1024128"/>
          </a:xfrm>
          <a:prstGeom prst="rect">
            <a:avLst/>
          </a:prstGeom>
          <a:solidFill>
            <a:srgbClr val="EEF2F8"/>
          </a:solidFill>
          <a:ln w="12700">
            <a:solidFill>
              <a:srgbClr val="EEF2F8"/>
            </a:solidFill>
            <a:prstDash val="solid"/>
          </a:ln>
        </p:spPr>
      </p:sp>
      <p:sp>
        <p:nvSpPr>
          <p:cNvPr id="3" name="Shape 1"/>
          <p:cNvSpPr/>
          <p:nvPr/>
        </p:nvSpPr>
        <p:spPr>
          <a:xfrm>
            <a:off x="0" y="1024128"/>
            <a:ext cx="12191695" cy="45720"/>
          </a:xfrm>
          <a:prstGeom prst="rect">
            <a:avLst/>
          </a:prstGeom>
          <a:solidFill>
            <a:srgbClr val="B71C1C"/>
          </a:solidFill>
          <a:ln w="12700">
            <a:solidFill>
              <a:srgbClr val="B71C1C"/>
            </a:solidFill>
            <a:prstDash val="solid"/>
          </a:ln>
        </p:spPr>
      </p:sp>
      <p:sp>
        <p:nvSpPr>
          <p:cNvPr id="4" name="Text 2"/>
          <p:cNvSpPr/>
          <p:nvPr/>
        </p:nvSpPr>
        <p:spPr>
          <a:xfrm>
            <a:off x="594360" y="128016"/>
            <a:ext cx="11002975" cy="786384"/>
          </a:xfrm>
          <a:prstGeom prst="rect">
            <a:avLst/>
          </a:prstGeom>
          <a:noFill/>
          <a:ln/>
        </p:spPr>
        <p:txBody>
          <a:bodyPr wrap="square" lIns="0" tIns="0" rIns="0" bIns="0" rtlCol="0" anchor="ctr">
            <a:normAutofit/>
          </a:bodyPr>
          <a:lstStyle/>
          <a:p>
            <a:pPr indent="0" marL="0">
              <a:buNone/>
            </a:pPr>
            <a:r>
              <a:rPr lang="en-US" sz="3400" b="1" dirty="0">
                <a:solidFill>
                  <a:srgbClr val="0F172A"/>
                </a:solidFill>
                <a:latin typeface="Arial Narrow" pitchFamily="34" charset="0"/>
                <a:ea typeface="Arial Narrow" pitchFamily="34" charset="-122"/>
                <a:cs typeface="Arial Narrow" pitchFamily="34" charset="-120"/>
              </a:rPr>
              <a:t>3.3 MUSTERLÖSUNG: WEITERE BEFEHLE</a:t>
            </a:r>
            <a:endParaRPr lang="en-US" sz="3400" dirty="0"/>
          </a:p>
        </p:txBody>
      </p:sp>
      <p:sp>
        <p:nvSpPr>
          <p:cNvPr id="5" name="Shape 3"/>
          <p:cNvSpPr/>
          <p:nvPr/>
        </p:nvSpPr>
        <p:spPr>
          <a:xfrm>
            <a:off x="594360" y="1417320"/>
            <a:ext cx="11002975" cy="841248"/>
          </a:xfrm>
          <a:prstGeom prst="rect">
            <a:avLst/>
          </a:prstGeom>
          <a:solidFill>
            <a:srgbClr val="FFFFFF"/>
          </a:solidFill>
          <a:ln w="9525">
            <a:solidFill>
              <a:srgbClr val="E2E8F0"/>
            </a:solidFill>
            <a:prstDash val="solid"/>
          </a:ln>
        </p:spPr>
      </p:sp>
      <p:sp>
        <p:nvSpPr>
          <p:cNvPr id="6" name="Shape 4"/>
          <p:cNvSpPr/>
          <p:nvPr/>
        </p:nvSpPr>
        <p:spPr>
          <a:xfrm>
            <a:off x="777240" y="1563624"/>
            <a:ext cx="548640" cy="548640"/>
          </a:xfrm>
          <a:prstGeom prst="ellipse">
            <a:avLst/>
          </a:prstGeom>
          <a:solidFill>
            <a:srgbClr val="B71C1C"/>
          </a:solidFill>
          <a:ln w="12700">
            <a:solidFill>
              <a:srgbClr val="B71C1C"/>
            </a:solidFill>
            <a:prstDash val="solid"/>
          </a:ln>
        </p:spPr>
      </p:sp>
      <p:sp>
        <p:nvSpPr>
          <p:cNvPr id="7" name="Text 5"/>
          <p:cNvSpPr/>
          <p:nvPr/>
        </p:nvSpPr>
        <p:spPr>
          <a:xfrm>
            <a:off x="777240" y="1563624"/>
            <a:ext cx="548640" cy="548640"/>
          </a:xfrm>
          <a:prstGeom prst="rect">
            <a:avLst/>
          </a:prstGeom>
          <a:noFill/>
          <a:ln/>
        </p:spPr>
        <p:txBody>
          <a:bodyPr wrap="square" lIns="0" tIns="0" rIns="0" bIns="0" rtlCol="0" anchor="ctr"/>
          <a:lstStyle/>
          <a:p>
            <a:pPr algn="ctr" indent="0" marL="0">
              <a:buNone/>
            </a:pPr>
            <a:r>
              <a:rPr lang="en-US" sz="2200" b="1" dirty="0">
                <a:solidFill>
                  <a:srgbClr val="FFFFFF"/>
                </a:solidFill>
                <a:latin typeface="Arial Narrow" pitchFamily="34" charset="0"/>
                <a:ea typeface="Arial Narrow" pitchFamily="34" charset="-122"/>
                <a:cs typeface="Arial Narrow" pitchFamily="34" charset="-120"/>
              </a:rPr>
              <a:t>1</a:t>
            </a:r>
            <a:endParaRPr lang="en-US" sz="2200" dirty="0"/>
          </a:p>
        </p:txBody>
      </p:sp>
      <p:sp>
        <p:nvSpPr>
          <p:cNvPr id="8" name="Text 6"/>
          <p:cNvSpPr/>
          <p:nvPr/>
        </p:nvSpPr>
        <p:spPr>
          <a:xfrm>
            <a:off x="1554480" y="1417320"/>
            <a:ext cx="9905695" cy="841248"/>
          </a:xfrm>
          <a:prstGeom prst="rect">
            <a:avLst/>
          </a:prstGeom>
          <a:noFill/>
          <a:ln/>
        </p:spPr>
        <p:txBody>
          <a:bodyPr wrap="square" lIns="0" tIns="0" rIns="0" bIns="0" rtlCol="0" anchor="ctr"/>
          <a:lstStyle/>
          <a:p>
            <a:pPr indent="0" marL="0">
              <a:buNone/>
            </a:pPr>
            <a:r>
              <a:rPr lang="en-US" sz="2200" b="1" dirty="0">
                <a:solidFill>
                  <a:srgbClr val="0F172A"/>
                </a:solidFill>
                <a:latin typeface="Calibri" pitchFamily="34" charset="0"/>
                <a:ea typeface="Calibri" pitchFamily="34" charset="-122"/>
                <a:cs typeface="Calibri" pitchFamily="34" charset="-120"/>
              </a:rPr>
              <a:t>Chemikalienschutzanzüge anlegen</a:t>
            </a:r>
            <a:pPr indent="0" marL="0">
              <a:buNone/>
            </a:pPr>
            <a:r>
              <a:rPr lang="en-US" sz="1900" dirty="0">
                <a:solidFill>
                  <a:srgbClr val="334155"/>
                </a:solidFill>
                <a:latin typeface="Calibri" pitchFamily="34" charset="0"/>
                <a:ea typeface="Calibri" pitchFamily="34" charset="-122"/>
                <a:cs typeface="Calibri" pitchFamily="34" charset="-120"/>
              </a:rPr>
              <a:t>   </a:t>
            </a:r>
            <a:endParaRPr lang="en-US" sz="2200" dirty="0"/>
          </a:p>
        </p:txBody>
      </p:sp>
      <p:sp>
        <p:nvSpPr>
          <p:cNvPr id="9" name="Shape 7"/>
          <p:cNvSpPr/>
          <p:nvPr/>
        </p:nvSpPr>
        <p:spPr>
          <a:xfrm>
            <a:off x="594360" y="2368296"/>
            <a:ext cx="11002975" cy="841248"/>
          </a:xfrm>
          <a:prstGeom prst="rect">
            <a:avLst/>
          </a:prstGeom>
          <a:solidFill>
            <a:srgbClr val="FFFFFF"/>
          </a:solidFill>
          <a:ln w="9525">
            <a:solidFill>
              <a:srgbClr val="E2E8F0"/>
            </a:solidFill>
            <a:prstDash val="solid"/>
          </a:ln>
        </p:spPr>
      </p:sp>
      <p:sp>
        <p:nvSpPr>
          <p:cNvPr id="10" name="Shape 8"/>
          <p:cNvSpPr/>
          <p:nvPr/>
        </p:nvSpPr>
        <p:spPr>
          <a:xfrm>
            <a:off x="777240" y="2514600"/>
            <a:ext cx="548640" cy="548640"/>
          </a:xfrm>
          <a:prstGeom prst="ellipse">
            <a:avLst/>
          </a:prstGeom>
          <a:solidFill>
            <a:srgbClr val="B71C1C"/>
          </a:solidFill>
          <a:ln w="12700">
            <a:solidFill>
              <a:srgbClr val="B71C1C"/>
            </a:solidFill>
            <a:prstDash val="solid"/>
          </a:ln>
        </p:spPr>
      </p:sp>
      <p:sp>
        <p:nvSpPr>
          <p:cNvPr id="11" name="Text 9"/>
          <p:cNvSpPr/>
          <p:nvPr/>
        </p:nvSpPr>
        <p:spPr>
          <a:xfrm>
            <a:off x="777240" y="2514600"/>
            <a:ext cx="548640" cy="548640"/>
          </a:xfrm>
          <a:prstGeom prst="rect">
            <a:avLst/>
          </a:prstGeom>
          <a:noFill/>
          <a:ln/>
        </p:spPr>
        <p:txBody>
          <a:bodyPr wrap="square" lIns="0" tIns="0" rIns="0" bIns="0" rtlCol="0" anchor="ctr"/>
          <a:lstStyle/>
          <a:p>
            <a:pPr algn="ctr" indent="0" marL="0">
              <a:buNone/>
            </a:pPr>
            <a:r>
              <a:rPr lang="en-US" sz="2200" b="1" dirty="0">
                <a:solidFill>
                  <a:srgbClr val="FFFFFF"/>
                </a:solidFill>
                <a:latin typeface="Arial Narrow" pitchFamily="34" charset="0"/>
                <a:ea typeface="Arial Narrow" pitchFamily="34" charset="-122"/>
                <a:cs typeface="Arial Narrow" pitchFamily="34" charset="-120"/>
              </a:rPr>
              <a:t>2</a:t>
            </a:r>
            <a:endParaRPr lang="en-US" sz="2200" dirty="0"/>
          </a:p>
        </p:txBody>
      </p:sp>
      <p:sp>
        <p:nvSpPr>
          <p:cNvPr id="12" name="Text 10"/>
          <p:cNvSpPr/>
          <p:nvPr/>
        </p:nvSpPr>
        <p:spPr>
          <a:xfrm>
            <a:off x="1554480" y="2368296"/>
            <a:ext cx="9905695" cy="841248"/>
          </a:xfrm>
          <a:prstGeom prst="rect">
            <a:avLst/>
          </a:prstGeom>
          <a:noFill/>
          <a:ln/>
        </p:spPr>
        <p:txBody>
          <a:bodyPr wrap="square" lIns="0" tIns="0" rIns="0" bIns="0" rtlCol="0" anchor="ctr"/>
          <a:lstStyle/>
          <a:p>
            <a:pPr indent="0" marL="0">
              <a:buNone/>
            </a:pPr>
            <a:r>
              <a:rPr lang="en-US" sz="2200" b="1" dirty="0">
                <a:solidFill>
                  <a:srgbClr val="0F172A"/>
                </a:solidFill>
                <a:latin typeface="Calibri" pitchFamily="34" charset="0"/>
                <a:ea typeface="Calibri" pitchFamily="34" charset="-122"/>
                <a:cs typeface="Calibri" pitchFamily="34" charset="-120"/>
              </a:rPr>
              <a:t>Verletzten nur mit Schutzausrüstung retten (Rettungstrupp)</a:t>
            </a:r>
            <a:pPr indent="0" marL="0">
              <a:buNone/>
            </a:pPr>
            <a:r>
              <a:rPr lang="en-US" sz="1900" dirty="0">
                <a:solidFill>
                  <a:srgbClr val="334155"/>
                </a:solidFill>
                <a:latin typeface="Calibri" pitchFamily="34" charset="0"/>
                <a:ea typeface="Calibri" pitchFamily="34" charset="-122"/>
                <a:cs typeface="Calibri" pitchFamily="34" charset="-120"/>
              </a:rPr>
              <a:t>   </a:t>
            </a:r>
            <a:endParaRPr lang="en-US" sz="2200" dirty="0"/>
          </a:p>
        </p:txBody>
      </p:sp>
      <p:sp>
        <p:nvSpPr>
          <p:cNvPr id="13" name="Shape 11"/>
          <p:cNvSpPr/>
          <p:nvPr/>
        </p:nvSpPr>
        <p:spPr>
          <a:xfrm>
            <a:off x="594360" y="3319272"/>
            <a:ext cx="11002975" cy="841248"/>
          </a:xfrm>
          <a:prstGeom prst="rect">
            <a:avLst/>
          </a:prstGeom>
          <a:solidFill>
            <a:srgbClr val="FFFFFF"/>
          </a:solidFill>
          <a:ln w="9525">
            <a:solidFill>
              <a:srgbClr val="E2E8F0"/>
            </a:solidFill>
            <a:prstDash val="solid"/>
          </a:ln>
        </p:spPr>
      </p:sp>
      <p:sp>
        <p:nvSpPr>
          <p:cNvPr id="14" name="Shape 12"/>
          <p:cNvSpPr/>
          <p:nvPr/>
        </p:nvSpPr>
        <p:spPr>
          <a:xfrm>
            <a:off x="777240" y="3465576"/>
            <a:ext cx="548640" cy="548640"/>
          </a:xfrm>
          <a:prstGeom prst="ellipse">
            <a:avLst/>
          </a:prstGeom>
          <a:solidFill>
            <a:srgbClr val="B71C1C"/>
          </a:solidFill>
          <a:ln w="12700">
            <a:solidFill>
              <a:srgbClr val="B71C1C"/>
            </a:solidFill>
            <a:prstDash val="solid"/>
          </a:ln>
        </p:spPr>
      </p:sp>
      <p:sp>
        <p:nvSpPr>
          <p:cNvPr id="15" name="Text 13"/>
          <p:cNvSpPr/>
          <p:nvPr/>
        </p:nvSpPr>
        <p:spPr>
          <a:xfrm>
            <a:off x="777240" y="3465576"/>
            <a:ext cx="548640" cy="548640"/>
          </a:xfrm>
          <a:prstGeom prst="rect">
            <a:avLst/>
          </a:prstGeom>
          <a:noFill/>
          <a:ln/>
        </p:spPr>
        <p:txBody>
          <a:bodyPr wrap="square" lIns="0" tIns="0" rIns="0" bIns="0" rtlCol="0" anchor="ctr"/>
          <a:lstStyle/>
          <a:p>
            <a:pPr algn="ctr" indent="0" marL="0">
              <a:buNone/>
            </a:pPr>
            <a:r>
              <a:rPr lang="en-US" sz="2200" b="1" dirty="0">
                <a:solidFill>
                  <a:srgbClr val="FFFFFF"/>
                </a:solidFill>
                <a:latin typeface="Arial Narrow" pitchFamily="34" charset="0"/>
                <a:ea typeface="Arial Narrow" pitchFamily="34" charset="-122"/>
                <a:cs typeface="Arial Narrow" pitchFamily="34" charset="-120"/>
              </a:rPr>
              <a:t>3</a:t>
            </a:r>
            <a:endParaRPr lang="en-US" sz="2200" dirty="0"/>
          </a:p>
        </p:txBody>
      </p:sp>
      <p:sp>
        <p:nvSpPr>
          <p:cNvPr id="16" name="Text 14"/>
          <p:cNvSpPr/>
          <p:nvPr/>
        </p:nvSpPr>
        <p:spPr>
          <a:xfrm>
            <a:off x="1554480" y="3319272"/>
            <a:ext cx="9905695" cy="841248"/>
          </a:xfrm>
          <a:prstGeom prst="rect">
            <a:avLst/>
          </a:prstGeom>
          <a:noFill/>
          <a:ln/>
        </p:spPr>
        <p:txBody>
          <a:bodyPr wrap="square" lIns="0" tIns="0" rIns="0" bIns="0" rtlCol="0" anchor="ctr"/>
          <a:lstStyle/>
          <a:p>
            <a:pPr indent="0" marL="0">
              <a:buNone/>
            </a:pPr>
            <a:r>
              <a:rPr lang="en-US" sz="2200" b="1" dirty="0">
                <a:solidFill>
                  <a:srgbClr val="0F172A"/>
                </a:solidFill>
                <a:latin typeface="Calibri" pitchFamily="34" charset="0"/>
                <a:ea typeface="Calibri" pitchFamily="34" charset="-122"/>
                <a:cs typeface="Calibri" pitchFamily="34" charset="-120"/>
              </a:rPr>
              <a:t>Messtrupp einsetzen und Schadstoffe messen</a:t>
            </a:r>
            <a:pPr indent="0" marL="0">
              <a:buNone/>
            </a:pPr>
            <a:r>
              <a:rPr lang="en-US" sz="1900" dirty="0">
                <a:solidFill>
                  <a:srgbClr val="334155"/>
                </a:solidFill>
                <a:latin typeface="Calibri" pitchFamily="34" charset="0"/>
                <a:ea typeface="Calibri" pitchFamily="34" charset="-122"/>
                <a:cs typeface="Calibri" pitchFamily="34" charset="-120"/>
              </a:rPr>
              <a:t>   </a:t>
            </a:r>
            <a:endParaRPr lang="en-US" sz="2200" dirty="0"/>
          </a:p>
        </p:txBody>
      </p:sp>
      <p:sp>
        <p:nvSpPr>
          <p:cNvPr id="17" name="Shape 15"/>
          <p:cNvSpPr/>
          <p:nvPr/>
        </p:nvSpPr>
        <p:spPr>
          <a:xfrm>
            <a:off x="594360" y="4270248"/>
            <a:ext cx="11002975" cy="841248"/>
          </a:xfrm>
          <a:prstGeom prst="rect">
            <a:avLst/>
          </a:prstGeom>
          <a:solidFill>
            <a:srgbClr val="FFFFFF"/>
          </a:solidFill>
          <a:ln w="9525">
            <a:solidFill>
              <a:srgbClr val="E2E8F0"/>
            </a:solidFill>
            <a:prstDash val="solid"/>
          </a:ln>
        </p:spPr>
      </p:sp>
      <p:sp>
        <p:nvSpPr>
          <p:cNvPr id="18" name="Shape 16"/>
          <p:cNvSpPr/>
          <p:nvPr/>
        </p:nvSpPr>
        <p:spPr>
          <a:xfrm>
            <a:off x="777240" y="4416552"/>
            <a:ext cx="548640" cy="548640"/>
          </a:xfrm>
          <a:prstGeom prst="ellipse">
            <a:avLst/>
          </a:prstGeom>
          <a:solidFill>
            <a:srgbClr val="B71C1C"/>
          </a:solidFill>
          <a:ln w="12700">
            <a:solidFill>
              <a:srgbClr val="B71C1C"/>
            </a:solidFill>
            <a:prstDash val="solid"/>
          </a:ln>
        </p:spPr>
      </p:sp>
      <p:sp>
        <p:nvSpPr>
          <p:cNvPr id="19" name="Text 17"/>
          <p:cNvSpPr/>
          <p:nvPr/>
        </p:nvSpPr>
        <p:spPr>
          <a:xfrm>
            <a:off x="777240" y="4416552"/>
            <a:ext cx="548640" cy="548640"/>
          </a:xfrm>
          <a:prstGeom prst="rect">
            <a:avLst/>
          </a:prstGeom>
          <a:noFill/>
          <a:ln/>
        </p:spPr>
        <p:txBody>
          <a:bodyPr wrap="square" lIns="0" tIns="0" rIns="0" bIns="0" rtlCol="0" anchor="ctr"/>
          <a:lstStyle/>
          <a:p>
            <a:pPr algn="ctr" indent="0" marL="0">
              <a:buNone/>
            </a:pPr>
            <a:r>
              <a:rPr lang="en-US" sz="2200" b="1" dirty="0">
                <a:solidFill>
                  <a:srgbClr val="FFFFFF"/>
                </a:solidFill>
                <a:latin typeface="Arial Narrow" pitchFamily="34" charset="0"/>
                <a:ea typeface="Arial Narrow" pitchFamily="34" charset="-122"/>
                <a:cs typeface="Arial Narrow" pitchFamily="34" charset="-120"/>
              </a:rPr>
              <a:t>4</a:t>
            </a:r>
            <a:endParaRPr lang="en-US" sz="2200" dirty="0"/>
          </a:p>
        </p:txBody>
      </p:sp>
      <p:sp>
        <p:nvSpPr>
          <p:cNvPr id="20" name="Text 18"/>
          <p:cNvSpPr/>
          <p:nvPr/>
        </p:nvSpPr>
        <p:spPr>
          <a:xfrm>
            <a:off x="1554480" y="4270248"/>
            <a:ext cx="9905695" cy="841248"/>
          </a:xfrm>
          <a:prstGeom prst="rect">
            <a:avLst/>
          </a:prstGeom>
          <a:noFill/>
          <a:ln/>
        </p:spPr>
        <p:txBody>
          <a:bodyPr wrap="square" lIns="0" tIns="0" rIns="0" bIns="0" rtlCol="0" anchor="ctr"/>
          <a:lstStyle/>
          <a:p>
            <a:pPr indent="0" marL="0">
              <a:buNone/>
            </a:pPr>
            <a:r>
              <a:rPr lang="en-US" sz="2200" b="1" dirty="0">
                <a:solidFill>
                  <a:srgbClr val="0F172A"/>
                </a:solidFill>
                <a:latin typeface="Calibri" pitchFamily="34" charset="0"/>
                <a:ea typeface="Calibri" pitchFamily="34" charset="-122"/>
                <a:cs typeface="Calibri" pitchFamily="34" charset="-120"/>
              </a:rPr>
              <a:t>Austretenden Stoff auffangen und eindämmen</a:t>
            </a:r>
            <a:pPr indent="0" marL="0">
              <a:buNone/>
            </a:pPr>
            <a:r>
              <a:rPr lang="en-US" sz="1900" dirty="0">
                <a:solidFill>
                  <a:srgbClr val="334155"/>
                </a:solidFill>
                <a:latin typeface="Calibri" pitchFamily="34" charset="0"/>
                <a:ea typeface="Calibri" pitchFamily="34" charset="-122"/>
                <a:cs typeface="Calibri" pitchFamily="34" charset="-120"/>
              </a:rPr>
              <a:t>   </a:t>
            </a:r>
            <a:endParaRPr lang="en-US" sz="2200" dirty="0"/>
          </a:p>
        </p:txBody>
      </p:sp>
      <p:sp>
        <p:nvSpPr>
          <p:cNvPr id="21" name="Shape 19"/>
          <p:cNvSpPr/>
          <p:nvPr/>
        </p:nvSpPr>
        <p:spPr>
          <a:xfrm>
            <a:off x="594360" y="5221224"/>
            <a:ext cx="11002975" cy="841248"/>
          </a:xfrm>
          <a:prstGeom prst="rect">
            <a:avLst/>
          </a:prstGeom>
          <a:solidFill>
            <a:srgbClr val="FFFFFF"/>
          </a:solidFill>
          <a:ln w="9525">
            <a:solidFill>
              <a:srgbClr val="E2E8F0"/>
            </a:solidFill>
            <a:prstDash val="solid"/>
          </a:ln>
        </p:spPr>
      </p:sp>
      <p:sp>
        <p:nvSpPr>
          <p:cNvPr id="22" name="Shape 20"/>
          <p:cNvSpPr/>
          <p:nvPr/>
        </p:nvSpPr>
        <p:spPr>
          <a:xfrm>
            <a:off x="777240" y="5367528"/>
            <a:ext cx="548640" cy="548640"/>
          </a:xfrm>
          <a:prstGeom prst="ellipse">
            <a:avLst/>
          </a:prstGeom>
          <a:solidFill>
            <a:srgbClr val="B71C1C"/>
          </a:solidFill>
          <a:ln w="12700">
            <a:solidFill>
              <a:srgbClr val="B71C1C"/>
            </a:solidFill>
            <a:prstDash val="solid"/>
          </a:ln>
        </p:spPr>
      </p:sp>
      <p:sp>
        <p:nvSpPr>
          <p:cNvPr id="23" name="Text 21"/>
          <p:cNvSpPr/>
          <p:nvPr/>
        </p:nvSpPr>
        <p:spPr>
          <a:xfrm>
            <a:off x="777240" y="5367528"/>
            <a:ext cx="548640" cy="548640"/>
          </a:xfrm>
          <a:prstGeom prst="rect">
            <a:avLst/>
          </a:prstGeom>
          <a:noFill/>
          <a:ln/>
        </p:spPr>
        <p:txBody>
          <a:bodyPr wrap="square" lIns="0" tIns="0" rIns="0" bIns="0" rtlCol="0" anchor="ctr"/>
          <a:lstStyle/>
          <a:p>
            <a:pPr algn="ctr" indent="0" marL="0">
              <a:buNone/>
            </a:pPr>
            <a:r>
              <a:rPr lang="en-US" sz="2200" b="1" dirty="0">
                <a:solidFill>
                  <a:srgbClr val="FFFFFF"/>
                </a:solidFill>
                <a:latin typeface="Arial Narrow" pitchFamily="34" charset="0"/>
                <a:ea typeface="Arial Narrow" pitchFamily="34" charset="-122"/>
                <a:cs typeface="Arial Narrow" pitchFamily="34" charset="-120"/>
              </a:rPr>
              <a:t>5</a:t>
            </a:r>
            <a:endParaRPr lang="en-US" sz="2200" dirty="0"/>
          </a:p>
        </p:txBody>
      </p:sp>
      <p:sp>
        <p:nvSpPr>
          <p:cNvPr id="24" name="Text 22"/>
          <p:cNvSpPr/>
          <p:nvPr/>
        </p:nvSpPr>
        <p:spPr>
          <a:xfrm>
            <a:off x="1554480" y="5221224"/>
            <a:ext cx="9905695" cy="841248"/>
          </a:xfrm>
          <a:prstGeom prst="rect">
            <a:avLst/>
          </a:prstGeom>
          <a:noFill/>
          <a:ln/>
        </p:spPr>
        <p:txBody>
          <a:bodyPr wrap="square" lIns="0" tIns="0" rIns="0" bIns="0" rtlCol="0" anchor="ctr"/>
          <a:lstStyle/>
          <a:p>
            <a:pPr indent="0" marL="0">
              <a:buNone/>
            </a:pPr>
            <a:r>
              <a:rPr lang="en-US" sz="2200" b="1" dirty="0">
                <a:solidFill>
                  <a:srgbClr val="0F172A"/>
                </a:solidFill>
                <a:latin typeface="Calibri" pitchFamily="34" charset="0"/>
                <a:ea typeface="Calibri" pitchFamily="34" charset="-122"/>
                <a:cs typeface="Calibri" pitchFamily="34" charset="-120"/>
              </a:rPr>
              <a:t>Dekontaminationsplatz einrichten</a:t>
            </a:r>
            <a:pPr indent="0" marL="0">
              <a:buNone/>
            </a:pPr>
            <a:r>
              <a:rPr lang="en-US" sz="1900" dirty="0">
                <a:solidFill>
                  <a:srgbClr val="334155"/>
                </a:solidFill>
                <a:latin typeface="Calibri" pitchFamily="34" charset="0"/>
                <a:ea typeface="Calibri" pitchFamily="34" charset="-122"/>
                <a:cs typeface="Calibri" pitchFamily="34" charset="-120"/>
              </a:rPr>
              <a:t>   </a:t>
            </a:r>
            <a:endParaRPr lang="en-US" sz="2200" dirty="0"/>
          </a:p>
        </p:txBody>
      </p:sp>
      <p:sp>
        <p:nvSpPr>
          <p:cNvPr id="25" name="Text 23"/>
          <p:cNvSpPr/>
          <p:nvPr/>
        </p:nvSpPr>
        <p:spPr>
          <a:xfrm>
            <a:off x="594360" y="6437376"/>
            <a:ext cx="6400800" cy="274320"/>
          </a:xfrm>
          <a:prstGeom prst="rect">
            <a:avLst/>
          </a:prstGeom>
          <a:noFill/>
          <a:ln/>
        </p:spPr>
        <p:txBody>
          <a:bodyPr wrap="square" lIns="0" tIns="0" rIns="0" bIns="0" rtlCol="0" anchor="ctr"/>
          <a:lstStyle/>
          <a:p>
            <a:pPr indent="0" marL="0">
              <a:buNone/>
            </a:pPr>
            <a:r>
              <a:rPr lang="en-US" sz="1000" dirty="0">
                <a:solidFill>
                  <a:srgbClr val="64748B"/>
                </a:solidFill>
                <a:latin typeface="Calibri" pitchFamily="34" charset="0"/>
                <a:ea typeface="Calibri" pitchFamily="34" charset="-122"/>
                <a:cs typeface="Calibri" pitchFamily="34" charset="-120"/>
              </a:rPr>
              <a:t>Planspiel · Gefahrgut-Tankzug · Ausbildung  ·  18</a:t>
            </a:r>
            <a:endParaRPr lang="en-US" sz="1000" dirty="0"/>
          </a:p>
        </p:txBody>
      </p:sp>
      <p:sp>
        <p:nvSpPr>
          <p:cNvPr id="26" name="Text 24">
            <a:hlinkClick r:id="rId1" tooltip="Feuerwehr Wissen"/>
          </p:cNvPr>
          <p:cNvSpPr/>
          <p:nvPr/>
        </p:nvSpPr>
        <p:spPr>
          <a:xfrm>
            <a:off x="8488375" y="6437376"/>
            <a:ext cx="3108960" cy="274320"/>
          </a:xfrm>
          <a:prstGeom prst="rect">
            <a:avLst/>
          </a:prstGeom>
          <a:noFill/>
          <a:ln/>
        </p:spPr>
        <p:txBody>
          <a:bodyPr wrap="square" lIns="0" tIns="0" rIns="0" bIns="0" rtlCol="0" anchor="ctr"/>
          <a:lstStyle/>
          <a:p>
            <a:pPr algn="r" indent="0" marL="0">
              <a:buNone/>
            </a:pPr>
            <a:r>
              <a:rPr lang="en-US" sz="1100" u="sng" dirty="0">
                <a:solidFill>
                  <a:srgbClr val="64748B"/>
                </a:solidFill>
                <a:latin typeface="Calibri" pitchFamily="34" charset="0"/>
                <a:ea typeface="Calibri" pitchFamily="34" charset="-122"/>
                <a:cs typeface="Calibri" pitchFamily="34" charset="-120"/>
                <a:hlinkClick r:id="rId1" invalidUrl="" action="" tgtFrame="" tooltip="Feuerwehr Wissen" history="1" highlightClick="0" endSnd="0">
                  <a:extLst>
                    <a:ext uri="{A12FA001-AC4F-418D-AE19-62706E023703}">
                      <ahyp:hlinkClr xmlns:ahyp="http://schemas.microsoft.com/office/drawing/2018/hyperlinkcolor" val="tx"/>
                    </a:ext>
                  </a:extLst>
                </a:hlinkClick>
              </a:rPr>
              <a:t>feuerwehr-wissen-bb.de</a:t>
            </a:r>
            <a:endParaRPr lang="en-US" sz="1100"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bg>
      <p:bgPr>
        <a:solidFill>
          <a:srgbClr val="F8FAFC"/>
        </a:solidFill>
      </p:bgPr>
    </p:bg>
    <p:spTree>
      <p:nvGrpSpPr>
        <p:cNvPr id="1" name=""/>
        <p:cNvGrpSpPr/>
        <p:nvPr/>
      </p:nvGrpSpPr>
      <p:grpSpPr>
        <a:xfrm>
          <a:off x="0" y="0"/>
          <a:ext cx="0" cy="0"/>
          <a:chOff x="0" y="0"/>
          <a:chExt cx="0" cy="0"/>
        </a:xfrm>
      </p:grpSpPr>
      <p:sp>
        <p:nvSpPr>
          <p:cNvPr id="2" name="Shape 0"/>
          <p:cNvSpPr/>
          <p:nvPr/>
        </p:nvSpPr>
        <p:spPr>
          <a:xfrm>
            <a:off x="0" y="0"/>
            <a:ext cx="12191695" cy="1024128"/>
          </a:xfrm>
          <a:prstGeom prst="rect">
            <a:avLst/>
          </a:prstGeom>
          <a:solidFill>
            <a:srgbClr val="EEF2F8"/>
          </a:solidFill>
          <a:ln w="12700">
            <a:solidFill>
              <a:srgbClr val="EEF2F8"/>
            </a:solidFill>
            <a:prstDash val="solid"/>
          </a:ln>
        </p:spPr>
      </p:sp>
      <p:sp>
        <p:nvSpPr>
          <p:cNvPr id="3" name="Shape 1"/>
          <p:cNvSpPr/>
          <p:nvPr/>
        </p:nvSpPr>
        <p:spPr>
          <a:xfrm>
            <a:off x="0" y="1024128"/>
            <a:ext cx="12191695" cy="45720"/>
          </a:xfrm>
          <a:prstGeom prst="rect">
            <a:avLst/>
          </a:prstGeom>
          <a:solidFill>
            <a:srgbClr val="B71C1C"/>
          </a:solidFill>
          <a:ln w="12700">
            <a:solidFill>
              <a:srgbClr val="B71C1C"/>
            </a:solidFill>
            <a:prstDash val="solid"/>
          </a:ln>
        </p:spPr>
      </p:sp>
      <p:sp>
        <p:nvSpPr>
          <p:cNvPr id="4" name="Text 2"/>
          <p:cNvSpPr/>
          <p:nvPr/>
        </p:nvSpPr>
        <p:spPr>
          <a:xfrm>
            <a:off x="594360" y="128016"/>
            <a:ext cx="11002975" cy="786384"/>
          </a:xfrm>
          <a:prstGeom prst="rect">
            <a:avLst/>
          </a:prstGeom>
          <a:noFill/>
          <a:ln/>
        </p:spPr>
        <p:txBody>
          <a:bodyPr wrap="square" lIns="0" tIns="0" rIns="0" bIns="0" rtlCol="0" anchor="ctr">
            <a:normAutofit/>
          </a:bodyPr>
          <a:lstStyle/>
          <a:p>
            <a:pPr indent="0" marL="0">
              <a:buNone/>
            </a:pPr>
            <a:r>
              <a:rPr lang="en-US" sz="3400" b="1" dirty="0">
                <a:solidFill>
                  <a:srgbClr val="0F172A"/>
                </a:solidFill>
                <a:latin typeface="Arial Narrow" pitchFamily="34" charset="0"/>
                <a:ea typeface="Arial Narrow" pitchFamily="34" charset="-122"/>
                <a:cs typeface="Arial Narrow" pitchFamily="34" charset="-120"/>
              </a:rPr>
              <a:t>3.4 EINE LAGE SPÄTER</a:t>
            </a:r>
            <a:endParaRPr lang="en-US" sz="3400" dirty="0"/>
          </a:p>
        </p:txBody>
      </p:sp>
      <p:sp>
        <p:nvSpPr>
          <p:cNvPr id="5" name="Text 3"/>
          <p:cNvSpPr/>
          <p:nvPr/>
        </p:nvSpPr>
        <p:spPr>
          <a:xfrm>
            <a:off x="594360" y="1371600"/>
            <a:ext cx="11002975" cy="548640"/>
          </a:xfrm>
          <a:prstGeom prst="rect">
            <a:avLst/>
          </a:prstGeom>
          <a:noFill/>
          <a:ln/>
        </p:spPr>
        <p:txBody>
          <a:bodyPr wrap="square" lIns="0" tIns="0" rIns="0" bIns="0" rtlCol="0" anchor="ctr"/>
          <a:lstStyle/>
          <a:p>
            <a:pPr indent="0" marL="0">
              <a:buNone/>
            </a:pPr>
            <a:r>
              <a:rPr lang="en-US" sz="2200" dirty="0">
                <a:solidFill>
                  <a:srgbClr val="334155"/>
                </a:solidFill>
                <a:latin typeface="Calibri" pitchFamily="34" charset="0"/>
                <a:ea typeface="Calibri" pitchFamily="34" charset="-122"/>
                <a:cs typeface="Calibri" pitchFamily="34" charset="-120"/>
              </a:rPr>
              <a:t>Fünfzehn Minuten später. Der Rettungstrupp hat den Fahrer erreicht. Die Messung zeigt: Der Nebel erreicht die ersten Wohnhäuser, weitere Bewohner klagen über Atemreizung.</a:t>
            </a:r>
            <a:endParaRPr lang="en-US" sz="2200" dirty="0"/>
          </a:p>
        </p:txBody>
      </p:sp>
      <p:graphicFrame>
        <p:nvGraphicFramePr>
          <p:cNvPr id="20" name="Table 0"/>
          <p:cNvGraphicFramePr>
            <a:graphicFrameLocks noGrp="1"/>
          </p:cNvGraphicFramePr>
          <p:nvPr>
            <p:extLst>
              <p:ext uri="{D42A27DB-BD31-4B8C-83A1-F6EECF244321}">
                <p14:modId xmlns:p14="http://schemas.microsoft.com/office/powerpoint/2010/main" val="1579011935"/>
              </p:ext>
            </p:extLst>
          </p:nvPr>
        </p:nvGraphicFramePr>
        <p:xfrm>
          <a:off x="594360" y="2011680"/>
          <a:ext cx="11002975" cy="914400"/>
        </p:xfrm>
        <a:graphic>
          <a:graphicData uri="http://schemas.openxmlformats.org/drawingml/2006/table">
            <a:tbl>
              <a:tblPr/>
              <a:tblGrid>
                <a:gridCol w="411480"/>
                <a:gridCol w="10591495"/>
              </a:tblGrid>
              <a:tr h="0">
                <a:tc>
                  <a:txBody>
                    <a:bodyPr/>
                    <a:lstStyle/>
                    <a:p>
                      <a:pPr algn="ctr" indent="0" marL="0">
                        <a:buNone/>
                      </a:pPr>
                      <a:r>
                        <a:rPr lang="en-US" sz="2000" b="1" dirty="0">
                          <a:solidFill>
                            <a:srgbClr val="B71C1C"/>
                          </a:solidFill>
                          <a:latin typeface="Arial Narrow" pitchFamily="34" charset="0"/>
                          <a:ea typeface="Arial Narrow" pitchFamily="34" charset="-122"/>
                          <a:cs typeface="Arial Narrow" pitchFamily="34" charset="-120"/>
                        </a:rPr>
                        <a:t>›</a:t>
                      </a:r>
                      <a:endParaRPr lang="en-US" sz="2000" dirty="0">
                        <a:latin typeface="Arial Narrow" charset="0"/>
                        <a:ea typeface="Arial Narrow" charset="0"/>
                        <a:cs typeface="Arial Narrow" charset="0"/>
                      </a:endParaRPr>
                    </a:p>
                  </a:txBody>
                  <a:tcPr marL="45720" marR="45720" marT="91440" marB="91440" anchor="t">
                    <a:lnL w="0" cap="flat" cmpd="sng" algn="ctr">
                      <a:noFill/>
                    </a:lnL>
                    <a:lnR w="0" cap="flat" cmpd="sng" algn="ctr">
                      <a:noFill/>
                    </a:lnR>
                    <a:lnT w="0" cap="flat" cmpd="sng" algn="ctr">
                      <a:noFill/>
                    </a:lnT>
                    <a:lnB w="0" cap="flat" cmpd="sng" algn="ctr">
                      <a:noFill/>
                    </a:lnB>
                    <a:solidFill>
                      <a:srgbClr val="F8FAFC"/>
                    </a:solidFill>
                  </a:tcPr>
                </a:tc>
                <a:tc>
                  <a:txBody>
                    <a:bodyPr/>
                    <a:lstStyle/>
                    <a:p>
                      <a:pPr indent="0" marL="0">
                        <a:buNone/>
                      </a:pPr>
                      <a:r>
                        <a:rPr lang="en-US" sz="1600" b="1" dirty="0">
                          <a:solidFill>
                            <a:srgbClr val="0F172A"/>
                          </a:solidFill>
                          <a:latin typeface="Calibri" pitchFamily="34" charset="0"/>
                          <a:ea typeface="Calibri" pitchFamily="34" charset="-122"/>
                          <a:cs typeface="Calibri" pitchFamily="34" charset="-120"/>
                        </a:rPr>
                        <a:t>Ohne „Bevölkerung warnen (Fenster und Türen …“: Leitstelle: </a:t>
                      </a:r>
                      <a:pPr indent="0" marL="0">
                        <a:buNone/>
                      </a:pPr>
                      <a:r>
                        <a:rPr lang="en-US" sz="1600" dirty="0">
                          <a:solidFill>
                            <a:srgbClr val="334155"/>
                          </a:solidFill>
                          <a:latin typeface="Calibri" pitchFamily="34" charset="0"/>
                          <a:ea typeface="Calibri" pitchFamily="34" charset="-122"/>
                          <a:cs typeface="Calibri" pitchFamily="34" charset="-120"/>
                        </a:rPr>
                        <a:t>Immer mehr Anrufer in den Wohnhäusern melden Reizhusten. Die Bevölkerung wurde bisher nicht gewarnt.</a:t>
                      </a:r>
                      <a:endParaRPr lang="en-US" sz="1600" dirty="0">
                        <a:latin typeface="Calibri" charset="0"/>
                        <a:ea typeface="Calibri" charset="0"/>
                        <a:cs typeface="Calibri" charset="0"/>
                      </a:endParaRPr>
                    </a:p>
                  </a:txBody>
                  <a:tcPr marL="45720" marR="45720" marT="91440" marB="91440" anchor="t">
                    <a:lnL w="0" cap="flat" cmpd="sng" algn="ctr">
                      <a:noFill/>
                    </a:lnL>
                    <a:lnR w="0" cap="flat" cmpd="sng" algn="ctr">
                      <a:noFill/>
                    </a:lnR>
                    <a:lnT w="0" cap="flat" cmpd="sng" algn="ctr">
                      <a:noFill/>
                    </a:lnT>
                    <a:lnB w="0" cap="flat" cmpd="sng" algn="ctr">
                      <a:noFill/>
                    </a:lnB>
                    <a:solidFill>
                      <a:srgbClr val="F8FAFC"/>
                    </a:solidFill>
                  </a:tcPr>
                </a:tc>
              </a:tr>
              <a:tr h="0">
                <a:tc>
                  <a:txBody>
                    <a:bodyPr/>
                    <a:lstStyle/>
                    <a:p>
                      <a:pPr algn="ctr" indent="0" marL="0">
                        <a:buNone/>
                      </a:pPr>
                      <a:r>
                        <a:rPr lang="en-US" sz="2000" b="1" dirty="0">
                          <a:solidFill>
                            <a:srgbClr val="B71C1C"/>
                          </a:solidFill>
                          <a:latin typeface="Arial Narrow" pitchFamily="34" charset="0"/>
                          <a:ea typeface="Arial Narrow" pitchFamily="34" charset="-122"/>
                          <a:cs typeface="Arial Narrow" pitchFamily="34" charset="-120"/>
                        </a:rPr>
                        <a:t>›</a:t>
                      </a:r>
                      <a:endParaRPr lang="en-US" sz="2000" dirty="0">
                        <a:latin typeface="Arial Narrow" charset="0"/>
                        <a:ea typeface="Arial Narrow" charset="0"/>
                        <a:cs typeface="Arial Narrow" charset="0"/>
                      </a:endParaRPr>
                    </a:p>
                  </a:txBody>
                  <a:tcPr marL="45720" marR="45720" marT="91440" marB="91440" anchor="t">
                    <a:lnL w="0" cap="flat" cmpd="sng" algn="ctr">
                      <a:noFill/>
                    </a:lnL>
                    <a:lnR w="0" cap="flat" cmpd="sng" algn="ctr">
                      <a:noFill/>
                    </a:lnR>
                    <a:lnT w="0" cap="flat" cmpd="sng" algn="ctr">
                      <a:noFill/>
                    </a:lnT>
                    <a:lnB w="0" cap="flat" cmpd="sng" algn="ctr">
                      <a:noFill/>
                    </a:lnB>
                    <a:solidFill>
                      <a:srgbClr val="F8FAFC"/>
                    </a:solidFill>
                  </a:tcPr>
                </a:tc>
                <a:tc>
                  <a:txBody>
                    <a:bodyPr/>
                    <a:lstStyle/>
                    <a:p>
                      <a:pPr indent="0" marL="0">
                        <a:buNone/>
                      </a:pPr>
                      <a:r>
                        <a:rPr lang="en-US" sz="1600" b="1" dirty="0">
                          <a:solidFill>
                            <a:srgbClr val="0F172A"/>
                          </a:solidFill>
                          <a:latin typeface="Calibri" pitchFamily="34" charset="0"/>
                          <a:ea typeface="Calibri" pitchFamily="34" charset="-122"/>
                          <a:cs typeface="Calibri" pitchFamily="34" charset="-120"/>
                        </a:rPr>
                        <a:t>Ohne „Dekontaminationsplatz einrichten“: Eigene Beobachtung: </a:t>
                      </a:r>
                      <a:pPr indent="0" marL="0">
                        <a:buNone/>
                      </a:pPr>
                      <a:r>
                        <a:rPr lang="en-US" sz="1600" dirty="0">
                          <a:solidFill>
                            <a:srgbClr val="334155"/>
                          </a:solidFill>
                          <a:latin typeface="Calibri" pitchFamily="34" charset="0"/>
                          <a:ea typeface="Calibri" pitchFamily="34" charset="-122"/>
                          <a:cs typeface="Calibri" pitchFamily="34" charset="-120"/>
                        </a:rPr>
                        <a:t>Der gerettete Fahrer steht ungeschützt am Absperrbereich, eine Dekontamination fehlt.</a:t>
                      </a:r>
                      <a:endParaRPr lang="en-US" sz="1600" dirty="0">
                        <a:latin typeface="Calibri" charset="0"/>
                        <a:ea typeface="Calibri" charset="0"/>
                        <a:cs typeface="Calibri" charset="0"/>
                      </a:endParaRPr>
                    </a:p>
                  </a:txBody>
                  <a:tcPr marL="45720" marR="45720" marT="91440" marB="91440" anchor="t">
                    <a:lnL w="0" cap="flat" cmpd="sng" algn="ctr">
                      <a:noFill/>
                    </a:lnL>
                    <a:lnR w="0" cap="flat" cmpd="sng" algn="ctr">
                      <a:noFill/>
                    </a:lnR>
                    <a:lnT w="0" cap="flat" cmpd="sng" algn="ctr">
                      <a:noFill/>
                    </a:lnT>
                    <a:lnB w="0" cap="flat" cmpd="sng" algn="ctr">
                      <a:noFill/>
                    </a:lnB>
                    <a:solidFill>
                      <a:srgbClr val="F8FAFC"/>
                    </a:solidFill>
                  </a:tcPr>
                </a:tc>
              </a:tr>
              <a:tr h="0">
                <a:tc>
                  <a:txBody>
                    <a:bodyPr/>
                    <a:lstStyle/>
                    <a:p>
                      <a:pPr algn="ctr" indent="0" marL="0">
                        <a:buNone/>
                      </a:pPr>
                      <a:r>
                        <a:rPr lang="en-US" sz="2000" b="1" dirty="0">
                          <a:solidFill>
                            <a:srgbClr val="B71C1C"/>
                          </a:solidFill>
                          <a:latin typeface="Arial Narrow" pitchFamily="34" charset="0"/>
                          <a:ea typeface="Arial Narrow" pitchFamily="34" charset="-122"/>
                          <a:cs typeface="Arial Narrow" pitchFamily="34" charset="-120"/>
                        </a:rPr>
                        <a:t>›</a:t>
                      </a:r>
                      <a:endParaRPr lang="en-US" sz="2000" dirty="0">
                        <a:latin typeface="Arial Narrow" charset="0"/>
                        <a:ea typeface="Arial Narrow" charset="0"/>
                        <a:cs typeface="Arial Narrow" charset="0"/>
                      </a:endParaRPr>
                    </a:p>
                  </a:txBody>
                  <a:tcPr marL="45720" marR="45720" marT="91440" marB="91440" anchor="t">
                    <a:lnL w="0" cap="flat" cmpd="sng" algn="ctr">
                      <a:noFill/>
                    </a:lnL>
                    <a:lnR w="0" cap="flat" cmpd="sng" algn="ctr">
                      <a:noFill/>
                    </a:lnR>
                    <a:lnT w="0" cap="flat" cmpd="sng" algn="ctr">
                      <a:noFill/>
                    </a:lnT>
                    <a:lnB w="0" cap="flat" cmpd="sng" algn="ctr">
                      <a:noFill/>
                    </a:lnB>
                    <a:solidFill>
                      <a:srgbClr val="F8FAFC"/>
                    </a:solidFill>
                  </a:tcPr>
                </a:tc>
                <a:tc>
                  <a:txBody>
                    <a:bodyPr/>
                    <a:lstStyle/>
                    <a:p>
                      <a:pPr indent="0" marL="0">
                        <a:buNone/>
                      </a:pPr>
                      <a:r>
                        <a:rPr lang="en-US" sz="1600" b="1" dirty="0">
                          <a:solidFill>
                            <a:srgbClr val="0F172A"/>
                          </a:solidFill>
                          <a:latin typeface="Calibri" pitchFamily="34" charset="0"/>
                          <a:ea typeface="Calibri" pitchFamily="34" charset="-122"/>
                          <a:cs typeface="Calibri" pitchFamily="34" charset="-120"/>
                        </a:rPr>
                        <a:t>Mit „Messtrupp einsetzen und Schadstoffe messen“: Messtrupp: </a:t>
                      </a:r>
                      <a:pPr indent="0" marL="0">
                        <a:buNone/>
                      </a:pPr>
                      <a:r>
                        <a:rPr lang="en-US" sz="1600" dirty="0">
                          <a:solidFill>
                            <a:srgbClr val="334155"/>
                          </a:solidFill>
                          <a:latin typeface="Calibri" pitchFamily="34" charset="0"/>
                          <a:ea typeface="Calibri" pitchFamily="34" charset="-122"/>
                          <a:cs typeface="Calibri" pitchFamily="34" charset="-120"/>
                        </a:rPr>
                        <a:t>Der Nebel erreicht in etwa 10 Minuten die erste Häuserreihe. Die Konzentration ist dort noch niedrig.</a:t>
                      </a:r>
                      <a:endParaRPr lang="en-US" sz="1600" dirty="0">
                        <a:latin typeface="Calibri" charset="0"/>
                        <a:ea typeface="Calibri" charset="0"/>
                        <a:cs typeface="Calibri" charset="0"/>
                      </a:endParaRPr>
                    </a:p>
                  </a:txBody>
                  <a:tcPr marL="45720" marR="45720" marT="91440" marB="91440" anchor="t">
                    <a:lnL w="0" cap="flat" cmpd="sng" algn="ctr">
                      <a:noFill/>
                    </a:lnL>
                    <a:lnR w="0" cap="flat" cmpd="sng" algn="ctr">
                      <a:noFill/>
                    </a:lnR>
                    <a:lnT w="0" cap="flat" cmpd="sng" algn="ctr">
                      <a:noFill/>
                    </a:lnT>
                    <a:lnB w="0" cap="flat" cmpd="sng" algn="ctr">
                      <a:noFill/>
                    </a:lnB>
                    <a:solidFill>
                      <a:srgbClr val="F8FAFC"/>
                    </a:solidFill>
                  </a:tcPr>
                </a:tc>
              </a:tr>
            </a:tbl>
          </a:graphicData>
        </a:graphic>
      </p:graphicFrame>
      <p:sp>
        <p:nvSpPr>
          <p:cNvPr id="7" name="Text 4"/>
          <p:cNvSpPr/>
          <p:nvPr/>
        </p:nvSpPr>
        <p:spPr>
          <a:xfrm>
            <a:off x="594360" y="6437376"/>
            <a:ext cx="6400800" cy="274320"/>
          </a:xfrm>
          <a:prstGeom prst="rect">
            <a:avLst/>
          </a:prstGeom>
          <a:noFill/>
          <a:ln/>
        </p:spPr>
        <p:txBody>
          <a:bodyPr wrap="square" lIns="0" tIns="0" rIns="0" bIns="0" rtlCol="0" anchor="ctr"/>
          <a:lstStyle/>
          <a:p>
            <a:pPr indent="0" marL="0">
              <a:buNone/>
            </a:pPr>
            <a:r>
              <a:rPr lang="en-US" sz="1000" dirty="0">
                <a:solidFill>
                  <a:srgbClr val="64748B"/>
                </a:solidFill>
                <a:latin typeface="Calibri" pitchFamily="34" charset="0"/>
                <a:ea typeface="Calibri" pitchFamily="34" charset="-122"/>
                <a:cs typeface="Calibri" pitchFamily="34" charset="-120"/>
              </a:rPr>
              <a:t>Planspiel · Gefahrgut-Tankzug · Ausbildung  ·  19</a:t>
            </a:r>
            <a:endParaRPr lang="en-US" sz="1000" dirty="0"/>
          </a:p>
        </p:txBody>
      </p:sp>
      <p:sp>
        <p:nvSpPr>
          <p:cNvPr id="8" name="Text 5">
            <a:hlinkClick r:id="rId1" tooltip="Feuerwehr Wissen"/>
          </p:cNvPr>
          <p:cNvSpPr/>
          <p:nvPr/>
        </p:nvSpPr>
        <p:spPr>
          <a:xfrm>
            <a:off x="8488375" y="6437376"/>
            <a:ext cx="3108960" cy="274320"/>
          </a:xfrm>
          <a:prstGeom prst="rect">
            <a:avLst/>
          </a:prstGeom>
          <a:noFill/>
          <a:ln/>
        </p:spPr>
        <p:txBody>
          <a:bodyPr wrap="square" lIns="0" tIns="0" rIns="0" bIns="0" rtlCol="0" anchor="ctr"/>
          <a:lstStyle/>
          <a:p>
            <a:pPr algn="r" indent="0" marL="0">
              <a:buNone/>
            </a:pPr>
            <a:r>
              <a:rPr lang="en-US" sz="1100" u="sng" dirty="0">
                <a:solidFill>
                  <a:srgbClr val="64748B"/>
                </a:solidFill>
                <a:latin typeface="Calibri" pitchFamily="34" charset="0"/>
                <a:ea typeface="Calibri" pitchFamily="34" charset="-122"/>
                <a:cs typeface="Calibri" pitchFamily="34" charset="-120"/>
                <a:hlinkClick r:id="rId1" invalidUrl="" action="" tgtFrame="" tooltip="Feuerwehr Wissen" history="1" highlightClick="0" endSnd="0">
                  <a:extLst>
                    <a:ext uri="{A12FA001-AC4F-418D-AE19-62706E023703}">
                      <ahyp:hlinkClr xmlns:ahyp="http://schemas.microsoft.com/office/drawing/2018/hyperlinkcolor" val="tx"/>
                    </a:ext>
                  </a:extLst>
                </a:hlinkClick>
              </a:rPr>
              <a:t>feuerwehr-wissen-bb.de</a:t>
            </a:r>
            <a:endParaRPr lang="en-US" sz="1100"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bg>
      <p:bgPr>
        <a:solidFill>
          <a:srgbClr val="F8FAFC"/>
        </a:solidFill>
      </p:bgPr>
    </p:bg>
    <p:spTree>
      <p:nvGrpSpPr>
        <p:cNvPr id="1" name=""/>
        <p:cNvGrpSpPr/>
        <p:nvPr/>
      </p:nvGrpSpPr>
      <p:grpSpPr>
        <a:xfrm>
          <a:off x="0" y="0"/>
          <a:ext cx="0" cy="0"/>
          <a:chOff x="0" y="0"/>
          <a:chExt cx="0" cy="0"/>
        </a:xfrm>
      </p:grpSpPr>
      <p:sp>
        <p:nvSpPr>
          <p:cNvPr id="2" name="Shape 0"/>
          <p:cNvSpPr/>
          <p:nvPr/>
        </p:nvSpPr>
        <p:spPr>
          <a:xfrm>
            <a:off x="0" y="0"/>
            <a:ext cx="12191695" cy="1024128"/>
          </a:xfrm>
          <a:prstGeom prst="rect">
            <a:avLst/>
          </a:prstGeom>
          <a:solidFill>
            <a:srgbClr val="EEF2F8"/>
          </a:solidFill>
          <a:ln w="12700">
            <a:solidFill>
              <a:srgbClr val="EEF2F8"/>
            </a:solidFill>
            <a:prstDash val="solid"/>
          </a:ln>
        </p:spPr>
      </p:sp>
      <p:sp>
        <p:nvSpPr>
          <p:cNvPr id="3" name="Shape 1"/>
          <p:cNvSpPr/>
          <p:nvPr/>
        </p:nvSpPr>
        <p:spPr>
          <a:xfrm>
            <a:off x="0" y="1024128"/>
            <a:ext cx="12191695" cy="45720"/>
          </a:xfrm>
          <a:prstGeom prst="rect">
            <a:avLst/>
          </a:prstGeom>
          <a:solidFill>
            <a:srgbClr val="B71C1C"/>
          </a:solidFill>
          <a:ln w="12700">
            <a:solidFill>
              <a:srgbClr val="B71C1C"/>
            </a:solidFill>
            <a:prstDash val="solid"/>
          </a:ln>
        </p:spPr>
      </p:sp>
      <p:sp>
        <p:nvSpPr>
          <p:cNvPr id="4" name="Text 2"/>
          <p:cNvSpPr/>
          <p:nvPr/>
        </p:nvSpPr>
        <p:spPr>
          <a:xfrm>
            <a:off x="594360" y="128016"/>
            <a:ext cx="11002975" cy="786384"/>
          </a:xfrm>
          <a:prstGeom prst="rect">
            <a:avLst/>
          </a:prstGeom>
          <a:noFill/>
          <a:ln/>
        </p:spPr>
        <p:txBody>
          <a:bodyPr wrap="square" lIns="0" tIns="0" rIns="0" bIns="0" rtlCol="0" anchor="ctr">
            <a:normAutofit/>
          </a:bodyPr>
          <a:lstStyle/>
          <a:p>
            <a:pPr indent="0" marL="0">
              <a:buNone/>
            </a:pPr>
            <a:r>
              <a:rPr lang="en-US" sz="3100" b="1" dirty="0">
                <a:solidFill>
                  <a:srgbClr val="0F172A"/>
                </a:solidFill>
                <a:latin typeface="Arial Narrow" pitchFamily="34" charset="0"/>
                <a:ea typeface="Arial Narrow" pitchFamily="34" charset="-122"/>
                <a:cs typeface="Arial Narrow" pitchFamily="34" charset="-120"/>
              </a:rPr>
              <a:t>3.5 MUSTERLÖSUNG: NACH DER LAGEÄNDERUNG</a:t>
            </a:r>
            <a:endParaRPr lang="en-US" sz="3100" dirty="0"/>
          </a:p>
        </p:txBody>
      </p:sp>
      <p:sp>
        <p:nvSpPr>
          <p:cNvPr id="5" name="Shape 3"/>
          <p:cNvSpPr/>
          <p:nvPr/>
        </p:nvSpPr>
        <p:spPr>
          <a:xfrm>
            <a:off x="594360" y="1417320"/>
            <a:ext cx="11002975" cy="841248"/>
          </a:xfrm>
          <a:prstGeom prst="rect">
            <a:avLst/>
          </a:prstGeom>
          <a:solidFill>
            <a:srgbClr val="FFFFFF"/>
          </a:solidFill>
          <a:ln w="9525">
            <a:solidFill>
              <a:srgbClr val="E2E8F0"/>
            </a:solidFill>
            <a:prstDash val="solid"/>
          </a:ln>
        </p:spPr>
      </p:sp>
      <p:sp>
        <p:nvSpPr>
          <p:cNvPr id="6" name="Shape 4"/>
          <p:cNvSpPr/>
          <p:nvPr/>
        </p:nvSpPr>
        <p:spPr>
          <a:xfrm>
            <a:off x="777240" y="1563624"/>
            <a:ext cx="548640" cy="548640"/>
          </a:xfrm>
          <a:prstGeom prst="ellipse">
            <a:avLst/>
          </a:prstGeom>
          <a:solidFill>
            <a:srgbClr val="B71C1C"/>
          </a:solidFill>
          <a:ln w="12700">
            <a:solidFill>
              <a:srgbClr val="B71C1C"/>
            </a:solidFill>
            <a:prstDash val="solid"/>
          </a:ln>
        </p:spPr>
      </p:sp>
      <p:sp>
        <p:nvSpPr>
          <p:cNvPr id="7" name="Text 5"/>
          <p:cNvSpPr/>
          <p:nvPr/>
        </p:nvSpPr>
        <p:spPr>
          <a:xfrm>
            <a:off x="777240" y="1563624"/>
            <a:ext cx="548640" cy="548640"/>
          </a:xfrm>
          <a:prstGeom prst="rect">
            <a:avLst/>
          </a:prstGeom>
          <a:noFill/>
          <a:ln/>
        </p:spPr>
        <p:txBody>
          <a:bodyPr wrap="square" lIns="0" tIns="0" rIns="0" bIns="0" rtlCol="0" anchor="ctr"/>
          <a:lstStyle/>
          <a:p>
            <a:pPr algn="ctr" indent="0" marL="0">
              <a:buNone/>
            </a:pPr>
            <a:r>
              <a:rPr lang="en-US" sz="2200" b="1" dirty="0">
                <a:solidFill>
                  <a:srgbClr val="FFFFFF"/>
                </a:solidFill>
                <a:latin typeface="Arial Narrow" pitchFamily="34" charset="0"/>
                <a:ea typeface="Arial Narrow" pitchFamily="34" charset="-122"/>
                <a:cs typeface="Arial Narrow" pitchFamily="34" charset="-120"/>
              </a:rPr>
              <a:t>1</a:t>
            </a:r>
            <a:endParaRPr lang="en-US" sz="2200" dirty="0"/>
          </a:p>
        </p:txBody>
      </p:sp>
      <p:sp>
        <p:nvSpPr>
          <p:cNvPr id="8" name="Text 6"/>
          <p:cNvSpPr/>
          <p:nvPr/>
        </p:nvSpPr>
        <p:spPr>
          <a:xfrm>
            <a:off x="1554480" y="1417320"/>
            <a:ext cx="9905695" cy="841248"/>
          </a:xfrm>
          <a:prstGeom prst="rect">
            <a:avLst/>
          </a:prstGeom>
          <a:noFill/>
          <a:ln/>
        </p:spPr>
        <p:txBody>
          <a:bodyPr wrap="square" lIns="0" tIns="0" rIns="0" bIns="0" rtlCol="0" anchor="ctr"/>
          <a:lstStyle/>
          <a:p>
            <a:pPr indent="0" marL="0">
              <a:buNone/>
            </a:pPr>
            <a:r>
              <a:rPr lang="en-US" sz="2200" b="1" dirty="0">
                <a:solidFill>
                  <a:srgbClr val="0F172A"/>
                </a:solidFill>
                <a:latin typeface="Calibri" pitchFamily="34" charset="0"/>
                <a:ea typeface="Calibri" pitchFamily="34" charset="-122"/>
                <a:cs typeface="Calibri" pitchFamily="34" charset="-120"/>
              </a:rPr>
              <a:t>Gebäude in Windrichtung räumen</a:t>
            </a:r>
            <a:pPr indent="0" marL="0">
              <a:buNone/>
            </a:pPr>
            <a:r>
              <a:rPr lang="en-US" sz="1900" dirty="0">
                <a:solidFill>
                  <a:srgbClr val="334155"/>
                </a:solidFill>
                <a:latin typeface="Calibri" pitchFamily="34" charset="0"/>
                <a:ea typeface="Calibri" pitchFamily="34" charset="-122"/>
                <a:cs typeface="Calibri" pitchFamily="34" charset="-120"/>
              </a:rPr>
              <a:t>   </a:t>
            </a:r>
            <a:endParaRPr lang="en-US" sz="2200" dirty="0"/>
          </a:p>
        </p:txBody>
      </p:sp>
      <p:sp>
        <p:nvSpPr>
          <p:cNvPr id="9" name="Shape 7"/>
          <p:cNvSpPr/>
          <p:nvPr/>
        </p:nvSpPr>
        <p:spPr>
          <a:xfrm>
            <a:off x="594360" y="2368296"/>
            <a:ext cx="11002975" cy="841248"/>
          </a:xfrm>
          <a:prstGeom prst="rect">
            <a:avLst/>
          </a:prstGeom>
          <a:solidFill>
            <a:srgbClr val="FFFFFF"/>
          </a:solidFill>
          <a:ln w="9525">
            <a:solidFill>
              <a:srgbClr val="E2E8F0"/>
            </a:solidFill>
            <a:prstDash val="solid"/>
          </a:ln>
        </p:spPr>
      </p:sp>
      <p:sp>
        <p:nvSpPr>
          <p:cNvPr id="10" name="Shape 8"/>
          <p:cNvSpPr/>
          <p:nvPr/>
        </p:nvSpPr>
        <p:spPr>
          <a:xfrm>
            <a:off x="777240" y="2514600"/>
            <a:ext cx="548640" cy="548640"/>
          </a:xfrm>
          <a:prstGeom prst="ellipse">
            <a:avLst/>
          </a:prstGeom>
          <a:solidFill>
            <a:srgbClr val="B71C1C"/>
          </a:solidFill>
          <a:ln w="12700">
            <a:solidFill>
              <a:srgbClr val="B71C1C"/>
            </a:solidFill>
            <a:prstDash val="solid"/>
          </a:ln>
        </p:spPr>
      </p:sp>
      <p:sp>
        <p:nvSpPr>
          <p:cNvPr id="11" name="Text 9"/>
          <p:cNvSpPr/>
          <p:nvPr/>
        </p:nvSpPr>
        <p:spPr>
          <a:xfrm>
            <a:off x="777240" y="2514600"/>
            <a:ext cx="548640" cy="548640"/>
          </a:xfrm>
          <a:prstGeom prst="rect">
            <a:avLst/>
          </a:prstGeom>
          <a:noFill/>
          <a:ln/>
        </p:spPr>
        <p:txBody>
          <a:bodyPr wrap="square" lIns="0" tIns="0" rIns="0" bIns="0" rtlCol="0" anchor="ctr"/>
          <a:lstStyle/>
          <a:p>
            <a:pPr algn="ctr" indent="0" marL="0">
              <a:buNone/>
            </a:pPr>
            <a:r>
              <a:rPr lang="en-US" sz="2200" b="1" dirty="0">
                <a:solidFill>
                  <a:srgbClr val="FFFFFF"/>
                </a:solidFill>
                <a:latin typeface="Arial Narrow" pitchFamily="34" charset="0"/>
                <a:ea typeface="Arial Narrow" pitchFamily="34" charset="-122"/>
                <a:cs typeface="Arial Narrow" pitchFamily="34" charset="-120"/>
              </a:rPr>
              <a:t>2</a:t>
            </a:r>
            <a:endParaRPr lang="en-US" sz="2200" dirty="0"/>
          </a:p>
        </p:txBody>
      </p:sp>
      <p:sp>
        <p:nvSpPr>
          <p:cNvPr id="12" name="Text 10"/>
          <p:cNvSpPr/>
          <p:nvPr/>
        </p:nvSpPr>
        <p:spPr>
          <a:xfrm>
            <a:off x="1554480" y="2368296"/>
            <a:ext cx="9905695" cy="841248"/>
          </a:xfrm>
          <a:prstGeom prst="rect">
            <a:avLst/>
          </a:prstGeom>
          <a:noFill/>
          <a:ln/>
        </p:spPr>
        <p:txBody>
          <a:bodyPr wrap="square" lIns="0" tIns="0" rIns="0" bIns="0" rtlCol="0" anchor="ctr"/>
          <a:lstStyle/>
          <a:p>
            <a:pPr indent="0" marL="0">
              <a:buNone/>
            </a:pPr>
            <a:r>
              <a:rPr lang="en-US" sz="2200" b="1" dirty="0">
                <a:solidFill>
                  <a:srgbClr val="0F172A"/>
                </a:solidFill>
                <a:latin typeface="Calibri" pitchFamily="34" charset="0"/>
                <a:ea typeface="Calibri" pitchFamily="34" charset="-122"/>
                <a:cs typeface="Calibri" pitchFamily="34" charset="-120"/>
              </a:rPr>
              <a:t>Dekontaminationsplatz einrichten</a:t>
            </a:r>
            <a:pPr indent="0" marL="0">
              <a:buNone/>
            </a:pPr>
            <a:r>
              <a:rPr lang="en-US" sz="1900" dirty="0">
                <a:solidFill>
                  <a:srgbClr val="334155"/>
                </a:solidFill>
                <a:latin typeface="Calibri" pitchFamily="34" charset="0"/>
                <a:ea typeface="Calibri" pitchFamily="34" charset="-122"/>
                <a:cs typeface="Calibri" pitchFamily="34" charset="-120"/>
              </a:rPr>
              <a:t>   </a:t>
            </a:r>
            <a:endParaRPr lang="en-US" sz="2200" dirty="0"/>
          </a:p>
        </p:txBody>
      </p:sp>
      <p:sp>
        <p:nvSpPr>
          <p:cNvPr id="13" name="Shape 11"/>
          <p:cNvSpPr/>
          <p:nvPr/>
        </p:nvSpPr>
        <p:spPr>
          <a:xfrm>
            <a:off x="594360" y="3319272"/>
            <a:ext cx="11002975" cy="841248"/>
          </a:xfrm>
          <a:prstGeom prst="rect">
            <a:avLst/>
          </a:prstGeom>
          <a:solidFill>
            <a:srgbClr val="FFFFFF"/>
          </a:solidFill>
          <a:ln w="9525">
            <a:solidFill>
              <a:srgbClr val="E2E8F0"/>
            </a:solidFill>
            <a:prstDash val="solid"/>
          </a:ln>
        </p:spPr>
      </p:sp>
      <p:sp>
        <p:nvSpPr>
          <p:cNvPr id="14" name="Shape 12"/>
          <p:cNvSpPr/>
          <p:nvPr/>
        </p:nvSpPr>
        <p:spPr>
          <a:xfrm>
            <a:off x="777240" y="3465576"/>
            <a:ext cx="548640" cy="548640"/>
          </a:xfrm>
          <a:prstGeom prst="ellipse">
            <a:avLst/>
          </a:prstGeom>
          <a:solidFill>
            <a:srgbClr val="B71C1C"/>
          </a:solidFill>
          <a:ln w="12700">
            <a:solidFill>
              <a:srgbClr val="B71C1C"/>
            </a:solidFill>
            <a:prstDash val="solid"/>
          </a:ln>
        </p:spPr>
      </p:sp>
      <p:sp>
        <p:nvSpPr>
          <p:cNvPr id="15" name="Text 13"/>
          <p:cNvSpPr/>
          <p:nvPr/>
        </p:nvSpPr>
        <p:spPr>
          <a:xfrm>
            <a:off x="777240" y="3465576"/>
            <a:ext cx="548640" cy="548640"/>
          </a:xfrm>
          <a:prstGeom prst="rect">
            <a:avLst/>
          </a:prstGeom>
          <a:noFill/>
          <a:ln/>
        </p:spPr>
        <p:txBody>
          <a:bodyPr wrap="square" lIns="0" tIns="0" rIns="0" bIns="0" rtlCol="0" anchor="ctr"/>
          <a:lstStyle/>
          <a:p>
            <a:pPr algn="ctr" indent="0" marL="0">
              <a:buNone/>
            </a:pPr>
            <a:r>
              <a:rPr lang="en-US" sz="2200" b="1" dirty="0">
                <a:solidFill>
                  <a:srgbClr val="FFFFFF"/>
                </a:solidFill>
                <a:latin typeface="Arial Narrow" pitchFamily="34" charset="0"/>
                <a:ea typeface="Arial Narrow" pitchFamily="34" charset="-122"/>
                <a:cs typeface="Arial Narrow" pitchFamily="34" charset="-120"/>
              </a:rPr>
              <a:t>3</a:t>
            </a:r>
            <a:endParaRPr lang="en-US" sz="2200" dirty="0"/>
          </a:p>
        </p:txBody>
      </p:sp>
      <p:sp>
        <p:nvSpPr>
          <p:cNvPr id="16" name="Text 14"/>
          <p:cNvSpPr/>
          <p:nvPr/>
        </p:nvSpPr>
        <p:spPr>
          <a:xfrm>
            <a:off x="1554480" y="3319272"/>
            <a:ext cx="9905695" cy="841248"/>
          </a:xfrm>
          <a:prstGeom prst="rect">
            <a:avLst/>
          </a:prstGeom>
          <a:noFill/>
          <a:ln/>
        </p:spPr>
        <p:txBody>
          <a:bodyPr wrap="square" lIns="0" tIns="0" rIns="0" bIns="0" rtlCol="0" anchor="ctr"/>
          <a:lstStyle/>
          <a:p>
            <a:pPr indent="0" marL="0">
              <a:buNone/>
            </a:pPr>
            <a:r>
              <a:rPr lang="en-US" sz="2200" b="1" dirty="0">
                <a:solidFill>
                  <a:srgbClr val="0F172A"/>
                </a:solidFill>
                <a:latin typeface="Calibri" pitchFamily="34" charset="0"/>
                <a:ea typeface="Calibri" pitchFamily="34" charset="-122"/>
                <a:cs typeface="Calibri" pitchFamily="34" charset="-120"/>
              </a:rPr>
              <a:t>Gerettete Personen an den Rettungsdienst übergeben</a:t>
            </a:r>
            <a:pPr indent="0" marL="0">
              <a:buNone/>
            </a:pPr>
            <a:r>
              <a:rPr lang="en-US" sz="1900" dirty="0">
                <a:solidFill>
                  <a:srgbClr val="334155"/>
                </a:solidFill>
                <a:latin typeface="Calibri" pitchFamily="34" charset="0"/>
                <a:ea typeface="Calibri" pitchFamily="34" charset="-122"/>
                <a:cs typeface="Calibri" pitchFamily="34" charset="-120"/>
              </a:rPr>
              <a:t>   </a:t>
            </a:r>
            <a:endParaRPr lang="en-US" sz="2200" dirty="0"/>
          </a:p>
        </p:txBody>
      </p:sp>
      <p:sp>
        <p:nvSpPr>
          <p:cNvPr id="17" name="Shape 15"/>
          <p:cNvSpPr/>
          <p:nvPr/>
        </p:nvSpPr>
        <p:spPr>
          <a:xfrm>
            <a:off x="594360" y="4270248"/>
            <a:ext cx="11002975" cy="841248"/>
          </a:xfrm>
          <a:prstGeom prst="rect">
            <a:avLst/>
          </a:prstGeom>
          <a:solidFill>
            <a:srgbClr val="FFFFFF"/>
          </a:solidFill>
          <a:ln w="9525">
            <a:solidFill>
              <a:srgbClr val="E2E8F0"/>
            </a:solidFill>
            <a:prstDash val="solid"/>
          </a:ln>
        </p:spPr>
      </p:sp>
      <p:sp>
        <p:nvSpPr>
          <p:cNvPr id="18" name="Shape 16"/>
          <p:cNvSpPr/>
          <p:nvPr/>
        </p:nvSpPr>
        <p:spPr>
          <a:xfrm>
            <a:off x="777240" y="4416552"/>
            <a:ext cx="548640" cy="548640"/>
          </a:xfrm>
          <a:prstGeom prst="ellipse">
            <a:avLst/>
          </a:prstGeom>
          <a:solidFill>
            <a:srgbClr val="B71C1C"/>
          </a:solidFill>
          <a:ln w="12700">
            <a:solidFill>
              <a:srgbClr val="B71C1C"/>
            </a:solidFill>
            <a:prstDash val="solid"/>
          </a:ln>
        </p:spPr>
      </p:sp>
      <p:sp>
        <p:nvSpPr>
          <p:cNvPr id="19" name="Text 17"/>
          <p:cNvSpPr/>
          <p:nvPr/>
        </p:nvSpPr>
        <p:spPr>
          <a:xfrm>
            <a:off x="777240" y="4416552"/>
            <a:ext cx="548640" cy="548640"/>
          </a:xfrm>
          <a:prstGeom prst="rect">
            <a:avLst/>
          </a:prstGeom>
          <a:noFill/>
          <a:ln/>
        </p:spPr>
        <p:txBody>
          <a:bodyPr wrap="square" lIns="0" tIns="0" rIns="0" bIns="0" rtlCol="0" anchor="ctr"/>
          <a:lstStyle/>
          <a:p>
            <a:pPr algn="ctr" indent="0" marL="0">
              <a:buNone/>
            </a:pPr>
            <a:r>
              <a:rPr lang="en-US" sz="2200" b="1" dirty="0">
                <a:solidFill>
                  <a:srgbClr val="FFFFFF"/>
                </a:solidFill>
                <a:latin typeface="Arial Narrow" pitchFamily="34" charset="0"/>
                <a:ea typeface="Arial Narrow" pitchFamily="34" charset="-122"/>
                <a:cs typeface="Arial Narrow" pitchFamily="34" charset="-120"/>
              </a:rPr>
              <a:t>4</a:t>
            </a:r>
            <a:endParaRPr lang="en-US" sz="2200" dirty="0"/>
          </a:p>
        </p:txBody>
      </p:sp>
      <p:sp>
        <p:nvSpPr>
          <p:cNvPr id="20" name="Text 18"/>
          <p:cNvSpPr/>
          <p:nvPr/>
        </p:nvSpPr>
        <p:spPr>
          <a:xfrm>
            <a:off x="1554480" y="4270248"/>
            <a:ext cx="9905695" cy="841248"/>
          </a:xfrm>
          <a:prstGeom prst="rect">
            <a:avLst/>
          </a:prstGeom>
          <a:noFill/>
          <a:ln/>
        </p:spPr>
        <p:txBody>
          <a:bodyPr wrap="square" lIns="0" tIns="0" rIns="0" bIns="0" rtlCol="0" anchor="ctr"/>
          <a:lstStyle/>
          <a:p>
            <a:pPr indent="0" marL="0">
              <a:buNone/>
            </a:pPr>
            <a:r>
              <a:rPr lang="en-US" sz="2200" b="1" dirty="0">
                <a:solidFill>
                  <a:srgbClr val="0F172A"/>
                </a:solidFill>
                <a:latin typeface="Calibri" pitchFamily="34" charset="0"/>
                <a:ea typeface="Calibri" pitchFamily="34" charset="-122"/>
                <a:cs typeface="Calibri" pitchFamily="34" charset="-120"/>
              </a:rPr>
              <a:t>Messtrupp einsetzen und Schadstoffe messen</a:t>
            </a:r>
            <a:pPr indent="0" marL="0">
              <a:buNone/>
            </a:pPr>
            <a:r>
              <a:rPr lang="en-US" sz="1900" dirty="0">
                <a:solidFill>
                  <a:srgbClr val="334155"/>
                </a:solidFill>
                <a:latin typeface="Calibri" pitchFamily="34" charset="0"/>
                <a:ea typeface="Calibri" pitchFamily="34" charset="-122"/>
                <a:cs typeface="Calibri" pitchFamily="34" charset="-120"/>
              </a:rPr>
              <a:t>   </a:t>
            </a:r>
            <a:endParaRPr lang="en-US" sz="2200" dirty="0"/>
          </a:p>
        </p:txBody>
      </p:sp>
      <p:sp>
        <p:nvSpPr>
          <p:cNvPr id="21" name="Text 19"/>
          <p:cNvSpPr/>
          <p:nvPr/>
        </p:nvSpPr>
        <p:spPr>
          <a:xfrm>
            <a:off x="594360" y="6437376"/>
            <a:ext cx="6400800" cy="274320"/>
          </a:xfrm>
          <a:prstGeom prst="rect">
            <a:avLst/>
          </a:prstGeom>
          <a:noFill/>
          <a:ln/>
        </p:spPr>
        <p:txBody>
          <a:bodyPr wrap="square" lIns="0" tIns="0" rIns="0" bIns="0" rtlCol="0" anchor="ctr"/>
          <a:lstStyle/>
          <a:p>
            <a:pPr indent="0" marL="0">
              <a:buNone/>
            </a:pPr>
            <a:r>
              <a:rPr lang="en-US" sz="1000" dirty="0">
                <a:solidFill>
                  <a:srgbClr val="64748B"/>
                </a:solidFill>
                <a:latin typeface="Calibri" pitchFamily="34" charset="0"/>
                <a:ea typeface="Calibri" pitchFamily="34" charset="-122"/>
                <a:cs typeface="Calibri" pitchFamily="34" charset="-120"/>
              </a:rPr>
              <a:t>Planspiel · Gefahrgut-Tankzug · Ausbildung  ·  20</a:t>
            </a:r>
            <a:endParaRPr lang="en-US" sz="1000" dirty="0"/>
          </a:p>
        </p:txBody>
      </p:sp>
      <p:sp>
        <p:nvSpPr>
          <p:cNvPr id="22" name="Text 20">
            <a:hlinkClick r:id="rId1" tooltip="Feuerwehr Wissen"/>
          </p:cNvPr>
          <p:cNvSpPr/>
          <p:nvPr/>
        </p:nvSpPr>
        <p:spPr>
          <a:xfrm>
            <a:off x="8488375" y="6437376"/>
            <a:ext cx="3108960" cy="274320"/>
          </a:xfrm>
          <a:prstGeom prst="rect">
            <a:avLst/>
          </a:prstGeom>
          <a:noFill/>
          <a:ln/>
        </p:spPr>
        <p:txBody>
          <a:bodyPr wrap="square" lIns="0" tIns="0" rIns="0" bIns="0" rtlCol="0" anchor="ctr"/>
          <a:lstStyle/>
          <a:p>
            <a:pPr algn="r" indent="0" marL="0">
              <a:buNone/>
            </a:pPr>
            <a:r>
              <a:rPr lang="en-US" sz="1100" u="sng" dirty="0">
                <a:solidFill>
                  <a:srgbClr val="64748B"/>
                </a:solidFill>
                <a:latin typeface="Calibri" pitchFamily="34" charset="0"/>
                <a:ea typeface="Calibri" pitchFamily="34" charset="-122"/>
                <a:cs typeface="Calibri" pitchFamily="34" charset="-120"/>
                <a:hlinkClick r:id="rId1" invalidUrl="" action="" tgtFrame="" tooltip="Feuerwehr Wissen" history="1" highlightClick="0" endSnd="0">
                  <a:extLst>
                    <a:ext uri="{A12FA001-AC4F-418D-AE19-62706E023703}">
                      <ahyp:hlinkClr xmlns:ahyp="http://schemas.microsoft.com/office/drawing/2018/hyperlinkcolor" val="tx"/>
                    </a:ext>
                  </a:extLst>
                </a:hlinkClick>
              </a:rPr>
              <a:t>feuerwehr-wissen-bb.de</a:t>
            </a:r>
            <a:endParaRPr lang="en-US" sz="1100"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 21">
    <p:bg>
      <p:bgPr>
        <a:solidFill>
          <a:srgbClr val="0F172A"/>
        </a:solidFill>
      </p:bgPr>
    </p:bg>
    <p:spTree>
      <p:nvGrpSpPr>
        <p:cNvPr id="1" name=""/>
        <p:cNvGrpSpPr/>
        <p:nvPr/>
      </p:nvGrpSpPr>
      <p:grpSpPr>
        <a:xfrm>
          <a:off x="0" y="0"/>
          <a:ext cx="0" cy="0"/>
          <a:chOff x="0" y="0"/>
          <a:chExt cx="0" cy="0"/>
        </a:xfrm>
      </p:grpSpPr>
      <p:sp>
        <p:nvSpPr>
          <p:cNvPr id="2" name="Text 0"/>
          <p:cNvSpPr/>
          <p:nvPr/>
        </p:nvSpPr>
        <p:spPr>
          <a:xfrm>
            <a:off x="0" y="2011680"/>
            <a:ext cx="12191695" cy="457200"/>
          </a:xfrm>
          <a:prstGeom prst="rect">
            <a:avLst/>
          </a:prstGeom>
          <a:noFill/>
          <a:ln/>
        </p:spPr>
        <p:txBody>
          <a:bodyPr wrap="square" lIns="0" tIns="0" rIns="0" bIns="0" rtlCol="0" anchor="ctr"/>
          <a:lstStyle/>
          <a:p>
            <a:pPr algn="ctr" indent="0" marL="0">
              <a:buNone/>
            </a:pPr>
            <a:r>
              <a:rPr lang="en-US" sz="2400" b="1" spc="300" kern="0" dirty="0">
                <a:solidFill>
                  <a:srgbClr val="E04545"/>
                </a:solidFill>
                <a:latin typeface="Consolas" pitchFamily="34" charset="0"/>
                <a:ea typeface="Consolas" pitchFamily="34" charset="-122"/>
                <a:cs typeface="Consolas" pitchFamily="34" charset="-120"/>
              </a:rPr>
              <a:t>KAPITEL 04</a:t>
            </a:r>
            <a:endParaRPr lang="en-US" sz="2400" dirty="0"/>
          </a:p>
        </p:txBody>
      </p:sp>
      <p:sp>
        <p:nvSpPr>
          <p:cNvPr id="3" name="Text 1"/>
          <p:cNvSpPr/>
          <p:nvPr/>
        </p:nvSpPr>
        <p:spPr>
          <a:xfrm>
            <a:off x="1097280" y="2606040"/>
            <a:ext cx="9997135" cy="2194560"/>
          </a:xfrm>
          <a:prstGeom prst="rect">
            <a:avLst/>
          </a:prstGeom>
          <a:noFill/>
          <a:ln/>
        </p:spPr>
        <p:txBody>
          <a:bodyPr wrap="square" lIns="0" tIns="0" rIns="0" bIns="0" rtlCol="0" anchor="t"/>
          <a:lstStyle/>
          <a:p>
            <a:pPr algn="ctr" indent="0" marL="0">
              <a:lnSpc>
                <a:spcPct val="95000"/>
              </a:lnSpc>
              <a:buNone/>
            </a:pPr>
            <a:r>
              <a:rPr lang="en-US" sz="6400" b="1" dirty="0">
                <a:solidFill>
                  <a:srgbClr val="FFFFFF"/>
                </a:solidFill>
                <a:latin typeface="Arial Narrow" pitchFamily="34" charset="0"/>
                <a:ea typeface="Arial Narrow" pitchFamily="34" charset="-122"/>
                <a:cs typeface="Arial Narrow" pitchFamily="34" charset="-120"/>
              </a:rPr>
              <a:t>AUSWERTUNG</a:t>
            </a:r>
            <a:endParaRPr lang="en-US" sz="6400" dirty="0"/>
          </a:p>
        </p:txBody>
      </p:sp>
      <p:sp>
        <p:nvSpPr>
          <p:cNvPr id="4" name="Text 2"/>
          <p:cNvSpPr/>
          <p:nvPr/>
        </p:nvSpPr>
        <p:spPr>
          <a:xfrm>
            <a:off x="594360" y="6437376"/>
            <a:ext cx="6400800" cy="274320"/>
          </a:xfrm>
          <a:prstGeom prst="rect">
            <a:avLst/>
          </a:prstGeom>
          <a:noFill/>
          <a:ln/>
        </p:spPr>
        <p:txBody>
          <a:bodyPr wrap="square" lIns="0" tIns="0" rIns="0" bIns="0" rtlCol="0" anchor="ctr"/>
          <a:lstStyle/>
          <a:p>
            <a:pPr indent="0" marL="0">
              <a:buNone/>
            </a:pPr>
            <a:r>
              <a:rPr lang="en-US" sz="1000" dirty="0">
                <a:solidFill>
                  <a:srgbClr val="94A3B8"/>
                </a:solidFill>
                <a:latin typeface="Calibri" pitchFamily="34" charset="0"/>
                <a:ea typeface="Calibri" pitchFamily="34" charset="-122"/>
                <a:cs typeface="Calibri" pitchFamily="34" charset="-120"/>
              </a:rPr>
              <a:t>Planspiel · Gefahrgut-Tankzug · Ausbildung  ·  21</a:t>
            </a:r>
            <a:endParaRPr lang="en-US" sz="1000" dirty="0"/>
          </a:p>
        </p:txBody>
      </p:sp>
      <p:sp>
        <p:nvSpPr>
          <p:cNvPr id="5" name="Text 3">
            <a:hlinkClick r:id="rId1" tooltip="Feuerwehr Wissen"/>
          </p:cNvPr>
          <p:cNvSpPr/>
          <p:nvPr/>
        </p:nvSpPr>
        <p:spPr>
          <a:xfrm>
            <a:off x="8488375" y="6437376"/>
            <a:ext cx="3108960" cy="274320"/>
          </a:xfrm>
          <a:prstGeom prst="rect">
            <a:avLst/>
          </a:prstGeom>
          <a:noFill/>
          <a:ln/>
        </p:spPr>
        <p:txBody>
          <a:bodyPr wrap="square" lIns="0" tIns="0" rIns="0" bIns="0" rtlCol="0" anchor="ctr"/>
          <a:lstStyle/>
          <a:p>
            <a:pPr algn="r" indent="0" marL="0">
              <a:buNone/>
            </a:pPr>
            <a:r>
              <a:rPr lang="en-US" sz="1100" u="sng" dirty="0">
                <a:solidFill>
                  <a:srgbClr val="94A3B8"/>
                </a:solidFill>
                <a:latin typeface="Calibri" pitchFamily="34" charset="0"/>
                <a:ea typeface="Calibri" pitchFamily="34" charset="-122"/>
                <a:cs typeface="Calibri" pitchFamily="34" charset="-120"/>
                <a:hlinkClick r:id="rId1" invalidUrl="" action="" tgtFrame="" tooltip="Feuerwehr Wissen" history="1" highlightClick="0" endSnd="0">
                  <a:extLst>
                    <a:ext uri="{A12FA001-AC4F-418D-AE19-62706E023703}">
                      <ahyp:hlinkClr xmlns:ahyp="http://schemas.microsoft.com/office/drawing/2018/hyperlinkcolor" val="tx"/>
                    </a:ext>
                  </a:extLst>
                </a:hlinkClick>
              </a:rPr>
              <a:t>feuerwehr-wissen-bb.de</a:t>
            </a:r>
            <a:endParaRPr lang="en-US" sz="1100"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name="Slide 22">
    <p:bg>
      <p:bgPr>
        <a:solidFill>
          <a:srgbClr val="F8FAFC"/>
        </a:solidFill>
      </p:bgPr>
    </p:bg>
    <p:spTree>
      <p:nvGrpSpPr>
        <p:cNvPr id="1" name=""/>
        <p:cNvGrpSpPr/>
        <p:nvPr/>
      </p:nvGrpSpPr>
      <p:grpSpPr>
        <a:xfrm>
          <a:off x="0" y="0"/>
          <a:ext cx="0" cy="0"/>
          <a:chOff x="0" y="0"/>
          <a:chExt cx="0" cy="0"/>
        </a:xfrm>
      </p:grpSpPr>
      <p:sp>
        <p:nvSpPr>
          <p:cNvPr id="2" name="Shape 0"/>
          <p:cNvSpPr/>
          <p:nvPr/>
        </p:nvSpPr>
        <p:spPr>
          <a:xfrm>
            <a:off x="0" y="0"/>
            <a:ext cx="12191695" cy="1024128"/>
          </a:xfrm>
          <a:prstGeom prst="rect">
            <a:avLst/>
          </a:prstGeom>
          <a:solidFill>
            <a:srgbClr val="EEF2F8"/>
          </a:solidFill>
          <a:ln w="12700">
            <a:solidFill>
              <a:srgbClr val="EEF2F8"/>
            </a:solidFill>
            <a:prstDash val="solid"/>
          </a:ln>
        </p:spPr>
      </p:sp>
      <p:sp>
        <p:nvSpPr>
          <p:cNvPr id="3" name="Shape 1"/>
          <p:cNvSpPr/>
          <p:nvPr/>
        </p:nvSpPr>
        <p:spPr>
          <a:xfrm>
            <a:off x="0" y="1024128"/>
            <a:ext cx="12191695" cy="45720"/>
          </a:xfrm>
          <a:prstGeom prst="rect">
            <a:avLst/>
          </a:prstGeom>
          <a:solidFill>
            <a:srgbClr val="B71C1C"/>
          </a:solidFill>
          <a:ln w="12700">
            <a:solidFill>
              <a:srgbClr val="B71C1C"/>
            </a:solidFill>
            <a:prstDash val="solid"/>
          </a:ln>
        </p:spPr>
      </p:sp>
      <p:sp>
        <p:nvSpPr>
          <p:cNvPr id="4" name="Text 2"/>
          <p:cNvSpPr/>
          <p:nvPr/>
        </p:nvSpPr>
        <p:spPr>
          <a:xfrm>
            <a:off x="594360" y="128016"/>
            <a:ext cx="11002975" cy="786384"/>
          </a:xfrm>
          <a:prstGeom prst="rect">
            <a:avLst/>
          </a:prstGeom>
          <a:noFill/>
          <a:ln/>
        </p:spPr>
        <p:txBody>
          <a:bodyPr wrap="square" lIns="0" tIns="0" rIns="0" bIns="0" rtlCol="0" anchor="ctr">
            <a:normAutofit/>
          </a:bodyPr>
          <a:lstStyle/>
          <a:p>
            <a:pPr indent="0" marL="0">
              <a:buNone/>
            </a:pPr>
            <a:r>
              <a:rPr lang="en-US" sz="3400" b="1" dirty="0">
                <a:solidFill>
                  <a:srgbClr val="0F172A"/>
                </a:solidFill>
                <a:latin typeface="Arial Narrow" pitchFamily="34" charset="0"/>
                <a:ea typeface="Arial Narrow" pitchFamily="34" charset="-122"/>
                <a:cs typeface="Arial Narrow" pitchFamily="34" charset="-120"/>
              </a:rPr>
              <a:t>4.1 SO WIRD AUSGEWERTET</a:t>
            </a:r>
            <a:endParaRPr lang="en-US" sz="3400" dirty="0"/>
          </a:p>
        </p:txBody>
      </p:sp>
      <p:sp>
        <p:nvSpPr>
          <p:cNvPr id="5" name="Shape 3"/>
          <p:cNvSpPr/>
          <p:nvPr/>
        </p:nvSpPr>
        <p:spPr>
          <a:xfrm>
            <a:off x="594360" y="1508760"/>
            <a:ext cx="3496970" cy="3291840"/>
          </a:xfrm>
          <a:prstGeom prst="rect">
            <a:avLst/>
          </a:prstGeom>
          <a:solidFill>
            <a:srgbClr val="FFFFFF"/>
          </a:solidFill>
          <a:ln w="9525">
            <a:solidFill>
              <a:srgbClr val="E2E8F0"/>
            </a:solidFill>
            <a:prstDash val="solid"/>
          </a:ln>
        </p:spPr>
      </p:sp>
      <p:sp>
        <p:nvSpPr>
          <p:cNvPr id="6" name="Shape 4"/>
          <p:cNvSpPr/>
          <p:nvPr/>
        </p:nvSpPr>
        <p:spPr>
          <a:xfrm>
            <a:off x="594360" y="1508760"/>
            <a:ext cx="3496970" cy="64008"/>
          </a:xfrm>
          <a:prstGeom prst="rect">
            <a:avLst/>
          </a:prstGeom>
          <a:solidFill>
            <a:srgbClr val="1E3A8A"/>
          </a:solidFill>
          <a:ln w="12700">
            <a:solidFill>
              <a:srgbClr val="1E3A8A"/>
            </a:solidFill>
            <a:prstDash val="solid"/>
          </a:ln>
        </p:spPr>
      </p:sp>
      <p:sp>
        <p:nvSpPr>
          <p:cNvPr id="7" name="Text 5"/>
          <p:cNvSpPr/>
          <p:nvPr/>
        </p:nvSpPr>
        <p:spPr>
          <a:xfrm>
            <a:off x="850392" y="1691640"/>
            <a:ext cx="3039770" cy="457200"/>
          </a:xfrm>
          <a:prstGeom prst="rect">
            <a:avLst/>
          </a:prstGeom>
          <a:noFill/>
          <a:ln/>
        </p:spPr>
        <p:txBody>
          <a:bodyPr wrap="square" lIns="0" tIns="0" rIns="0" bIns="0" rtlCol="0" anchor="t"/>
          <a:lstStyle/>
          <a:p>
            <a:pPr indent="0" marL="0">
              <a:buNone/>
            </a:pPr>
            <a:r>
              <a:rPr lang="en-US" sz="2100" b="1" dirty="0">
                <a:solidFill>
                  <a:srgbClr val="0F172A"/>
                </a:solidFill>
                <a:latin typeface="Arial Narrow" pitchFamily="34" charset="0"/>
                <a:ea typeface="Arial Narrow" pitchFamily="34" charset="-122"/>
                <a:cs typeface="Arial Narrow" pitchFamily="34" charset="-120"/>
              </a:rPr>
              <a:t>PUNKTE</a:t>
            </a:r>
            <a:endParaRPr lang="en-US" sz="2100" dirty="0"/>
          </a:p>
        </p:txBody>
      </p:sp>
      <p:sp>
        <p:nvSpPr>
          <p:cNvPr id="8" name="Text 6"/>
          <p:cNvSpPr/>
          <p:nvPr/>
        </p:nvSpPr>
        <p:spPr>
          <a:xfrm>
            <a:off x="850392" y="2240280"/>
            <a:ext cx="3039770" cy="2423160"/>
          </a:xfrm>
          <a:prstGeom prst="rect">
            <a:avLst/>
          </a:prstGeom>
          <a:noFill/>
          <a:ln/>
        </p:spPr>
        <p:txBody>
          <a:bodyPr wrap="square" lIns="0" tIns="0" rIns="0" bIns="0" rtlCol="0" anchor="t"/>
          <a:lstStyle/>
          <a:p>
            <a:pPr indent="0" marL="0">
              <a:buNone/>
            </a:pPr>
            <a:r>
              <a:rPr lang="en-US" sz="1700" dirty="0">
                <a:solidFill>
                  <a:srgbClr val="334155"/>
                </a:solidFill>
                <a:latin typeface="Calibri" pitchFamily="34" charset="0"/>
                <a:ea typeface="Calibri" pitchFamily="34" charset="-122"/>
                <a:cs typeface="Calibri" pitchFamily="34" charset="-120"/>
              </a:rPr>
              <a:t>Es gibt 106 Punkte, verteilt auf 31 Kriterien. Rückmeldung je Kriterium mit Begründung.</a:t>
            </a:r>
            <a:endParaRPr lang="en-US" sz="1700" dirty="0"/>
          </a:p>
        </p:txBody>
      </p:sp>
      <p:sp>
        <p:nvSpPr>
          <p:cNvPr id="9" name="Shape 7"/>
          <p:cNvSpPr/>
          <p:nvPr/>
        </p:nvSpPr>
        <p:spPr>
          <a:xfrm>
            <a:off x="4347362" y="1508760"/>
            <a:ext cx="3496970" cy="3291840"/>
          </a:xfrm>
          <a:prstGeom prst="rect">
            <a:avLst/>
          </a:prstGeom>
          <a:solidFill>
            <a:srgbClr val="FFFFFF"/>
          </a:solidFill>
          <a:ln w="9525">
            <a:solidFill>
              <a:srgbClr val="E2E8F0"/>
            </a:solidFill>
            <a:prstDash val="solid"/>
          </a:ln>
        </p:spPr>
      </p:sp>
      <p:sp>
        <p:nvSpPr>
          <p:cNvPr id="10" name="Shape 8"/>
          <p:cNvSpPr/>
          <p:nvPr/>
        </p:nvSpPr>
        <p:spPr>
          <a:xfrm>
            <a:off x="4347362" y="1508760"/>
            <a:ext cx="3496970" cy="64008"/>
          </a:xfrm>
          <a:prstGeom prst="rect">
            <a:avLst/>
          </a:prstGeom>
          <a:solidFill>
            <a:srgbClr val="1E3A8A"/>
          </a:solidFill>
          <a:ln w="12700">
            <a:solidFill>
              <a:srgbClr val="1E3A8A"/>
            </a:solidFill>
            <a:prstDash val="solid"/>
          </a:ln>
        </p:spPr>
      </p:sp>
      <p:sp>
        <p:nvSpPr>
          <p:cNvPr id="11" name="Text 9"/>
          <p:cNvSpPr/>
          <p:nvPr/>
        </p:nvSpPr>
        <p:spPr>
          <a:xfrm>
            <a:off x="4603394" y="1691640"/>
            <a:ext cx="3039770" cy="457200"/>
          </a:xfrm>
          <a:prstGeom prst="rect">
            <a:avLst/>
          </a:prstGeom>
          <a:noFill/>
          <a:ln/>
        </p:spPr>
        <p:txBody>
          <a:bodyPr wrap="square" lIns="0" tIns="0" rIns="0" bIns="0" rtlCol="0" anchor="t"/>
          <a:lstStyle/>
          <a:p>
            <a:pPr indent="0" marL="0">
              <a:buNone/>
            </a:pPr>
            <a:r>
              <a:rPr lang="en-US" sz="2100" b="1" dirty="0">
                <a:solidFill>
                  <a:srgbClr val="0F172A"/>
                </a:solidFill>
                <a:latin typeface="Arial Narrow" pitchFamily="34" charset="0"/>
                <a:ea typeface="Arial Narrow" pitchFamily="34" charset="-122"/>
                <a:cs typeface="Arial Narrow" pitchFamily="34" charset="-120"/>
              </a:rPr>
              <a:t>KRITISCHE KRITERIEN</a:t>
            </a:r>
            <a:endParaRPr lang="en-US" sz="2100" dirty="0"/>
          </a:p>
        </p:txBody>
      </p:sp>
      <p:sp>
        <p:nvSpPr>
          <p:cNvPr id="12" name="Text 10"/>
          <p:cNvSpPr/>
          <p:nvPr/>
        </p:nvSpPr>
        <p:spPr>
          <a:xfrm>
            <a:off x="4603394" y="2240280"/>
            <a:ext cx="3039770" cy="2423160"/>
          </a:xfrm>
          <a:prstGeom prst="rect">
            <a:avLst/>
          </a:prstGeom>
          <a:noFill/>
          <a:ln/>
        </p:spPr>
        <p:txBody>
          <a:bodyPr wrap="square" lIns="0" tIns="0" rIns="0" bIns="0" rtlCol="0" anchor="t"/>
          <a:lstStyle/>
          <a:p>
            <a:pPr indent="0" marL="0">
              <a:buNone/>
            </a:pPr>
            <a:r>
              <a:rPr lang="en-US" sz="1700" dirty="0">
                <a:solidFill>
                  <a:srgbClr val="334155"/>
                </a:solidFill>
                <a:latin typeface="Calibri" pitchFamily="34" charset="0"/>
                <a:ea typeface="Calibri" pitchFamily="34" charset="-122"/>
                <a:cs typeface="Calibri" pitchFamily="34" charset="-120"/>
              </a:rPr>
              <a:t>1 Kriterien sind sicherheitskritisch. Werden sie verletzt, ist die Lösung nicht bestanden.</a:t>
            </a:r>
            <a:endParaRPr lang="en-US" sz="1700" dirty="0"/>
          </a:p>
        </p:txBody>
      </p:sp>
      <p:sp>
        <p:nvSpPr>
          <p:cNvPr id="13" name="Shape 11"/>
          <p:cNvSpPr/>
          <p:nvPr/>
        </p:nvSpPr>
        <p:spPr>
          <a:xfrm>
            <a:off x="8100365" y="1508760"/>
            <a:ext cx="3496970" cy="3291840"/>
          </a:xfrm>
          <a:prstGeom prst="rect">
            <a:avLst/>
          </a:prstGeom>
          <a:solidFill>
            <a:srgbClr val="FFFFFF"/>
          </a:solidFill>
          <a:ln w="9525">
            <a:solidFill>
              <a:srgbClr val="E2E8F0"/>
            </a:solidFill>
            <a:prstDash val="solid"/>
          </a:ln>
        </p:spPr>
      </p:sp>
      <p:sp>
        <p:nvSpPr>
          <p:cNvPr id="14" name="Shape 12"/>
          <p:cNvSpPr/>
          <p:nvPr/>
        </p:nvSpPr>
        <p:spPr>
          <a:xfrm>
            <a:off x="8100365" y="1508760"/>
            <a:ext cx="3496970" cy="64008"/>
          </a:xfrm>
          <a:prstGeom prst="rect">
            <a:avLst/>
          </a:prstGeom>
          <a:solidFill>
            <a:srgbClr val="1E3A8A"/>
          </a:solidFill>
          <a:ln w="12700">
            <a:solidFill>
              <a:srgbClr val="1E3A8A"/>
            </a:solidFill>
            <a:prstDash val="solid"/>
          </a:ln>
        </p:spPr>
      </p:sp>
      <p:sp>
        <p:nvSpPr>
          <p:cNvPr id="15" name="Text 13"/>
          <p:cNvSpPr/>
          <p:nvPr/>
        </p:nvSpPr>
        <p:spPr>
          <a:xfrm>
            <a:off x="8356397" y="1691640"/>
            <a:ext cx="3039770" cy="457200"/>
          </a:xfrm>
          <a:prstGeom prst="rect">
            <a:avLst/>
          </a:prstGeom>
          <a:noFill/>
          <a:ln/>
        </p:spPr>
        <p:txBody>
          <a:bodyPr wrap="square" lIns="0" tIns="0" rIns="0" bIns="0" rtlCol="0" anchor="t"/>
          <a:lstStyle/>
          <a:p>
            <a:pPr indent="0" marL="0">
              <a:buNone/>
            </a:pPr>
            <a:r>
              <a:rPr lang="en-US" sz="2100" b="1" dirty="0">
                <a:solidFill>
                  <a:srgbClr val="0F172A"/>
                </a:solidFill>
                <a:latin typeface="Arial Narrow" pitchFamily="34" charset="0"/>
                <a:ea typeface="Arial Narrow" pitchFamily="34" charset="-122"/>
                <a:cs typeface="Arial Narrow" pitchFamily="34" charset="-120"/>
              </a:rPr>
              <a:t>MUSTERLÖSUNG</a:t>
            </a:r>
            <a:endParaRPr lang="en-US" sz="2100" dirty="0"/>
          </a:p>
        </p:txBody>
      </p:sp>
      <p:sp>
        <p:nvSpPr>
          <p:cNvPr id="16" name="Text 14"/>
          <p:cNvSpPr/>
          <p:nvPr/>
        </p:nvSpPr>
        <p:spPr>
          <a:xfrm>
            <a:off x="8356397" y="2240280"/>
            <a:ext cx="3039770" cy="2423160"/>
          </a:xfrm>
          <a:prstGeom prst="rect">
            <a:avLst/>
          </a:prstGeom>
          <a:noFill/>
          <a:ln/>
        </p:spPr>
        <p:txBody>
          <a:bodyPr wrap="square" lIns="0" tIns="0" rIns="0" bIns="0" rtlCol="0" anchor="t"/>
          <a:lstStyle/>
          <a:p>
            <a:pPr indent="0" marL="0">
              <a:buNone/>
            </a:pPr>
            <a:r>
              <a:rPr lang="en-US" sz="1700" dirty="0">
                <a:solidFill>
                  <a:srgbClr val="334155"/>
                </a:solidFill>
                <a:latin typeface="Calibri" pitchFamily="34" charset="0"/>
                <a:ea typeface="Calibri" pitchFamily="34" charset="-122"/>
                <a:cs typeface="Calibri" pitchFamily="34" charset="-120"/>
              </a:rPr>
              <a:t>Es gibt mehrere gute Lösungen. Die Musterlösung zeigt eine davon.</a:t>
            </a:r>
            <a:endParaRPr lang="en-US" sz="1700" dirty="0"/>
          </a:p>
        </p:txBody>
      </p:sp>
      <p:sp>
        <p:nvSpPr>
          <p:cNvPr id="17" name="Text 15"/>
          <p:cNvSpPr/>
          <p:nvPr/>
        </p:nvSpPr>
        <p:spPr>
          <a:xfrm>
            <a:off x="594360" y="6437376"/>
            <a:ext cx="6400800" cy="274320"/>
          </a:xfrm>
          <a:prstGeom prst="rect">
            <a:avLst/>
          </a:prstGeom>
          <a:noFill/>
          <a:ln/>
        </p:spPr>
        <p:txBody>
          <a:bodyPr wrap="square" lIns="0" tIns="0" rIns="0" bIns="0" rtlCol="0" anchor="ctr"/>
          <a:lstStyle/>
          <a:p>
            <a:pPr indent="0" marL="0">
              <a:buNone/>
            </a:pPr>
            <a:r>
              <a:rPr lang="en-US" sz="1000" dirty="0">
                <a:solidFill>
                  <a:srgbClr val="64748B"/>
                </a:solidFill>
                <a:latin typeface="Calibri" pitchFamily="34" charset="0"/>
                <a:ea typeface="Calibri" pitchFamily="34" charset="-122"/>
                <a:cs typeface="Calibri" pitchFamily="34" charset="-120"/>
              </a:rPr>
              <a:t>Planspiel · Gefahrgut-Tankzug · Ausbildung  ·  22</a:t>
            </a:r>
            <a:endParaRPr lang="en-US" sz="1000" dirty="0"/>
          </a:p>
        </p:txBody>
      </p:sp>
      <p:sp>
        <p:nvSpPr>
          <p:cNvPr id="18" name="Text 16">
            <a:hlinkClick r:id="rId1" tooltip="Feuerwehr Wissen"/>
          </p:cNvPr>
          <p:cNvSpPr/>
          <p:nvPr/>
        </p:nvSpPr>
        <p:spPr>
          <a:xfrm>
            <a:off x="8488375" y="6437376"/>
            <a:ext cx="3108960" cy="274320"/>
          </a:xfrm>
          <a:prstGeom prst="rect">
            <a:avLst/>
          </a:prstGeom>
          <a:noFill/>
          <a:ln/>
        </p:spPr>
        <p:txBody>
          <a:bodyPr wrap="square" lIns="0" tIns="0" rIns="0" bIns="0" rtlCol="0" anchor="ctr"/>
          <a:lstStyle/>
          <a:p>
            <a:pPr algn="r" indent="0" marL="0">
              <a:buNone/>
            </a:pPr>
            <a:r>
              <a:rPr lang="en-US" sz="1100" u="sng" dirty="0">
                <a:solidFill>
                  <a:srgbClr val="64748B"/>
                </a:solidFill>
                <a:latin typeface="Calibri" pitchFamily="34" charset="0"/>
                <a:ea typeface="Calibri" pitchFamily="34" charset="-122"/>
                <a:cs typeface="Calibri" pitchFamily="34" charset="-120"/>
                <a:hlinkClick r:id="rId1" invalidUrl="" action="" tgtFrame="" tooltip="Feuerwehr Wissen" history="1" highlightClick="0" endSnd="0">
                  <a:extLst>
                    <a:ext uri="{A12FA001-AC4F-418D-AE19-62706E023703}">
                      <ahyp:hlinkClr xmlns:ahyp="http://schemas.microsoft.com/office/drawing/2018/hyperlinkcolor" val="tx"/>
                    </a:ext>
                  </a:extLst>
                </a:hlinkClick>
              </a:rPr>
              <a:t>feuerwehr-wissen-bb.de</a:t>
            </a:r>
            <a:endParaRPr lang="en-US" sz="1100"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name="Slide 23">
    <p:bg>
      <p:bgPr>
        <a:solidFill>
          <a:srgbClr val="F8FAFC"/>
        </a:solidFill>
      </p:bgPr>
    </p:bg>
    <p:spTree>
      <p:nvGrpSpPr>
        <p:cNvPr id="1" name=""/>
        <p:cNvGrpSpPr/>
        <p:nvPr/>
      </p:nvGrpSpPr>
      <p:grpSpPr>
        <a:xfrm>
          <a:off x="0" y="0"/>
          <a:ext cx="0" cy="0"/>
          <a:chOff x="0" y="0"/>
          <a:chExt cx="0" cy="0"/>
        </a:xfrm>
      </p:grpSpPr>
      <p:sp>
        <p:nvSpPr>
          <p:cNvPr id="2" name="Shape 0"/>
          <p:cNvSpPr/>
          <p:nvPr/>
        </p:nvSpPr>
        <p:spPr>
          <a:xfrm>
            <a:off x="0" y="0"/>
            <a:ext cx="12191695" cy="1024128"/>
          </a:xfrm>
          <a:prstGeom prst="rect">
            <a:avLst/>
          </a:prstGeom>
          <a:solidFill>
            <a:srgbClr val="EEF2F8"/>
          </a:solidFill>
          <a:ln w="12700">
            <a:solidFill>
              <a:srgbClr val="EEF2F8"/>
            </a:solidFill>
            <a:prstDash val="solid"/>
          </a:ln>
        </p:spPr>
      </p:sp>
      <p:sp>
        <p:nvSpPr>
          <p:cNvPr id="3" name="Shape 1"/>
          <p:cNvSpPr/>
          <p:nvPr/>
        </p:nvSpPr>
        <p:spPr>
          <a:xfrm>
            <a:off x="0" y="1024128"/>
            <a:ext cx="12191695" cy="45720"/>
          </a:xfrm>
          <a:prstGeom prst="rect">
            <a:avLst/>
          </a:prstGeom>
          <a:solidFill>
            <a:srgbClr val="B71C1C"/>
          </a:solidFill>
          <a:ln w="12700">
            <a:solidFill>
              <a:srgbClr val="B71C1C"/>
            </a:solidFill>
            <a:prstDash val="solid"/>
          </a:ln>
        </p:spPr>
      </p:sp>
      <p:sp>
        <p:nvSpPr>
          <p:cNvPr id="4" name="Text 2"/>
          <p:cNvSpPr/>
          <p:nvPr/>
        </p:nvSpPr>
        <p:spPr>
          <a:xfrm>
            <a:off x="594360" y="128016"/>
            <a:ext cx="11002975" cy="786384"/>
          </a:xfrm>
          <a:prstGeom prst="rect">
            <a:avLst/>
          </a:prstGeom>
          <a:noFill/>
          <a:ln/>
        </p:spPr>
        <p:txBody>
          <a:bodyPr wrap="square" lIns="0" tIns="0" rIns="0" bIns="0" rtlCol="0" anchor="ctr">
            <a:normAutofit/>
          </a:bodyPr>
          <a:lstStyle/>
          <a:p>
            <a:pPr indent="0" marL="0">
              <a:buNone/>
            </a:pPr>
            <a:r>
              <a:rPr lang="en-US" sz="3400" b="1" dirty="0">
                <a:solidFill>
                  <a:srgbClr val="0F172A"/>
                </a:solidFill>
                <a:latin typeface="Arial Narrow" pitchFamily="34" charset="0"/>
                <a:ea typeface="Arial Narrow" pitchFamily="34" charset="-122"/>
                <a:cs typeface="Arial Narrow" pitchFamily="34" charset="-120"/>
              </a:rPr>
              <a:t>4.2 DIE KRITISCHEN KRITERIEN</a:t>
            </a:r>
            <a:endParaRPr lang="en-US" sz="3400" dirty="0"/>
          </a:p>
        </p:txBody>
      </p:sp>
      <p:sp>
        <p:nvSpPr>
          <p:cNvPr id="5" name="Shape 3"/>
          <p:cNvSpPr/>
          <p:nvPr/>
        </p:nvSpPr>
        <p:spPr>
          <a:xfrm>
            <a:off x="594360" y="1463040"/>
            <a:ext cx="11002975" cy="868680"/>
          </a:xfrm>
          <a:prstGeom prst="rect">
            <a:avLst/>
          </a:prstGeom>
          <a:solidFill>
            <a:srgbClr val="FFFFFF"/>
          </a:solidFill>
          <a:ln w="9525">
            <a:solidFill>
              <a:srgbClr val="E2E8F0"/>
            </a:solidFill>
            <a:prstDash val="solid"/>
          </a:ln>
        </p:spPr>
      </p:sp>
      <p:sp>
        <p:nvSpPr>
          <p:cNvPr id="6" name="Shape 4"/>
          <p:cNvSpPr/>
          <p:nvPr/>
        </p:nvSpPr>
        <p:spPr>
          <a:xfrm>
            <a:off x="594360" y="1463040"/>
            <a:ext cx="64008" cy="868680"/>
          </a:xfrm>
          <a:prstGeom prst="rect">
            <a:avLst/>
          </a:prstGeom>
          <a:solidFill>
            <a:srgbClr val="1E3A8A"/>
          </a:solidFill>
          <a:ln w="12700">
            <a:solidFill>
              <a:srgbClr val="1E3A8A"/>
            </a:solidFill>
            <a:prstDash val="solid"/>
          </a:ln>
        </p:spPr>
      </p:sp>
      <p:sp>
        <p:nvSpPr>
          <p:cNvPr id="7" name="Text 5"/>
          <p:cNvSpPr/>
          <p:nvPr/>
        </p:nvSpPr>
        <p:spPr>
          <a:xfrm>
            <a:off x="868680" y="1463040"/>
            <a:ext cx="10591495" cy="868680"/>
          </a:xfrm>
          <a:prstGeom prst="rect">
            <a:avLst/>
          </a:prstGeom>
          <a:noFill/>
          <a:ln/>
        </p:spPr>
        <p:txBody>
          <a:bodyPr wrap="square" lIns="0" tIns="0" rIns="0" bIns="0" rtlCol="0" anchor="ctr"/>
          <a:lstStyle/>
          <a:p>
            <a:pPr indent="0" marL="0">
              <a:buNone/>
            </a:pPr>
            <a:r>
              <a:rPr lang="en-US" sz="1300" b="1" dirty="0">
                <a:solidFill>
                  <a:srgbClr val="B71C1C"/>
                </a:solidFill>
                <a:latin typeface="Calibri" pitchFamily="34" charset="0"/>
                <a:ea typeface="Calibri" pitchFamily="34" charset="-122"/>
                <a:cs typeface="Calibri" pitchFamily="34" charset="-120"/>
              </a:rPr>
              <a:t>EINSATZKRÄFTE NUR MIT SCHUTZAUSRÜSTUNG IN DEN GEFAHRENBEREICH</a:t>
            </a:r>
            <a:endParaRPr lang="en-US" sz="1300" dirty="0"/>
          </a:p>
          <a:p>
            <a:pPr indent="0" marL="0">
              <a:buNone/>
            </a:pPr>
            <a:r>
              <a:rPr lang="en-US" sz="1500" dirty="0">
                <a:solidFill>
                  <a:srgbClr val="0F172A"/>
                </a:solidFill>
                <a:latin typeface="Calibri" pitchFamily="34" charset="0"/>
                <a:ea typeface="Calibri" pitchFamily="34" charset="-122"/>
                <a:cs typeface="Calibri" pitchFamily="34" charset="-120"/>
              </a:rPr>
              <a:t>Wer ohne Chemikalienschutz in den Gefahrenbereich geht, wird selbst zum Patienten. Retten, Löschen und Absuchen gehen nur mit Schutz.</a:t>
            </a:r>
            <a:endParaRPr lang="en-US" sz="1300" dirty="0"/>
          </a:p>
        </p:txBody>
      </p:sp>
      <p:sp>
        <p:nvSpPr>
          <p:cNvPr id="8" name="Text 6"/>
          <p:cNvSpPr/>
          <p:nvPr/>
        </p:nvSpPr>
        <p:spPr>
          <a:xfrm>
            <a:off x="594360" y="6437376"/>
            <a:ext cx="6400800" cy="274320"/>
          </a:xfrm>
          <a:prstGeom prst="rect">
            <a:avLst/>
          </a:prstGeom>
          <a:noFill/>
          <a:ln/>
        </p:spPr>
        <p:txBody>
          <a:bodyPr wrap="square" lIns="0" tIns="0" rIns="0" bIns="0" rtlCol="0" anchor="ctr"/>
          <a:lstStyle/>
          <a:p>
            <a:pPr indent="0" marL="0">
              <a:buNone/>
            </a:pPr>
            <a:r>
              <a:rPr lang="en-US" sz="1000" dirty="0">
                <a:solidFill>
                  <a:srgbClr val="64748B"/>
                </a:solidFill>
                <a:latin typeface="Calibri" pitchFamily="34" charset="0"/>
                <a:ea typeface="Calibri" pitchFamily="34" charset="-122"/>
                <a:cs typeface="Calibri" pitchFamily="34" charset="-120"/>
              </a:rPr>
              <a:t>Planspiel · Gefahrgut-Tankzug · Ausbildung  ·  23</a:t>
            </a:r>
            <a:endParaRPr lang="en-US" sz="1000" dirty="0"/>
          </a:p>
        </p:txBody>
      </p:sp>
      <p:sp>
        <p:nvSpPr>
          <p:cNvPr id="9" name="Text 7">
            <a:hlinkClick r:id="rId1" tooltip="Feuerwehr Wissen"/>
          </p:cNvPr>
          <p:cNvSpPr/>
          <p:nvPr/>
        </p:nvSpPr>
        <p:spPr>
          <a:xfrm>
            <a:off x="8488375" y="6437376"/>
            <a:ext cx="3108960" cy="274320"/>
          </a:xfrm>
          <a:prstGeom prst="rect">
            <a:avLst/>
          </a:prstGeom>
          <a:noFill/>
          <a:ln/>
        </p:spPr>
        <p:txBody>
          <a:bodyPr wrap="square" lIns="0" tIns="0" rIns="0" bIns="0" rtlCol="0" anchor="ctr"/>
          <a:lstStyle/>
          <a:p>
            <a:pPr algn="r" indent="0" marL="0">
              <a:buNone/>
            </a:pPr>
            <a:r>
              <a:rPr lang="en-US" sz="1100" u="sng" dirty="0">
                <a:solidFill>
                  <a:srgbClr val="64748B"/>
                </a:solidFill>
                <a:latin typeface="Calibri" pitchFamily="34" charset="0"/>
                <a:ea typeface="Calibri" pitchFamily="34" charset="-122"/>
                <a:cs typeface="Calibri" pitchFamily="34" charset="-120"/>
                <a:hlinkClick r:id="rId1" invalidUrl="" action="" tgtFrame="" tooltip="Feuerwehr Wissen" history="1" highlightClick="0" endSnd="0">
                  <a:extLst>
                    <a:ext uri="{A12FA001-AC4F-418D-AE19-62706E023703}">
                      <ahyp:hlinkClr xmlns:ahyp="http://schemas.microsoft.com/office/drawing/2018/hyperlinkcolor" val="tx"/>
                    </a:ext>
                  </a:extLst>
                </a:hlinkClick>
              </a:rPr>
              <a:t>feuerwehr-wissen-bb.de</a:t>
            </a:r>
            <a:endParaRPr lang="en-US" sz="1100" dirty="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name="Slide 24">
    <p:bg>
      <p:bgPr>
        <a:solidFill>
          <a:srgbClr val="F8FAFC"/>
        </a:solidFill>
      </p:bgPr>
    </p:bg>
    <p:spTree>
      <p:nvGrpSpPr>
        <p:cNvPr id="1" name=""/>
        <p:cNvGrpSpPr/>
        <p:nvPr/>
      </p:nvGrpSpPr>
      <p:grpSpPr>
        <a:xfrm>
          <a:off x="0" y="0"/>
          <a:ext cx="0" cy="0"/>
          <a:chOff x="0" y="0"/>
          <a:chExt cx="0" cy="0"/>
        </a:xfrm>
      </p:grpSpPr>
      <p:sp>
        <p:nvSpPr>
          <p:cNvPr id="2" name="Shape 0"/>
          <p:cNvSpPr/>
          <p:nvPr/>
        </p:nvSpPr>
        <p:spPr>
          <a:xfrm>
            <a:off x="0" y="0"/>
            <a:ext cx="12191695" cy="1024128"/>
          </a:xfrm>
          <a:prstGeom prst="rect">
            <a:avLst/>
          </a:prstGeom>
          <a:solidFill>
            <a:srgbClr val="EEF2F8"/>
          </a:solidFill>
          <a:ln w="12700">
            <a:solidFill>
              <a:srgbClr val="EEF2F8"/>
            </a:solidFill>
            <a:prstDash val="solid"/>
          </a:ln>
        </p:spPr>
      </p:sp>
      <p:sp>
        <p:nvSpPr>
          <p:cNvPr id="3" name="Shape 1"/>
          <p:cNvSpPr/>
          <p:nvPr/>
        </p:nvSpPr>
        <p:spPr>
          <a:xfrm>
            <a:off x="0" y="1024128"/>
            <a:ext cx="12191695" cy="45720"/>
          </a:xfrm>
          <a:prstGeom prst="rect">
            <a:avLst/>
          </a:prstGeom>
          <a:solidFill>
            <a:srgbClr val="B71C1C"/>
          </a:solidFill>
          <a:ln w="12700">
            <a:solidFill>
              <a:srgbClr val="B71C1C"/>
            </a:solidFill>
            <a:prstDash val="solid"/>
          </a:ln>
        </p:spPr>
      </p:sp>
      <p:sp>
        <p:nvSpPr>
          <p:cNvPr id="4" name="Text 2"/>
          <p:cNvSpPr/>
          <p:nvPr/>
        </p:nvSpPr>
        <p:spPr>
          <a:xfrm>
            <a:off x="594360" y="128016"/>
            <a:ext cx="11002975" cy="786384"/>
          </a:xfrm>
          <a:prstGeom prst="rect">
            <a:avLst/>
          </a:prstGeom>
          <a:noFill/>
          <a:ln/>
        </p:spPr>
        <p:txBody>
          <a:bodyPr wrap="square" lIns="0" tIns="0" rIns="0" bIns="0" rtlCol="0" anchor="ctr">
            <a:normAutofit/>
          </a:bodyPr>
          <a:lstStyle/>
          <a:p>
            <a:pPr indent="0" marL="0">
              <a:buNone/>
            </a:pPr>
            <a:r>
              <a:rPr lang="en-US" sz="3400" b="1" dirty="0">
                <a:solidFill>
                  <a:srgbClr val="0F172A"/>
                </a:solidFill>
                <a:latin typeface="Arial Narrow" pitchFamily="34" charset="0"/>
                <a:ea typeface="Arial Narrow" pitchFamily="34" charset="-122"/>
                <a:cs typeface="Arial Narrow" pitchFamily="34" charset="-120"/>
              </a:rPr>
              <a:t>4.3 WEITERE WICHTIGE KRITERIEN</a:t>
            </a:r>
            <a:endParaRPr lang="en-US" sz="3400" dirty="0"/>
          </a:p>
        </p:txBody>
      </p:sp>
      <p:sp>
        <p:nvSpPr>
          <p:cNvPr id="5" name="Shape 3"/>
          <p:cNvSpPr/>
          <p:nvPr/>
        </p:nvSpPr>
        <p:spPr>
          <a:xfrm>
            <a:off x="594360" y="1463040"/>
            <a:ext cx="11002975" cy="868680"/>
          </a:xfrm>
          <a:prstGeom prst="rect">
            <a:avLst/>
          </a:prstGeom>
          <a:solidFill>
            <a:srgbClr val="FFFFFF"/>
          </a:solidFill>
          <a:ln w="9525">
            <a:solidFill>
              <a:srgbClr val="E2E8F0"/>
            </a:solidFill>
            <a:prstDash val="solid"/>
          </a:ln>
        </p:spPr>
      </p:sp>
      <p:sp>
        <p:nvSpPr>
          <p:cNvPr id="6" name="Shape 4"/>
          <p:cNvSpPr/>
          <p:nvPr/>
        </p:nvSpPr>
        <p:spPr>
          <a:xfrm>
            <a:off x="594360" y="1463040"/>
            <a:ext cx="64008" cy="868680"/>
          </a:xfrm>
          <a:prstGeom prst="rect">
            <a:avLst/>
          </a:prstGeom>
          <a:solidFill>
            <a:srgbClr val="1E3A8A"/>
          </a:solidFill>
          <a:ln w="12700">
            <a:solidFill>
              <a:srgbClr val="1E3A8A"/>
            </a:solidFill>
            <a:prstDash val="solid"/>
          </a:ln>
        </p:spPr>
      </p:sp>
      <p:sp>
        <p:nvSpPr>
          <p:cNvPr id="7" name="Text 5"/>
          <p:cNvSpPr/>
          <p:nvPr/>
        </p:nvSpPr>
        <p:spPr>
          <a:xfrm>
            <a:off x="868680" y="1463040"/>
            <a:ext cx="10591495" cy="868680"/>
          </a:xfrm>
          <a:prstGeom prst="rect">
            <a:avLst/>
          </a:prstGeom>
          <a:noFill/>
          <a:ln/>
        </p:spPr>
        <p:txBody>
          <a:bodyPr wrap="square" lIns="0" tIns="0" rIns="0" bIns="0" rtlCol="0" anchor="ctr"/>
          <a:lstStyle/>
          <a:p>
            <a:pPr indent="0" marL="0">
              <a:buNone/>
            </a:pPr>
            <a:r>
              <a:rPr lang="en-US" sz="1300" b="1" dirty="0">
                <a:solidFill>
                  <a:srgbClr val="B71C1C"/>
                </a:solidFill>
                <a:latin typeface="Calibri" pitchFamily="34" charset="0"/>
                <a:ea typeface="Calibri" pitchFamily="34" charset="-122"/>
                <a:cs typeface="Calibri" pitchFamily="34" charset="-120"/>
              </a:rPr>
              <a:t>SPEZIALKRÄFTE NACHGEFORDERT (6 PUNKTE)</a:t>
            </a:r>
            <a:endParaRPr lang="en-US" sz="1300" dirty="0"/>
          </a:p>
          <a:p>
            <a:pPr indent="0" marL="0">
              <a:buNone/>
            </a:pPr>
            <a:r>
              <a:rPr lang="en-US" sz="1400" dirty="0">
                <a:solidFill>
                  <a:srgbClr val="0F172A"/>
                </a:solidFill>
                <a:latin typeface="Calibri" pitchFamily="34" charset="0"/>
                <a:ea typeface="Calibri" pitchFamily="34" charset="-122"/>
                <a:cs typeface="Calibri" pitchFamily="34" charset="-120"/>
              </a:rPr>
              <a:t>GAMS: Spezialkräfte alarmieren. Weitergehende Maßnahmen machen ABC-Einheiten.</a:t>
            </a:r>
            <a:endParaRPr lang="en-US" sz="1300" dirty="0"/>
          </a:p>
        </p:txBody>
      </p:sp>
      <p:sp>
        <p:nvSpPr>
          <p:cNvPr id="8" name="Shape 6"/>
          <p:cNvSpPr/>
          <p:nvPr/>
        </p:nvSpPr>
        <p:spPr>
          <a:xfrm>
            <a:off x="594360" y="2459736"/>
            <a:ext cx="11002975" cy="868680"/>
          </a:xfrm>
          <a:prstGeom prst="rect">
            <a:avLst/>
          </a:prstGeom>
          <a:solidFill>
            <a:srgbClr val="FFFFFF"/>
          </a:solidFill>
          <a:ln w="9525">
            <a:solidFill>
              <a:srgbClr val="E2E8F0"/>
            </a:solidFill>
            <a:prstDash val="solid"/>
          </a:ln>
        </p:spPr>
      </p:sp>
      <p:sp>
        <p:nvSpPr>
          <p:cNvPr id="9" name="Shape 7"/>
          <p:cNvSpPr/>
          <p:nvPr/>
        </p:nvSpPr>
        <p:spPr>
          <a:xfrm>
            <a:off x="594360" y="2459736"/>
            <a:ext cx="64008" cy="868680"/>
          </a:xfrm>
          <a:prstGeom prst="rect">
            <a:avLst/>
          </a:prstGeom>
          <a:solidFill>
            <a:srgbClr val="1E3A8A"/>
          </a:solidFill>
          <a:ln w="12700">
            <a:solidFill>
              <a:srgbClr val="1E3A8A"/>
            </a:solidFill>
            <a:prstDash val="solid"/>
          </a:ln>
        </p:spPr>
      </p:sp>
      <p:sp>
        <p:nvSpPr>
          <p:cNvPr id="10" name="Text 8"/>
          <p:cNvSpPr/>
          <p:nvPr/>
        </p:nvSpPr>
        <p:spPr>
          <a:xfrm>
            <a:off x="868680" y="2459736"/>
            <a:ext cx="10591495" cy="868680"/>
          </a:xfrm>
          <a:prstGeom prst="rect">
            <a:avLst/>
          </a:prstGeom>
          <a:noFill/>
          <a:ln/>
        </p:spPr>
        <p:txBody>
          <a:bodyPr wrap="square" lIns="0" tIns="0" rIns="0" bIns="0" rtlCol="0" anchor="ctr"/>
          <a:lstStyle/>
          <a:p>
            <a:pPr indent="0" marL="0">
              <a:buNone/>
            </a:pPr>
            <a:r>
              <a:rPr lang="en-US" sz="1300" b="1" dirty="0">
                <a:solidFill>
                  <a:srgbClr val="B71C1C"/>
                </a:solidFill>
                <a:latin typeface="Calibri" pitchFamily="34" charset="0"/>
                <a:ea typeface="Calibri" pitchFamily="34" charset="-122"/>
                <a:cs typeface="Calibri" pitchFamily="34" charset="-120"/>
              </a:rPr>
              <a:t>KEIN FAHRZEUG IM GEFAHRENBEREICH (5 PUNKTE)</a:t>
            </a:r>
            <a:endParaRPr lang="en-US" sz="1300" dirty="0"/>
          </a:p>
          <a:p>
            <a:pPr indent="0" marL="0">
              <a:buNone/>
            </a:pPr>
            <a:r>
              <a:rPr lang="en-US" sz="1400" dirty="0">
                <a:solidFill>
                  <a:srgbClr val="0F172A"/>
                </a:solidFill>
                <a:latin typeface="Calibri" pitchFamily="34" charset="0"/>
                <a:ea typeface="Calibri" pitchFamily="34" charset="-122"/>
                <a:cs typeface="Calibri" pitchFamily="34" charset="-120"/>
              </a:rPr>
              <a:t>Im Gefahrenbereich (etwa 50 m) arbeiten nur Einsatzkräfte in Schutzausrüstung, Fahrzeuge stehen außerhalb.</a:t>
            </a:r>
            <a:endParaRPr lang="en-US" sz="1300" dirty="0"/>
          </a:p>
        </p:txBody>
      </p:sp>
      <p:sp>
        <p:nvSpPr>
          <p:cNvPr id="11" name="Shape 9"/>
          <p:cNvSpPr/>
          <p:nvPr/>
        </p:nvSpPr>
        <p:spPr>
          <a:xfrm>
            <a:off x="594360" y="3456432"/>
            <a:ext cx="11002975" cy="868680"/>
          </a:xfrm>
          <a:prstGeom prst="rect">
            <a:avLst/>
          </a:prstGeom>
          <a:solidFill>
            <a:srgbClr val="FFFFFF"/>
          </a:solidFill>
          <a:ln w="9525">
            <a:solidFill>
              <a:srgbClr val="E2E8F0"/>
            </a:solidFill>
            <a:prstDash val="solid"/>
          </a:ln>
        </p:spPr>
      </p:sp>
      <p:sp>
        <p:nvSpPr>
          <p:cNvPr id="12" name="Shape 10"/>
          <p:cNvSpPr/>
          <p:nvPr/>
        </p:nvSpPr>
        <p:spPr>
          <a:xfrm>
            <a:off x="594360" y="3456432"/>
            <a:ext cx="64008" cy="868680"/>
          </a:xfrm>
          <a:prstGeom prst="rect">
            <a:avLst/>
          </a:prstGeom>
          <a:solidFill>
            <a:srgbClr val="1E3A8A"/>
          </a:solidFill>
          <a:ln w="12700">
            <a:solidFill>
              <a:srgbClr val="1E3A8A"/>
            </a:solidFill>
            <a:prstDash val="solid"/>
          </a:ln>
        </p:spPr>
      </p:sp>
      <p:sp>
        <p:nvSpPr>
          <p:cNvPr id="13" name="Text 11"/>
          <p:cNvSpPr/>
          <p:nvPr/>
        </p:nvSpPr>
        <p:spPr>
          <a:xfrm>
            <a:off x="868680" y="3456432"/>
            <a:ext cx="10591495" cy="868680"/>
          </a:xfrm>
          <a:prstGeom prst="rect">
            <a:avLst/>
          </a:prstGeom>
          <a:noFill/>
          <a:ln/>
        </p:spPr>
        <p:txBody>
          <a:bodyPr wrap="square" lIns="0" tIns="0" rIns="0" bIns="0" rtlCol="0" anchor="ctr"/>
          <a:lstStyle/>
          <a:p>
            <a:pPr indent="0" marL="0">
              <a:buNone/>
            </a:pPr>
            <a:r>
              <a:rPr lang="en-US" sz="1300" b="1" dirty="0">
                <a:solidFill>
                  <a:srgbClr val="B71C1C"/>
                </a:solidFill>
                <a:latin typeface="Calibri" pitchFamily="34" charset="0"/>
                <a:ea typeface="Calibri" pitchFamily="34" charset="-122"/>
                <a:cs typeface="Calibri" pitchFamily="34" charset="-120"/>
              </a:rPr>
              <a:t>GEFAHRSTOFF FRÜH ERKANNT (5 PUNKTE)</a:t>
            </a:r>
            <a:endParaRPr lang="en-US" sz="1300" dirty="0"/>
          </a:p>
          <a:p>
            <a:pPr indent="0" marL="0">
              <a:buNone/>
            </a:pPr>
            <a:r>
              <a:rPr lang="en-US" sz="1400" dirty="0">
                <a:solidFill>
                  <a:srgbClr val="0F172A"/>
                </a:solidFill>
                <a:latin typeface="Calibri" pitchFamily="34" charset="0"/>
                <a:ea typeface="Calibri" pitchFamily="34" charset="-122"/>
                <a:cs typeface="Calibri" pitchFamily="34" charset="-120"/>
              </a:rPr>
              <a:t>GAMS beginnt mit „Gefahr erkennen“: Kennzeichnung von Weitem ablesen, nicht an den Tankzug herangehen.</a:t>
            </a:r>
            <a:endParaRPr lang="en-US" sz="1300" dirty="0"/>
          </a:p>
        </p:txBody>
      </p:sp>
      <p:sp>
        <p:nvSpPr>
          <p:cNvPr id="14" name="Shape 12"/>
          <p:cNvSpPr/>
          <p:nvPr/>
        </p:nvSpPr>
        <p:spPr>
          <a:xfrm>
            <a:off x="594360" y="4453128"/>
            <a:ext cx="11002975" cy="868680"/>
          </a:xfrm>
          <a:prstGeom prst="rect">
            <a:avLst/>
          </a:prstGeom>
          <a:solidFill>
            <a:srgbClr val="FFFFFF"/>
          </a:solidFill>
          <a:ln w="9525">
            <a:solidFill>
              <a:srgbClr val="E2E8F0"/>
            </a:solidFill>
            <a:prstDash val="solid"/>
          </a:ln>
        </p:spPr>
      </p:sp>
      <p:sp>
        <p:nvSpPr>
          <p:cNvPr id="15" name="Shape 13"/>
          <p:cNvSpPr/>
          <p:nvPr/>
        </p:nvSpPr>
        <p:spPr>
          <a:xfrm>
            <a:off x="594360" y="4453128"/>
            <a:ext cx="64008" cy="868680"/>
          </a:xfrm>
          <a:prstGeom prst="rect">
            <a:avLst/>
          </a:prstGeom>
          <a:solidFill>
            <a:srgbClr val="1E3A8A"/>
          </a:solidFill>
          <a:ln w="12700">
            <a:solidFill>
              <a:srgbClr val="1E3A8A"/>
            </a:solidFill>
            <a:prstDash val="solid"/>
          </a:ln>
        </p:spPr>
      </p:sp>
      <p:sp>
        <p:nvSpPr>
          <p:cNvPr id="16" name="Text 14"/>
          <p:cNvSpPr/>
          <p:nvPr/>
        </p:nvSpPr>
        <p:spPr>
          <a:xfrm>
            <a:off x="868680" y="4453128"/>
            <a:ext cx="10591495" cy="868680"/>
          </a:xfrm>
          <a:prstGeom prst="rect">
            <a:avLst/>
          </a:prstGeom>
          <a:noFill/>
          <a:ln/>
        </p:spPr>
        <p:txBody>
          <a:bodyPr wrap="square" lIns="0" tIns="0" rIns="0" bIns="0" rtlCol="0" anchor="ctr"/>
          <a:lstStyle/>
          <a:p>
            <a:pPr indent="0" marL="0">
              <a:buNone/>
            </a:pPr>
            <a:r>
              <a:rPr lang="en-US" sz="1300" b="1" dirty="0">
                <a:solidFill>
                  <a:srgbClr val="B71C1C"/>
                </a:solidFill>
                <a:latin typeface="Calibri" pitchFamily="34" charset="0"/>
                <a:ea typeface="Calibri" pitchFamily="34" charset="-122"/>
                <a:cs typeface="Calibri" pitchFamily="34" charset="-120"/>
              </a:rPr>
              <a:t>GEFAHRENBEREICH ABGESPERRT (5 PUNKTE)</a:t>
            </a:r>
            <a:endParaRPr lang="en-US" sz="1300" dirty="0"/>
          </a:p>
          <a:p>
            <a:pPr indent="0" marL="0">
              <a:buNone/>
            </a:pPr>
            <a:r>
              <a:rPr lang="en-US" sz="1400" dirty="0">
                <a:solidFill>
                  <a:srgbClr val="0F172A"/>
                </a:solidFill>
                <a:latin typeface="Calibri" pitchFamily="34" charset="0"/>
                <a:ea typeface="Calibri" pitchFamily="34" charset="-122"/>
                <a:cs typeface="Calibri" pitchFamily="34" charset="-120"/>
              </a:rPr>
              <a:t>GAMS: Absperren. Es gibt Gefahrenbereich, Absperrbereich und bei Bedarf Übergangsbereich.</a:t>
            </a:r>
            <a:endParaRPr lang="en-US" sz="1300" dirty="0"/>
          </a:p>
        </p:txBody>
      </p:sp>
      <p:sp>
        <p:nvSpPr>
          <p:cNvPr id="17" name="Shape 15"/>
          <p:cNvSpPr/>
          <p:nvPr/>
        </p:nvSpPr>
        <p:spPr>
          <a:xfrm>
            <a:off x="594360" y="5449824"/>
            <a:ext cx="11002975" cy="868680"/>
          </a:xfrm>
          <a:prstGeom prst="rect">
            <a:avLst/>
          </a:prstGeom>
          <a:solidFill>
            <a:srgbClr val="FFFFFF"/>
          </a:solidFill>
          <a:ln w="9525">
            <a:solidFill>
              <a:srgbClr val="E2E8F0"/>
            </a:solidFill>
            <a:prstDash val="solid"/>
          </a:ln>
        </p:spPr>
      </p:sp>
      <p:sp>
        <p:nvSpPr>
          <p:cNvPr id="18" name="Shape 16"/>
          <p:cNvSpPr/>
          <p:nvPr/>
        </p:nvSpPr>
        <p:spPr>
          <a:xfrm>
            <a:off x="594360" y="5449824"/>
            <a:ext cx="64008" cy="868680"/>
          </a:xfrm>
          <a:prstGeom prst="rect">
            <a:avLst/>
          </a:prstGeom>
          <a:solidFill>
            <a:srgbClr val="1E3A8A"/>
          </a:solidFill>
          <a:ln w="12700">
            <a:solidFill>
              <a:srgbClr val="1E3A8A"/>
            </a:solidFill>
            <a:prstDash val="solid"/>
          </a:ln>
        </p:spPr>
      </p:sp>
      <p:sp>
        <p:nvSpPr>
          <p:cNvPr id="19" name="Text 17"/>
          <p:cNvSpPr/>
          <p:nvPr/>
        </p:nvSpPr>
        <p:spPr>
          <a:xfrm>
            <a:off x="868680" y="5449824"/>
            <a:ext cx="10591495" cy="868680"/>
          </a:xfrm>
          <a:prstGeom prst="rect">
            <a:avLst/>
          </a:prstGeom>
          <a:noFill/>
          <a:ln/>
        </p:spPr>
        <p:txBody>
          <a:bodyPr wrap="square" lIns="0" tIns="0" rIns="0" bIns="0" rtlCol="0" anchor="ctr"/>
          <a:lstStyle/>
          <a:p>
            <a:pPr indent="0" marL="0">
              <a:buNone/>
            </a:pPr>
            <a:r>
              <a:rPr lang="en-US" sz="1300" b="1" dirty="0">
                <a:solidFill>
                  <a:srgbClr val="B71C1C"/>
                </a:solidFill>
                <a:latin typeface="Calibri" pitchFamily="34" charset="0"/>
                <a:ea typeface="Calibri" pitchFamily="34" charset="-122"/>
                <a:cs typeface="Calibri" pitchFamily="34" charset="-120"/>
              </a:rPr>
              <a:t>FAHRER NUR MIT SCHUTZAUSRÜSTUNG GERETTET (5 PUNKTE)</a:t>
            </a:r>
            <a:endParaRPr lang="en-US" sz="1300" dirty="0"/>
          </a:p>
          <a:p>
            <a:pPr indent="0" marL="0">
              <a:buNone/>
            </a:pPr>
            <a:r>
              <a:rPr lang="en-US" sz="1400" dirty="0">
                <a:solidFill>
                  <a:srgbClr val="0F172A"/>
                </a:solidFill>
                <a:latin typeface="Calibri" pitchFamily="34" charset="0"/>
                <a:ea typeface="Calibri" pitchFamily="34" charset="-122"/>
                <a:cs typeface="Calibri" pitchFamily="34" charset="-120"/>
              </a:rPr>
              <a:t>Menschenrettung gehört zu GAMS. Ein Rettungstrupp in Schutzausrüstung holt den Fahrer, sobald es sicher möglich ist.</a:t>
            </a:r>
            <a:endParaRPr lang="en-US" sz="1300" dirty="0"/>
          </a:p>
        </p:txBody>
      </p:sp>
      <p:sp>
        <p:nvSpPr>
          <p:cNvPr id="20" name="Text 18"/>
          <p:cNvSpPr/>
          <p:nvPr/>
        </p:nvSpPr>
        <p:spPr>
          <a:xfrm>
            <a:off x="594360" y="6437376"/>
            <a:ext cx="6400800" cy="274320"/>
          </a:xfrm>
          <a:prstGeom prst="rect">
            <a:avLst/>
          </a:prstGeom>
          <a:noFill/>
          <a:ln/>
        </p:spPr>
        <p:txBody>
          <a:bodyPr wrap="square" lIns="0" tIns="0" rIns="0" bIns="0" rtlCol="0" anchor="ctr"/>
          <a:lstStyle/>
          <a:p>
            <a:pPr indent="0" marL="0">
              <a:buNone/>
            </a:pPr>
            <a:r>
              <a:rPr lang="en-US" sz="1000" dirty="0">
                <a:solidFill>
                  <a:srgbClr val="64748B"/>
                </a:solidFill>
                <a:latin typeface="Calibri" pitchFamily="34" charset="0"/>
                <a:ea typeface="Calibri" pitchFamily="34" charset="-122"/>
                <a:cs typeface="Calibri" pitchFamily="34" charset="-120"/>
              </a:rPr>
              <a:t>Planspiel · Gefahrgut-Tankzug · Ausbildung  ·  24</a:t>
            </a:r>
            <a:endParaRPr lang="en-US" sz="1000" dirty="0"/>
          </a:p>
        </p:txBody>
      </p:sp>
      <p:sp>
        <p:nvSpPr>
          <p:cNvPr id="21" name="Text 19">
            <a:hlinkClick r:id="rId1" tooltip="Feuerwehr Wissen"/>
          </p:cNvPr>
          <p:cNvSpPr/>
          <p:nvPr/>
        </p:nvSpPr>
        <p:spPr>
          <a:xfrm>
            <a:off x="8488375" y="6437376"/>
            <a:ext cx="3108960" cy="274320"/>
          </a:xfrm>
          <a:prstGeom prst="rect">
            <a:avLst/>
          </a:prstGeom>
          <a:noFill/>
          <a:ln/>
        </p:spPr>
        <p:txBody>
          <a:bodyPr wrap="square" lIns="0" tIns="0" rIns="0" bIns="0" rtlCol="0" anchor="ctr"/>
          <a:lstStyle/>
          <a:p>
            <a:pPr algn="r" indent="0" marL="0">
              <a:buNone/>
            </a:pPr>
            <a:r>
              <a:rPr lang="en-US" sz="1100" u="sng" dirty="0">
                <a:solidFill>
                  <a:srgbClr val="64748B"/>
                </a:solidFill>
                <a:latin typeface="Calibri" pitchFamily="34" charset="0"/>
                <a:ea typeface="Calibri" pitchFamily="34" charset="-122"/>
                <a:cs typeface="Calibri" pitchFamily="34" charset="-120"/>
                <a:hlinkClick r:id="rId1" invalidUrl="" action="" tgtFrame="" tooltip="Feuerwehr Wissen" history="1" highlightClick="0" endSnd="0">
                  <a:extLst>
                    <a:ext uri="{A12FA001-AC4F-418D-AE19-62706E023703}">
                      <ahyp:hlinkClr xmlns:ahyp="http://schemas.microsoft.com/office/drawing/2018/hyperlinkcolor" val="tx"/>
                    </a:ext>
                  </a:extLst>
                </a:hlinkClick>
              </a:rPr>
              <a:t>feuerwehr-wissen-bb.de</a:t>
            </a:r>
            <a:endParaRPr lang="en-US" sz="1100" dirty="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name="Slide 25">
    <p:bg>
      <p:bgPr>
        <a:solidFill>
          <a:srgbClr val="F8FAFC"/>
        </a:solidFill>
      </p:bgPr>
    </p:bg>
    <p:spTree>
      <p:nvGrpSpPr>
        <p:cNvPr id="1" name=""/>
        <p:cNvGrpSpPr/>
        <p:nvPr/>
      </p:nvGrpSpPr>
      <p:grpSpPr>
        <a:xfrm>
          <a:off x="0" y="0"/>
          <a:ext cx="0" cy="0"/>
          <a:chOff x="0" y="0"/>
          <a:chExt cx="0" cy="0"/>
        </a:xfrm>
      </p:grpSpPr>
      <p:sp>
        <p:nvSpPr>
          <p:cNvPr id="2" name="Shape 0"/>
          <p:cNvSpPr/>
          <p:nvPr/>
        </p:nvSpPr>
        <p:spPr>
          <a:xfrm>
            <a:off x="0" y="0"/>
            <a:ext cx="12191695" cy="1024128"/>
          </a:xfrm>
          <a:prstGeom prst="rect">
            <a:avLst/>
          </a:prstGeom>
          <a:solidFill>
            <a:srgbClr val="EEF2F8"/>
          </a:solidFill>
          <a:ln w="12700">
            <a:solidFill>
              <a:srgbClr val="EEF2F8"/>
            </a:solidFill>
            <a:prstDash val="solid"/>
          </a:ln>
        </p:spPr>
      </p:sp>
      <p:sp>
        <p:nvSpPr>
          <p:cNvPr id="3" name="Shape 1"/>
          <p:cNvSpPr/>
          <p:nvPr/>
        </p:nvSpPr>
        <p:spPr>
          <a:xfrm>
            <a:off x="0" y="1024128"/>
            <a:ext cx="12191695" cy="45720"/>
          </a:xfrm>
          <a:prstGeom prst="rect">
            <a:avLst/>
          </a:prstGeom>
          <a:solidFill>
            <a:srgbClr val="B71C1C"/>
          </a:solidFill>
          <a:ln w="12700">
            <a:solidFill>
              <a:srgbClr val="B71C1C"/>
            </a:solidFill>
            <a:prstDash val="solid"/>
          </a:ln>
        </p:spPr>
      </p:sp>
      <p:sp>
        <p:nvSpPr>
          <p:cNvPr id="4" name="Text 2"/>
          <p:cNvSpPr/>
          <p:nvPr/>
        </p:nvSpPr>
        <p:spPr>
          <a:xfrm>
            <a:off x="594360" y="128016"/>
            <a:ext cx="11002975" cy="786384"/>
          </a:xfrm>
          <a:prstGeom prst="rect">
            <a:avLst/>
          </a:prstGeom>
          <a:noFill/>
          <a:ln/>
        </p:spPr>
        <p:txBody>
          <a:bodyPr wrap="square" lIns="0" tIns="0" rIns="0" bIns="0" rtlCol="0" anchor="ctr">
            <a:normAutofit/>
          </a:bodyPr>
          <a:lstStyle/>
          <a:p>
            <a:pPr indent="0" marL="0">
              <a:buNone/>
            </a:pPr>
            <a:r>
              <a:rPr lang="en-US" sz="3400" b="1" dirty="0">
                <a:solidFill>
                  <a:srgbClr val="0F172A"/>
                </a:solidFill>
                <a:latin typeface="Arial Narrow" pitchFamily="34" charset="0"/>
                <a:ea typeface="Arial Narrow" pitchFamily="34" charset="-122"/>
                <a:cs typeface="Arial Narrow" pitchFamily="34" charset="-120"/>
              </a:rPr>
              <a:t>4.4 DIE MUSTERLÖSUNG</a:t>
            </a:r>
            <a:endParaRPr lang="en-US" sz="3400" dirty="0"/>
          </a:p>
        </p:txBody>
      </p:sp>
      <p:graphicFrame>
        <p:nvGraphicFramePr>
          <p:cNvPr id="26" name="Table 0"/>
          <p:cNvGraphicFramePr>
            <a:graphicFrameLocks noGrp="1"/>
          </p:cNvGraphicFramePr>
          <p:nvPr>
            <p:extLst>
              <p:ext uri="{D42A27DB-BD31-4B8C-83A1-F6EECF244321}">
                <p14:modId xmlns:p14="http://schemas.microsoft.com/office/powerpoint/2010/main" val="1579011935"/>
              </p:ext>
            </p:extLst>
          </p:nvPr>
        </p:nvGraphicFramePr>
        <p:xfrm>
          <a:off x="594360" y="1463040"/>
          <a:ext cx="11002975" cy="914400"/>
        </p:xfrm>
        <a:graphic>
          <a:graphicData uri="http://schemas.openxmlformats.org/drawingml/2006/table">
            <a:tbl>
              <a:tblPr/>
              <a:tblGrid>
                <a:gridCol w="411480"/>
                <a:gridCol w="10591495"/>
              </a:tblGrid>
              <a:tr h="0">
                <a:tc>
                  <a:txBody>
                    <a:bodyPr/>
                    <a:lstStyle/>
                    <a:p>
                      <a:pPr algn="ctr" indent="0" marL="0">
                        <a:buNone/>
                      </a:pPr>
                      <a:r>
                        <a:rPr lang="en-US" sz="2000" b="1" dirty="0">
                          <a:solidFill>
                            <a:srgbClr val="B71C1C"/>
                          </a:solidFill>
                          <a:latin typeface="Arial Narrow" pitchFamily="34" charset="0"/>
                          <a:ea typeface="Arial Narrow" pitchFamily="34" charset="-122"/>
                          <a:cs typeface="Arial Narrow" pitchFamily="34" charset="-120"/>
                        </a:rPr>
                        <a:t>›</a:t>
                      </a:r>
                      <a:endParaRPr lang="en-US" sz="2000" dirty="0">
                        <a:latin typeface="Arial Narrow" charset="0"/>
                        <a:ea typeface="Arial Narrow" charset="0"/>
                        <a:cs typeface="Arial Narrow" charset="0"/>
                      </a:endParaRPr>
                    </a:p>
                  </a:txBody>
                  <a:tcPr marL="45720" marR="45720" marT="91440" marB="91440" anchor="t">
                    <a:lnL w="0" cap="flat" cmpd="sng" algn="ctr">
                      <a:noFill/>
                    </a:lnL>
                    <a:lnR w="0" cap="flat" cmpd="sng" algn="ctr">
                      <a:noFill/>
                    </a:lnR>
                    <a:lnT w="0" cap="flat" cmpd="sng" algn="ctr">
                      <a:noFill/>
                    </a:lnT>
                    <a:lnB w="0" cap="flat" cmpd="sng" algn="ctr">
                      <a:noFill/>
                    </a:lnB>
                    <a:solidFill>
                      <a:srgbClr val="F8FAFC"/>
                    </a:solidFill>
                  </a:tcPr>
                </a:tc>
                <a:tc>
                  <a:txBody>
                    <a:bodyPr/>
                    <a:lstStyle/>
                    <a:p>
                      <a:pPr indent="0" marL="0">
                        <a:buNone/>
                      </a:pPr>
                      <a:r>
                        <a:rPr lang="en-US" sz="1600" b="1" dirty="0">
                          <a:solidFill>
                            <a:srgbClr val="0F172A"/>
                          </a:solidFill>
                          <a:latin typeface="Calibri" pitchFamily="34" charset="0"/>
                          <a:ea typeface="Calibri" pitchFamily="34" charset="-122"/>
                          <a:cs typeface="Calibri" pitchFamily="34" charset="-120"/>
                        </a:rPr>
                        <a:t>Erkundung: Du liest den Stoff aus sicherer Entfernung ab, klärst Wind und gefährdete Personen, wohin der Stoff fließt und wo der Fahrer ist. Spedition, Schuldfrage und Marke helfen dir nicht. </a:t>
                      </a:r>
                      <a:pPr indent="0" marL="0">
                        <a:buNone/>
                      </a:pPr>
                      <a:endParaRPr lang="en-US" sz="1600" dirty="0">
                        <a:latin typeface="Calibri" charset="0"/>
                        <a:ea typeface="Calibri" charset="0"/>
                        <a:cs typeface="Calibri" charset="0"/>
                      </a:endParaRPr>
                    </a:p>
                  </a:txBody>
                  <a:tcPr marL="45720" marR="45720" marT="91440" marB="91440" anchor="t">
                    <a:lnL w="0" cap="flat" cmpd="sng" algn="ctr">
                      <a:noFill/>
                    </a:lnL>
                    <a:lnR w="0" cap="flat" cmpd="sng" algn="ctr">
                      <a:noFill/>
                    </a:lnR>
                    <a:lnT w="0" cap="flat" cmpd="sng" algn="ctr">
                      <a:noFill/>
                    </a:lnT>
                    <a:lnB w="0" cap="flat" cmpd="sng" algn="ctr">
                      <a:noFill/>
                    </a:lnB>
                    <a:solidFill>
                      <a:srgbClr val="F8FAFC"/>
                    </a:solidFill>
                  </a:tcPr>
                </a:tc>
              </a:tr>
              <a:tr h="0">
                <a:tc>
                  <a:txBody>
                    <a:bodyPr/>
                    <a:lstStyle/>
                    <a:p>
                      <a:pPr algn="ctr" indent="0" marL="0">
                        <a:buNone/>
                      </a:pPr>
                      <a:r>
                        <a:rPr lang="en-US" sz="2000" b="1" dirty="0">
                          <a:solidFill>
                            <a:srgbClr val="B71C1C"/>
                          </a:solidFill>
                          <a:latin typeface="Arial Narrow" pitchFamily="34" charset="0"/>
                          <a:ea typeface="Arial Narrow" pitchFamily="34" charset="-122"/>
                          <a:cs typeface="Arial Narrow" pitchFamily="34" charset="-120"/>
                        </a:rPr>
                        <a:t>›</a:t>
                      </a:r>
                      <a:endParaRPr lang="en-US" sz="2000" dirty="0">
                        <a:latin typeface="Arial Narrow" charset="0"/>
                        <a:ea typeface="Arial Narrow" charset="0"/>
                        <a:cs typeface="Arial Narrow" charset="0"/>
                      </a:endParaRPr>
                    </a:p>
                  </a:txBody>
                  <a:tcPr marL="45720" marR="45720" marT="91440" marB="91440" anchor="t">
                    <a:lnL w="0" cap="flat" cmpd="sng" algn="ctr">
                      <a:noFill/>
                    </a:lnL>
                    <a:lnR w="0" cap="flat" cmpd="sng" algn="ctr">
                      <a:noFill/>
                    </a:lnR>
                    <a:lnT w="0" cap="flat" cmpd="sng" algn="ctr">
                      <a:noFill/>
                    </a:lnT>
                    <a:lnB w="0" cap="flat" cmpd="sng" algn="ctr">
                      <a:noFill/>
                    </a:lnB>
                    <a:solidFill>
                      <a:srgbClr val="F8FAFC"/>
                    </a:solidFill>
                  </a:tcPr>
                </a:tc>
                <a:tc>
                  <a:txBody>
                    <a:bodyPr/>
                    <a:lstStyle/>
                    <a:p>
                      <a:pPr indent="0" marL="0">
                        <a:buNone/>
                      </a:pPr>
                      <a:r>
                        <a:rPr lang="en-US" sz="1600" b="1" dirty="0">
                          <a:solidFill>
                            <a:srgbClr val="0F172A"/>
                          </a:solidFill>
                          <a:latin typeface="Calibri" pitchFamily="34" charset="0"/>
                          <a:ea typeface="Calibri" pitchFamily="34" charset="-122"/>
                          <a:cs typeface="Calibri" pitchFamily="34" charset="-120"/>
                        </a:rPr>
                        <a:t>Aufstellung: Kein Fahrzeug steht im Gefahrenbereich (etwa 50 m) und keines in Windrichtung. Die Führung und die Löschfahrzeuge stehen im Luv, der Rettungsdienst ebenfalls. Die Dekontamination liegt am Übergang im Luv. </a:t>
                      </a:r>
                      <a:pPr indent="0" marL="0">
                        <a:buNone/>
                      </a:pPr>
                      <a:endParaRPr lang="en-US" sz="1600" dirty="0">
                        <a:latin typeface="Calibri" charset="0"/>
                        <a:ea typeface="Calibri" charset="0"/>
                        <a:cs typeface="Calibri" charset="0"/>
                      </a:endParaRPr>
                    </a:p>
                  </a:txBody>
                  <a:tcPr marL="45720" marR="45720" marT="91440" marB="91440" anchor="t">
                    <a:lnL w="0" cap="flat" cmpd="sng" algn="ctr">
                      <a:noFill/>
                    </a:lnL>
                    <a:lnR w="0" cap="flat" cmpd="sng" algn="ctr">
                      <a:noFill/>
                    </a:lnR>
                    <a:lnT w="0" cap="flat" cmpd="sng" algn="ctr">
                      <a:noFill/>
                    </a:lnT>
                    <a:lnB w="0" cap="flat" cmpd="sng" algn="ctr">
                      <a:noFill/>
                    </a:lnB>
                    <a:solidFill>
                      <a:srgbClr val="F8FAFC"/>
                    </a:solidFill>
                  </a:tcPr>
                </a:tc>
              </a:tr>
              <a:tr h="0">
                <a:tc>
                  <a:txBody>
                    <a:bodyPr/>
                    <a:lstStyle/>
                    <a:p>
                      <a:pPr algn="ctr" indent="0" marL="0">
                        <a:buNone/>
                      </a:pPr>
                      <a:r>
                        <a:rPr lang="en-US" sz="2000" b="1" dirty="0">
                          <a:solidFill>
                            <a:srgbClr val="B71C1C"/>
                          </a:solidFill>
                          <a:latin typeface="Arial Narrow" pitchFamily="34" charset="0"/>
                          <a:ea typeface="Arial Narrow" pitchFamily="34" charset="-122"/>
                          <a:cs typeface="Arial Narrow" pitchFamily="34" charset="-120"/>
                        </a:rPr>
                        <a:t>›</a:t>
                      </a:r>
                      <a:endParaRPr lang="en-US" sz="2000" dirty="0">
                        <a:latin typeface="Arial Narrow" charset="0"/>
                        <a:ea typeface="Arial Narrow" charset="0"/>
                        <a:cs typeface="Arial Narrow" charset="0"/>
                      </a:endParaRPr>
                    </a:p>
                  </a:txBody>
                  <a:tcPr marL="45720" marR="45720" marT="91440" marB="91440" anchor="t">
                    <a:lnL w="0" cap="flat" cmpd="sng" algn="ctr">
                      <a:noFill/>
                    </a:lnL>
                    <a:lnR w="0" cap="flat" cmpd="sng" algn="ctr">
                      <a:noFill/>
                    </a:lnR>
                    <a:lnT w="0" cap="flat" cmpd="sng" algn="ctr">
                      <a:noFill/>
                    </a:lnT>
                    <a:lnB w="0" cap="flat" cmpd="sng" algn="ctr">
                      <a:noFill/>
                    </a:lnB>
                    <a:solidFill>
                      <a:srgbClr val="F8FAFC"/>
                    </a:solidFill>
                  </a:tcPr>
                </a:tc>
                <a:tc>
                  <a:txBody>
                    <a:bodyPr/>
                    <a:lstStyle/>
                    <a:p>
                      <a:pPr indent="0" marL="0">
                        <a:buNone/>
                      </a:pPr>
                      <a:r>
                        <a:rPr lang="en-US" sz="1600" b="1" dirty="0">
                          <a:solidFill>
                            <a:srgbClr val="0F172A"/>
                          </a:solidFill>
                          <a:latin typeface="Calibri" pitchFamily="34" charset="0"/>
                          <a:ea typeface="Calibri" pitchFamily="34" charset="-122"/>
                          <a:cs typeface="Calibri" pitchFamily="34" charset="-120"/>
                        </a:rPr>
                        <a:t>Befehle: Nach GAMS: Gefahr erkennen, Absperren, Menschenrettung, Spezialkräfte alarmieren. Du erkennst den Stoff, sperrst ab, forderst den Gefahrgut-Zug nach und warnst die Bevölkerung. In den Gefahrenbereich gehen nur Kräfte in Chemikalienschutz, der Rettungstrupp holt den Fahrer. </a:t>
                      </a:r>
                      <a:pPr indent="0" marL="0">
                        <a:buNone/>
                      </a:pPr>
                      <a:endParaRPr lang="en-US" sz="1600" dirty="0">
                        <a:latin typeface="Calibri" charset="0"/>
                        <a:ea typeface="Calibri" charset="0"/>
                        <a:cs typeface="Calibri" charset="0"/>
                      </a:endParaRPr>
                    </a:p>
                  </a:txBody>
                  <a:tcPr marL="45720" marR="45720" marT="91440" marB="91440" anchor="t">
                    <a:lnL w="0" cap="flat" cmpd="sng" algn="ctr">
                      <a:noFill/>
                    </a:lnL>
                    <a:lnR w="0" cap="flat" cmpd="sng" algn="ctr">
                      <a:noFill/>
                    </a:lnR>
                    <a:lnT w="0" cap="flat" cmpd="sng" algn="ctr">
                      <a:noFill/>
                    </a:lnT>
                    <a:lnB w="0" cap="flat" cmpd="sng" algn="ctr">
                      <a:noFill/>
                    </a:lnB>
                    <a:solidFill>
                      <a:srgbClr val="F8FAFC"/>
                    </a:solidFill>
                  </a:tcPr>
                </a:tc>
              </a:tr>
            </a:tbl>
          </a:graphicData>
        </a:graphic>
      </p:graphicFrame>
      <p:sp>
        <p:nvSpPr>
          <p:cNvPr id="6" name="Text 3"/>
          <p:cNvSpPr/>
          <p:nvPr/>
        </p:nvSpPr>
        <p:spPr>
          <a:xfrm>
            <a:off x="594360" y="6437376"/>
            <a:ext cx="6400800" cy="274320"/>
          </a:xfrm>
          <a:prstGeom prst="rect">
            <a:avLst/>
          </a:prstGeom>
          <a:noFill/>
          <a:ln/>
        </p:spPr>
        <p:txBody>
          <a:bodyPr wrap="square" lIns="0" tIns="0" rIns="0" bIns="0" rtlCol="0" anchor="ctr"/>
          <a:lstStyle/>
          <a:p>
            <a:pPr indent="0" marL="0">
              <a:buNone/>
            </a:pPr>
            <a:r>
              <a:rPr lang="en-US" sz="1000" dirty="0">
                <a:solidFill>
                  <a:srgbClr val="64748B"/>
                </a:solidFill>
                <a:latin typeface="Calibri" pitchFamily="34" charset="0"/>
                <a:ea typeface="Calibri" pitchFamily="34" charset="-122"/>
                <a:cs typeface="Calibri" pitchFamily="34" charset="-120"/>
              </a:rPr>
              <a:t>Planspiel · Gefahrgut-Tankzug · Ausbildung  ·  25</a:t>
            </a:r>
            <a:endParaRPr lang="en-US" sz="1000" dirty="0"/>
          </a:p>
        </p:txBody>
      </p:sp>
      <p:sp>
        <p:nvSpPr>
          <p:cNvPr id="7" name="Text 4">
            <a:hlinkClick r:id="rId1" tooltip="Feuerwehr Wissen"/>
          </p:cNvPr>
          <p:cNvSpPr/>
          <p:nvPr/>
        </p:nvSpPr>
        <p:spPr>
          <a:xfrm>
            <a:off x="8488375" y="6437376"/>
            <a:ext cx="3108960" cy="274320"/>
          </a:xfrm>
          <a:prstGeom prst="rect">
            <a:avLst/>
          </a:prstGeom>
          <a:noFill/>
          <a:ln/>
        </p:spPr>
        <p:txBody>
          <a:bodyPr wrap="square" lIns="0" tIns="0" rIns="0" bIns="0" rtlCol="0" anchor="ctr"/>
          <a:lstStyle/>
          <a:p>
            <a:pPr algn="r" indent="0" marL="0">
              <a:buNone/>
            </a:pPr>
            <a:r>
              <a:rPr lang="en-US" sz="1100" u="sng" dirty="0">
                <a:solidFill>
                  <a:srgbClr val="64748B"/>
                </a:solidFill>
                <a:latin typeface="Calibri" pitchFamily="34" charset="0"/>
                <a:ea typeface="Calibri" pitchFamily="34" charset="-122"/>
                <a:cs typeface="Calibri" pitchFamily="34" charset="-120"/>
                <a:hlinkClick r:id="rId1" invalidUrl="" action="" tgtFrame="" tooltip="Feuerwehr Wissen" history="1" highlightClick="0" endSnd="0">
                  <a:extLst>
                    <a:ext uri="{A12FA001-AC4F-418D-AE19-62706E023703}">
                      <ahyp:hlinkClr xmlns:ahyp="http://schemas.microsoft.com/office/drawing/2018/hyperlinkcolor" val="tx"/>
                    </a:ext>
                  </a:extLst>
                </a:hlinkClick>
              </a:rPr>
              <a:t>feuerwehr-wissen-bb.de</a:t>
            </a:r>
            <a:endParaRPr lang="en-US" sz="1100" dirty="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name="Slide 26">
    <p:bg>
      <p:bgPr>
        <a:solidFill>
          <a:srgbClr val="F8FAFC"/>
        </a:solidFill>
      </p:bgPr>
    </p:bg>
    <p:spTree>
      <p:nvGrpSpPr>
        <p:cNvPr id="1" name=""/>
        <p:cNvGrpSpPr/>
        <p:nvPr/>
      </p:nvGrpSpPr>
      <p:grpSpPr>
        <a:xfrm>
          <a:off x="0" y="0"/>
          <a:ext cx="0" cy="0"/>
          <a:chOff x="0" y="0"/>
          <a:chExt cx="0" cy="0"/>
        </a:xfrm>
      </p:grpSpPr>
      <p:sp>
        <p:nvSpPr>
          <p:cNvPr id="2" name="Shape 0"/>
          <p:cNvSpPr/>
          <p:nvPr/>
        </p:nvSpPr>
        <p:spPr>
          <a:xfrm>
            <a:off x="0" y="0"/>
            <a:ext cx="12191695" cy="1024128"/>
          </a:xfrm>
          <a:prstGeom prst="rect">
            <a:avLst/>
          </a:prstGeom>
          <a:solidFill>
            <a:srgbClr val="EEF2F8"/>
          </a:solidFill>
          <a:ln w="12700">
            <a:solidFill>
              <a:srgbClr val="EEF2F8"/>
            </a:solidFill>
            <a:prstDash val="solid"/>
          </a:ln>
        </p:spPr>
      </p:sp>
      <p:sp>
        <p:nvSpPr>
          <p:cNvPr id="3" name="Shape 1"/>
          <p:cNvSpPr/>
          <p:nvPr/>
        </p:nvSpPr>
        <p:spPr>
          <a:xfrm>
            <a:off x="0" y="1024128"/>
            <a:ext cx="12191695" cy="45720"/>
          </a:xfrm>
          <a:prstGeom prst="rect">
            <a:avLst/>
          </a:prstGeom>
          <a:solidFill>
            <a:srgbClr val="B71C1C"/>
          </a:solidFill>
          <a:ln w="12700">
            <a:solidFill>
              <a:srgbClr val="B71C1C"/>
            </a:solidFill>
            <a:prstDash val="solid"/>
          </a:ln>
        </p:spPr>
      </p:sp>
      <p:sp>
        <p:nvSpPr>
          <p:cNvPr id="4" name="Text 2"/>
          <p:cNvSpPr/>
          <p:nvPr/>
        </p:nvSpPr>
        <p:spPr>
          <a:xfrm>
            <a:off x="594360" y="128016"/>
            <a:ext cx="11002975" cy="786384"/>
          </a:xfrm>
          <a:prstGeom prst="rect">
            <a:avLst/>
          </a:prstGeom>
          <a:noFill/>
          <a:ln/>
        </p:spPr>
        <p:txBody>
          <a:bodyPr wrap="square" lIns="0" tIns="0" rIns="0" bIns="0" rtlCol="0" anchor="ctr">
            <a:normAutofit/>
          </a:bodyPr>
          <a:lstStyle/>
          <a:p>
            <a:pPr indent="0" marL="0">
              <a:buNone/>
            </a:pPr>
            <a:r>
              <a:rPr lang="en-US" sz="3400" b="1" dirty="0">
                <a:solidFill>
                  <a:srgbClr val="0F172A"/>
                </a:solidFill>
                <a:latin typeface="Arial Narrow" pitchFamily="34" charset="0"/>
                <a:ea typeface="Arial Narrow" pitchFamily="34" charset="-122"/>
                <a:cs typeface="Arial Narrow" pitchFamily="34" charset="-120"/>
              </a:rPr>
              <a:t>4.5 FRAGEN FÜR DIE GRUPPE</a:t>
            </a:r>
            <a:endParaRPr lang="en-US" sz="3400" dirty="0"/>
          </a:p>
        </p:txBody>
      </p:sp>
      <p:graphicFrame>
        <p:nvGraphicFramePr>
          <p:cNvPr id="27" name="Table 0"/>
          <p:cNvGraphicFramePr>
            <a:graphicFrameLocks noGrp="1"/>
          </p:cNvGraphicFramePr>
          <p:nvPr>
            <p:extLst>
              <p:ext uri="{D42A27DB-BD31-4B8C-83A1-F6EECF244321}">
                <p14:modId xmlns:p14="http://schemas.microsoft.com/office/powerpoint/2010/main" val="1579011935"/>
              </p:ext>
            </p:extLst>
          </p:nvPr>
        </p:nvGraphicFramePr>
        <p:xfrm>
          <a:off x="594360" y="1463040"/>
          <a:ext cx="11002975" cy="914400"/>
        </p:xfrm>
        <a:graphic>
          <a:graphicData uri="http://schemas.openxmlformats.org/drawingml/2006/table">
            <a:tbl>
              <a:tblPr/>
              <a:tblGrid>
                <a:gridCol w="411480"/>
                <a:gridCol w="10591495"/>
              </a:tblGrid>
              <a:tr h="0">
                <a:tc>
                  <a:txBody>
                    <a:bodyPr/>
                    <a:lstStyle/>
                    <a:p>
                      <a:pPr algn="ctr" indent="0" marL="0">
                        <a:buNone/>
                      </a:pPr>
                      <a:r>
                        <a:rPr lang="en-US" sz="2400" b="1" dirty="0">
                          <a:solidFill>
                            <a:srgbClr val="B71C1C"/>
                          </a:solidFill>
                          <a:latin typeface="Arial Narrow" pitchFamily="34" charset="0"/>
                          <a:ea typeface="Arial Narrow" pitchFamily="34" charset="-122"/>
                          <a:cs typeface="Arial Narrow" pitchFamily="34" charset="-120"/>
                        </a:rPr>
                        <a:t>›</a:t>
                      </a:r>
                      <a:endParaRPr lang="en-US" sz="2400" dirty="0">
                        <a:latin typeface="Arial Narrow" charset="0"/>
                        <a:ea typeface="Arial Narrow" charset="0"/>
                        <a:cs typeface="Arial Narrow" charset="0"/>
                      </a:endParaRPr>
                    </a:p>
                  </a:txBody>
                  <a:tcPr marL="45720" marR="45720" marT="91440" marB="91440" anchor="t">
                    <a:lnL w="0" cap="flat" cmpd="sng" algn="ctr">
                      <a:noFill/>
                    </a:lnL>
                    <a:lnR w="0" cap="flat" cmpd="sng" algn="ctr">
                      <a:noFill/>
                    </a:lnR>
                    <a:lnT w="0" cap="flat" cmpd="sng" algn="ctr">
                      <a:noFill/>
                    </a:lnT>
                    <a:lnB w="0" cap="flat" cmpd="sng" algn="ctr">
                      <a:noFill/>
                    </a:lnB>
                    <a:solidFill>
                      <a:srgbClr val="F8FAFC"/>
                    </a:solidFill>
                  </a:tcPr>
                </a:tc>
                <a:tc>
                  <a:txBody>
                    <a:bodyPr/>
                    <a:lstStyle/>
                    <a:p>
                      <a:pPr indent="0" marL="0">
                        <a:buNone/>
                      </a:pPr>
                      <a:r>
                        <a:rPr lang="en-US" sz="2000" b="1" dirty="0">
                          <a:solidFill>
                            <a:srgbClr val="0F172A"/>
                          </a:solidFill>
                          <a:latin typeface="Calibri" pitchFamily="34" charset="0"/>
                          <a:ea typeface="Calibri" pitchFamily="34" charset="-122"/>
                          <a:cs typeface="Calibri" pitchFamily="34" charset="-120"/>
                        </a:rPr>
                        <a:t>Warum gilt: „Einsatzkräfte nur mit Schutzausrüstung in den Gefahrenbereich“? </a:t>
                      </a:r>
                      <a:pPr indent="0" marL="0">
                        <a:buNone/>
                      </a:pPr>
                      <a:endParaRPr lang="en-US" sz="2000" dirty="0">
                        <a:latin typeface="Calibri" charset="0"/>
                        <a:ea typeface="Calibri" charset="0"/>
                        <a:cs typeface="Calibri" charset="0"/>
                      </a:endParaRPr>
                    </a:p>
                  </a:txBody>
                  <a:tcPr marL="45720" marR="45720" marT="91440" marB="91440" anchor="t">
                    <a:lnL w="0" cap="flat" cmpd="sng" algn="ctr">
                      <a:noFill/>
                    </a:lnL>
                    <a:lnR w="0" cap="flat" cmpd="sng" algn="ctr">
                      <a:noFill/>
                    </a:lnR>
                    <a:lnT w="0" cap="flat" cmpd="sng" algn="ctr">
                      <a:noFill/>
                    </a:lnT>
                    <a:lnB w="0" cap="flat" cmpd="sng" algn="ctr">
                      <a:noFill/>
                    </a:lnB>
                    <a:solidFill>
                      <a:srgbClr val="F8FAFC"/>
                    </a:solidFill>
                  </a:tcPr>
                </a:tc>
              </a:tr>
              <a:tr h="0">
                <a:tc>
                  <a:txBody>
                    <a:bodyPr/>
                    <a:lstStyle/>
                    <a:p>
                      <a:pPr algn="ctr" indent="0" marL="0">
                        <a:buNone/>
                      </a:pPr>
                      <a:r>
                        <a:rPr lang="en-US" sz="2400" b="1" dirty="0">
                          <a:solidFill>
                            <a:srgbClr val="B71C1C"/>
                          </a:solidFill>
                          <a:latin typeface="Arial Narrow" pitchFamily="34" charset="0"/>
                          <a:ea typeface="Arial Narrow" pitchFamily="34" charset="-122"/>
                          <a:cs typeface="Arial Narrow" pitchFamily="34" charset="-120"/>
                        </a:rPr>
                        <a:t>›</a:t>
                      </a:r>
                      <a:endParaRPr lang="en-US" sz="2400" dirty="0">
                        <a:latin typeface="Arial Narrow" charset="0"/>
                        <a:ea typeface="Arial Narrow" charset="0"/>
                        <a:cs typeface="Arial Narrow" charset="0"/>
                      </a:endParaRPr>
                    </a:p>
                  </a:txBody>
                  <a:tcPr marL="45720" marR="45720" marT="91440" marB="91440" anchor="t">
                    <a:lnL w="0" cap="flat" cmpd="sng" algn="ctr">
                      <a:noFill/>
                    </a:lnL>
                    <a:lnR w="0" cap="flat" cmpd="sng" algn="ctr">
                      <a:noFill/>
                    </a:lnR>
                    <a:lnT w="0" cap="flat" cmpd="sng" algn="ctr">
                      <a:noFill/>
                    </a:lnT>
                    <a:lnB w="0" cap="flat" cmpd="sng" algn="ctr">
                      <a:noFill/>
                    </a:lnB>
                    <a:solidFill>
                      <a:srgbClr val="F8FAFC"/>
                    </a:solidFill>
                  </a:tcPr>
                </a:tc>
                <a:tc>
                  <a:txBody>
                    <a:bodyPr/>
                    <a:lstStyle/>
                    <a:p>
                      <a:pPr indent="0" marL="0">
                        <a:buNone/>
                      </a:pPr>
                      <a:r>
                        <a:rPr lang="en-US" sz="2000" b="1" dirty="0">
                          <a:solidFill>
                            <a:srgbClr val="0F172A"/>
                          </a:solidFill>
                          <a:latin typeface="Calibri" pitchFamily="34" charset="0"/>
                          <a:ea typeface="Calibri" pitchFamily="34" charset="-122"/>
                          <a:cs typeface="Calibri" pitchFamily="34" charset="-120"/>
                        </a:rPr>
                        <a:t>Was würdest du im echten Einsatz anders machen als im Spiel? </a:t>
                      </a:r>
                      <a:pPr indent="0" marL="0">
                        <a:buNone/>
                      </a:pPr>
                      <a:endParaRPr lang="en-US" sz="2000" dirty="0">
                        <a:latin typeface="Calibri" charset="0"/>
                        <a:ea typeface="Calibri" charset="0"/>
                        <a:cs typeface="Calibri" charset="0"/>
                      </a:endParaRPr>
                    </a:p>
                  </a:txBody>
                  <a:tcPr marL="45720" marR="45720" marT="91440" marB="91440" anchor="t">
                    <a:lnL w="0" cap="flat" cmpd="sng" algn="ctr">
                      <a:noFill/>
                    </a:lnL>
                    <a:lnR w="0" cap="flat" cmpd="sng" algn="ctr">
                      <a:noFill/>
                    </a:lnR>
                    <a:lnT w="0" cap="flat" cmpd="sng" algn="ctr">
                      <a:noFill/>
                    </a:lnT>
                    <a:lnB w="0" cap="flat" cmpd="sng" algn="ctr">
                      <a:noFill/>
                    </a:lnB>
                    <a:solidFill>
                      <a:srgbClr val="F8FAFC"/>
                    </a:solidFill>
                  </a:tcPr>
                </a:tc>
              </a:tr>
            </a:tbl>
          </a:graphicData>
        </a:graphic>
      </p:graphicFrame>
      <p:sp>
        <p:nvSpPr>
          <p:cNvPr id="6" name="Text 3"/>
          <p:cNvSpPr/>
          <p:nvPr/>
        </p:nvSpPr>
        <p:spPr>
          <a:xfrm>
            <a:off x="594360" y="6437376"/>
            <a:ext cx="6400800" cy="274320"/>
          </a:xfrm>
          <a:prstGeom prst="rect">
            <a:avLst/>
          </a:prstGeom>
          <a:noFill/>
          <a:ln/>
        </p:spPr>
        <p:txBody>
          <a:bodyPr wrap="square" lIns="0" tIns="0" rIns="0" bIns="0" rtlCol="0" anchor="ctr"/>
          <a:lstStyle/>
          <a:p>
            <a:pPr indent="0" marL="0">
              <a:buNone/>
            </a:pPr>
            <a:r>
              <a:rPr lang="en-US" sz="1000" dirty="0">
                <a:solidFill>
                  <a:srgbClr val="64748B"/>
                </a:solidFill>
                <a:latin typeface="Calibri" pitchFamily="34" charset="0"/>
                <a:ea typeface="Calibri" pitchFamily="34" charset="-122"/>
                <a:cs typeface="Calibri" pitchFamily="34" charset="-120"/>
              </a:rPr>
              <a:t>Planspiel · Gefahrgut-Tankzug · Ausbildung  ·  26</a:t>
            </a:r>
            <a:endParaRPr lang="en-US" sz="1000" dirty="0"/>
          </a:p>
        </p:txBody>
      </p:sp>
      <p:sp>
        <p:nvSpPr>
          <p:cNvPr id="7" name="Text 4">
            <a:hlinkClick r:id="rId1" tooltip="Feuerwehr Wissen"/>
          </p:cNvPr>
          <p:cNvSpPr/>
          <p:nvPr/>
        </p:nvSpPr>
        <p:spPr>
          <a:xfrm>
            <a:off x="8488375" y="6437376"/>
            <a:ext cx="3108960" cy="274320"/>
          </a:xfrm>
          <a:prstGeom prst="rect">
            <a:avLst/>
          </a:prstGeom>
          <a:noFill/>
          <a:ln/>
        </p:spPr>
        <p:txBody>
          <a:bodyPr wrap="square" lIns="0" tIns="0" rIns="0" bIns="0" rtlCol="0" anchor="ctr"/>
          <a:lstStyle/>
          <a:p>
            <a:pPr algn="r" indent="0" marL="0">
              <a:buNone/>
            </a:pPr>
            <a:r>
              <a:rPr lang="en-US" sz="1100" u="sng" dirty="0">
                <a:solidFill>
                  <a:srgbClr val="64748B"/>
                </a:solidFill>
                <a:latin typeface="Calibri" pitchFamily="34" charset="0"/>
                <a:ea typeface="Calibri" pitchFamily="34" charset="-122"/>
                <a:cs typeface="Calibri" pitchFamily="34" charset="-120"/>
                <a:hlinkClick r:id="rId1" invalidUrl="" action="" tgtFrame="" tooltip="Feuerwehr Wissen" history="1" highlightClick="0" endSnd="0">
                  <a:extLst>
                    <a:ext uri="{A12FA001-AC4F-418D-AE19-62706E023703}">
                      <ahyp:hlinkClr xmlns:ahyp="http://schemas.microsoft.com/office/drawing/2018/hyperlinkcolor" val="tx"/>
                    </a:ext>
                  </a:extLst>
                </a:hlinkClick>
              </a:rPr>
              <a:t>feuerwehr-wissen-bb.de</a:t>
            </a:r>
            <a:endParaRPr lang="en-US" sz="1100" dirty="0"/>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name="Slide 27">
    <p:bg>
      <p:bgPr>
        <a:solidFill>
          <a:srgbClr val="F8FAFC"/>
        </a:solidFill>
      </p:bgPr>
    </p:bg>
    <p:spTree>
      <p:nvGrpSpPr>
        <p:cNvPr id="1" name=""/>
        <p:cNvGrpSpPr/>
        <p:nvPr/>
      </p:nvGrpSpPr>
      <p:grpSpPr>
        <a:xfrm>
          <a:off x="0" y="0"/>
          <a:ext cx="0" cy="0"/>
          <a:chOff x="0" y="0"/>
          <a:chExt cx="0" cy="0"/>
        </a:xfrm>
      </p:grpSpPr>
      <p:sp>
        <p:nvSpPr>
          <p:cNvPr id="2" name="Shape 0"/>
          <p:cNvSpPr/>
          <p:nvPr/>
        </p:nvSpPr>
        <p:spPr>
          <a:xfrm>
            <a:off x="0" y="0"/>
            <a:ext cx="12191695" cy="1024128"/>
          </a:xfrm>
          <a:prstGeom prst="rect">
            <a:avLst/>
          </a:prstGeom>
          <a:solidFill>
            <a:srgbClr val="EEF2F8"/>
          </a:solidFill>
          <a:ln w="12700">
            <a:solidFill>
              <a:srgbClr val="EEF2F8"/>
            </a:solidFill>
            <a:prstDash val="solid"/>
          </a:ln>
        </p:spPr>
      </p:sp>
      <p:sp>
        <p:nvSpPr>
          <p:cNvPr id="3" name="Shape 1"/>
          <p:cNvSpPr/>
          <p:nvPr/>
        </p:nvSpPr>
        <p:spPr>
          <a:xfrm>
            <a:off x="0" y="1024128"/>
            <a:ext cx="12191695" cy="45720"/>
          </a:xfrm>
          <a:prstGeom prst="rect">
            <a:avLst/>
          </a:prstGeom>
          <a:solidFill>
            <a:srgbClr val="B71C1C"/>
          </a:solidFill>
          <a:ln w="12700">
            <a:solidFill>
              <a:srgbClr val="B71C1C"/>
            </a:solidFill>
            <a:prstDash val="solid"/>
          </a:ln>
        </p:spPr>
      </p:sp>
      <p:sp>
        <p:nvSpPr>
          <p:cNvPr id="4" name="Text 2"/>
          <p:cNvSpPr/>
          <p:nvPr/>
        </p:nvSpPr>
        <p:spPr>
          <a:xfrm>
            <a:off x="594360" y="128016"/>
            <a:ext cx="11002975" cy="786384"/>
          </a:xfrm>
          <a:prstGeom prst="rect">
            <a:avLst/>
          </a:prstGeom>
          <a:noFill/>
          <a:ln/>
        </p:spPr>
        <p:txBody>
          <a:bodyPr wrap="square" lIns="0" tIns="0" rIns="0" bIns="0" rtlCol="0" anchor="ctr">
            <a:normAutofit/>
          </a:bodyPr>
          <a:lstStyle/>
          <a:p>
            <a:pPr indent="0" marL="0">
              <a:buNone/>
            </a:pPr>
            <a:r>
              <a:rPr lang="en-US" sz="3400" b="1" dirty="0">
                <a:solidFill>
                  <a:srgbClr val="0F172A"/>
                </a:solidFill>
                <a:latin typeface="Arial Narrow" pitchFamily="34" charset="0"/>
                <a:ea typeface="Arial Narrow" pitchFamily="34" charset="-122"/>
                <a:cs typeface="Arial Narrow" pitchFamily="34" charset="-120"/>
              </a:rPr>
              <a:t>ZUM MITNEHMEN</a:t>
            </a:r>
            <a:endParaRPr lang="en-US" sz="3400" dirty="0"/>
          </a:p>
        </p:txBody>
      </p:sp>
      <p:sp>
        <p:nvSpPr>
          <p:cNvPr id="5" name="Shape 3"/>
          <p:cNvSpPr/>
          <p:nvPr/>
        </p:nvSpPr>
        <p:spPr>
          <a:xfrm>
            <a:off x="594360" y="1508760"/>
            <a:ext cx="2558720" cy="3017520"/>
          </a:xfrm>
          <a:prstGeom prst="rect">
            <a:avLst/>
          </a:prstGeom>
          <a:solidFill>
            <a:srgbClr val="FFFFFF"/>
          </a:solidFill>
          <a:ln w="9525">
            <a:solidFill>
              <a:srgbClr val="E2E8F0"/>
            </a:solidFill>
            <a:prstDash val="solid"/>
          </a:ln>
        </p:spPr>
      </p:sp>
      <p:sp>
        <p:nvSpPr>
          <p:cNvPr id="6" name="Shape 4"/>
          <p:cNvSpPr/>
          <p:nvPr/>
        </p:nvSpPr>
        <p:spPr>
          <a:xfrm>
            <a:off x="594360" y="1508760"/>
            <a:ext cx="2558720" cy="64008"/>
          </a:xfrm>
          <a:prstGeom prst="rect">
            <a:avLst/>
          </a:prstGeom>
          <a:solidFill>
            <a:srgbClr val="1E3A8A"/>
          </a:solidFill>
          <a:ln w="12700">
            <a:solidFill>
              <a:srgbClr val="1E3A8A"/>
            </a:solidFill>
            <a:prstDash val="solid"/>
          </a:ln>
        </p:spPr>
      </p:sp>
      <p:sp>
        <p:nvSpPr>
          <p:cNvPr id="7" name="Text 5"/>
          <p:cNvSpPr/>
          <p:nvPr/>
        </p:nvSpPr>
        <p:spPr>
          <a:xfrm>
            <a:off x="850392" y="1691640"/>
            <a:ext cx="2101520" cy="1554480"/>
          </a:xfrm>
          <a:prstGeom prst="rect">
            <a:avLst/>
          </a:prstGeom>
          <a:noFill/>
          <a:ln/>
        </p:spPr>
        <p:txBody>
          <a:bodyPr wrap="square" lIns="0" tIns="0" rIns="0" bIns="0" rtlCol="0" anchor="t"/>
          <a:lstStyle/>
          <a:p>
            <a:pPr indent="0" marL="0">
              <a:buNone/>
            </a:pPr>
            <a:r>
              <a:rPr lang="en-US" sz="1800" b="1" dirty="0">
                <a:solidFill>
                  <a:srgbClr val="0F172A"/>
                </a:solidFill>
                <a:latin typeface="Arial Narrow" pitchFamily="34" charset="0"/>
                <a:ea typeface="Arial Narrow" pitchFamily="34" charset="-122"/>
                <a:cs typeface="Arial Narrow" pitchFamily="34" charset="-120"/>
              </a:rPr>
              <a:t>EINSATZKRÄFTE NUR MIT SCHUTZAUSRÜSTUNG IN</a:t>
            </a:r>
            <a:endParaRPr lang="en-US" sz="1800" dirty="0"/>
          </a:p>
        </p:txBody>
      </p:sp>
      <p:sp>
        <p:nvSpPr>
          <p:cNvPr id="8" name="Text 6"/>
          <p:cNvSpPr/>
          <p:nvPr/>
        </p:nvSpPr>
        <p:spPr>
          <a:xfrm>
            <a:off x="850392" y="3337560"/>
            <a:ext cx="2101520" cy="1051560"/>
          </a:xfrm>
          <a:prstGeom prst="rect">
            <a:avLst/>
          </a:prstGeom>
          <a:noFill/>
          <a:ln/>
        </p:spPr>
        <p:txBody>
          <a:bodyPr wrap="square" lIns="0" tIns="0" rIns="0" bIns="0" rtlCol="0" anchor="t"/>
          <a:lstStyle/>
          <a:p>
            <a:pPr indent="0" marL="0">
              <a:buNone/>
            </a:pPr>
            <a:r>
              <a:rPr lang="en-US" sz="1600" dirty="0">
                <a:solidFill>
                  <a:srgbClr val="334155"/>
                </a:solidFill>
                <a:latin typeface="Calibri" pitchFamily="34" charset="0"/>
                <a:ea typeface="Calibri" pitchFamily="34" charset="-122"/>
                <a:cs typeface="Calibri" pitchFamily="34" charset="-120"/>
              </a:rPr>
              <a:t>Wer ohne Chemikalienschutz in den Gefahrenbereich geht, wird selbst …</a:t>
            </a:r>
            <a:endParaRPr lang="en-US" sz="1600" dirty="0"/>
          </a:p>
        </p:txBody>
      </p:sp>
      <p:sp>
        <p:nvSpPr>
          <p:cNvPr id="9" name="Shape 7"/>
          <p:cNvSpPr/>
          <p:nvPr/>
        </p:nvSpPr>
        <p:spPr>
          <a:xfrm>
            <a:off x="3409112" y="1508760"/>
            <a:ext cx="2558720" cy="3017520"/>
          </a:xfrm>
          <a:prstGeom prst="rect">
            <a:avLst/>
          </a:prstGeom>
          <a:solidFill>
            <a:srgbClr val="FFFFFF"/>
          </a:solidFill>
          <a:ln w="9525">
            <a:solidFill>
              <a:srgbClr val="E2E8F0"/>
            </a:solidFill>
            <a:prstDash val="solid"/>
          </a:ln>
        </p:spPr>
      </p:sp>
      <p:sp>
        <p:nvSpPr>
          <p:cNvPr id="10" name="Shape 8"/>
          <p:cNvSpPr/>
          <p:nvPr/>
        </p:nvSpPr>
        <p:spPr>
          <a:xfrm>
            <a:off x="3409112" y="1508760"/>
            <a:ext cx="2558720" cy="64008"/>
          </a:xfrm>
          <a:prstGeom prst="rect">
            <a:avLst/>
          </a:prstGeom>
          <a:solidFill>
            <a:srgbClr val="1E3A8A"/>
          </a:solidFill>
          <a:ln w="12700">
            <a:solidFill>
              <a:srgbClr val="1E3A8A"/>
            </a:solidFill>
            <a:prstDash val="solid"/>
          </a:ln>
        </p:spPr>
      </p:sp>
      <p:sp>
        <p:nvSpPr>
          <p:cNvPr id="11" name="Text 9"/>
          <p:cNvSpPr/>
          <p:nvPr/>
        </p:nvSpPr>
        <p:spPr>
          <a:xfrm>
            <a:off x="3665144" y="1691640"/>
            <a:ext cx="2101520" cy="1188720"/>
          </a:xfrm>
          <a:prstGeom prst="rect">
            <a:avLst/>
          </a:prstGeom>
          <a:noFill/>
          <a:ln/>
        </p:spPr>
        <p:txBody>
          <a:bodyPr wrap="square" lIns="0" tIns="0" rIns="0" bIns="0" rtlCol="0" anchor="t"/>
          <a:lstStyle/>
          <a:p>
            <a:pPr indent="0" marL="0">
              <a:buNone/>
            </a:pPr>
            <a:r>
              <a:rPr lang="en-US" sz="2100" b="1" dirty="0">
                <a:solidFill>
                  <a:srgbClr val="0F172A"/>
                </a:solidFill>
                <a:latin typeface="Arial Narrow" pitchFamily="34" charset="0"/>
                <a:ea typeface="Arial Narrow" pitchFamily="34" charset="-122"/>
                <a:cs typeface="Arial Narrow" pitchFamily="34" charset="-120"/>
              </a:rPr>
              <a:t>SPEZIALKRÄFTE NACHGEFORDERT</a:t>
            </a:r>
            <a:endParaRPr lang="en-US" sz="2100" dirty="0"/>
          </a:p>
        </p:txBody>
      </p:sp>
      <p:sp>
        <p:nvSpPr>
          <p:cNvPr id="12" name="Text 10"/>
          <p:cNvSpPr/>
          <p:nvPr/>
        </p:nvSpPr>
        <p:spPr>
          <a:xfrm>
            <a:off x="3665144" y="2971800"/>
            <a:ext cx="2101520" cy="1417320"/>
          </a:xfrm>
          <a:prstGeom prst="rect">
            <a:avLst/>
          </a:prstGeom>
          <a:noFill/>
          <a:ln/>
        </p:spPr>
        <p:txBody>
          <a:bodyPr wrap="square" lIns="0" tIns="0" rIns="0" bIns="0" rtlCol="0" anchor="t"/>
          <a:lstStyle/>
          <a:p>
            <a:pPr indent="0" marL="0">
              <a:buNone/>
            </a:pPr>
            <a:r>
              <a:rPr lang="en-US" sz="1900" dirty="0">
                <a:solidFill>
                  <a:srgbClr val="334155"/>
                </a:solidFill>
                <a:latin typeface="Calibri" pitchFamily="34" charset="0"/>
                <a:ea typeface="Calibri" pitchFamily="34" charset="-122"/>
                <a:cs typeface="Calibri" pitchFamily="34" charset="-120"/>
              </a:rPr>
              <a:t>GAMS: Spezialkräfte alarmieren. Weitergehende Maßnahmen machen …</a:t>
            </a:r>
            <a:endParaRPr lang="en-US" sz="1900" dirty="0"/>
          </a:p>
        </p:txBody>
      </p:sp>
      <p:sp>
        <p:nvSpPr>
          <p:cNvPr id="13" name="Shape 11"/>
          <p:cNvSpPr/>
          <p:nvPr/>
        </p:nvSpPr>
        <p:spPr>
          <a:xfrm>
            <a:off x="6223864" y="1508760"/>
            <a:ext cx="2558720" cy="3017520"/>
          </a:xfrm>
          <a:prstGeom prst="rect">
            <a:avLst/>
          </a:prstGeom>
          <a:solidFill>
            <a:srgbClr val="FFFFFF"/>
          </a:solidFill>
          <a:ln w="9525">
            <a:solidFill>
              <a:srgbClr val="E2E8F0"/>
            </a:solidFill>
            <a:prstDash val="solid"/>
          </a:ln>
        </p:spPr>
      </p:sp>
      <p:sp>
        <p:nvSpPr>
          <p:cNvPr id="14" name="Shape 12"/>
          <p:cNvSpPr/>
          <p:nvPr/>
        </p:nvSpPr>
        <p:spPr>
          <a:xfrm>
            <a:off x="6223864" y="1508760"/>
            <a:ext cx="2558720" cy="64008"/>
          </a:xfrm>
          <a:prstGeom prst="rect">
            <a:avLst/>
          </a:prstGeom>
          <a:solidFill>
            <a:srgbClr val="1E3A8A"/>
          </a:solidFill>
          <a:ln w="12700">
            <a:solidFill>
              <a:srgbClr val="1E3A8A"/>
            </a:solidFill>
            <a:prstDash val="solid"/>
          </a:ln>
        </p:spPr>
      </p:sp>
      <p:sp>
        <p:nvSpPr>
          <p:cNvPr id="15" name="Text 13"/>
          <p:cNvSpPr/>
          <p:nvPr/>
        </p:nvSpPr>
        <p:spPr>
          <a:xfrm>
            <a:off x="6479896" y="1691640"/>
            <a:ext cx="2101520" cy="1188720"/>
          </a:xfrm>
          <a:prstGeom prst="rect">
            <a:avLst/>
          </a:prstGeom>
          <a:noFill/>
          <a:ln/>
        </p:spPr>
        <p:txBody>
          <a:bodyPr wrap="square" lIns="0" tIns="0" rIns="0" bIns="0" rtlCol="0" anchor="t"/>
          <a:lstStyle/>
          <a:p>
            <a:pPr indent="0" marL="0">
              <a:buNone/>
            </a:pPr>
            <a:r>
              <a:rPr lang="en-US" sz="1900" b="1" dirty="0">
                <a:solidFill>
                  <a:srgbClr val="0F172A"/>
                </a:solidFill>
                <a:latin typeface="Arial Narrow" pitchFamily="34" charset="0"/>
                <a:ea typeface="Arial Narrow" pitchFamily="34" charset="-122"/>
                <a:cs typeface="Arial Narrow" pitchFamily="34" charset="-120"/>
              </a:rPr>
              <a:t>KEIN FAHRZEUG IM GEFAHRENBEREICH</a:t>
            </a:r>
            <a:endParaRPr lang="en-US" sz="1900" dirty="0"/>
          </a:p>
        </p:txBody>
      </p:sp>
      <p:sp>
        <p:nvSpPr>
          <p:cNvPr id="16" name="Text 14"/>
          <p:cNvSpPr/>
          <p:nvPr/>
        </p:nvSpPr>
        <p:spPr>
          <a:xfrm>
            <a:off x="6479896" y="2971800"/>
            <a:ext cx="2101520" cy="1417320"/>
          </a:xfrm>
          <a:prstGeom prst="rect">
            <a:avLst/>
          </a:prstGeom>
          <a:noFill/>
          <a:ln/>
        </p:spPr>
        <p:txBody>
          <a:bodyPr wrap="square" lIns="0" tIns="0" rIns="0" bIns="0" rtlCol="0" anchor="t"/>
          <a:lstStyle/>
          <a:p>
            <a:pPr indent="0" marL="0">
              <a:buNone/>
            </a:pPr>
            <a:r>
              <a:rPr lang="en-US" sz="1900" dirty="0">
                <a:solidFill>
                  <a:srgbClr val="334155"/>
                </a:solidFill>
                <a:latin typeface="Calibri" pitchFamily="34" charset="0"/>
                <a:ea typeface="Calibri" pitchFamily="34" charset="-122"/>
                <a:cs typeface="Calibri" pitchFamily="34" charset="-120"/>
              </a:rPr>
              <a:t>Im Gefahrenbereich (etwa 50 m) arbeiten nur Einsatzkräfte in …</a:t>
            </a:r>
            <a:endParaRPr lang="en-US" sz="1900" dirty="0"/>
          </a:p>
        </p:txBody>
      </p:sp>
      <p:sp>
        <p:nvSpPr>
          <p:cNvPr id="17" name="Shape 15"/>
          <p:cNvSpPr/>
          <p:nvPr/>
        </p:nvSpPr>
        <p:spPr>
          <a:xfrm>
            <a:off x="9038615" y="1508760"/>
            <a:ext cx="2558720" cy="3017520"/>
          </a:xfrm>
          <a:prstGeom prst="rect">
            <a:avLst/>
          </a:prstGeom>
          <a:solidFill>
            <a:srgbClr val="FFFFFF"/>
          </a:solidFill>
          <a:ln w="9525">
            <a:solidFill>
              <a:srgbClr val="E2E8F0"/>
            </a:solidFill>
            <a:prstDash val="solid"/>
          </a:ln>
        </p:spPr>
      </p:sp>
      <p:sp>
        <p:nvSpPr>
          <p:cNvPr id="18" name="Shape 16"/>
          <p:cNvSpPr/>
          <p:nvPr/>
        </p:nvSpPr>
        <p:spPr>
          <a:xfrm>
            <a:off x="9038615" y="1508760"/>
            <a:ext cx="2558720" cy="64008"/>
          </a:xfrm>
          <a:prstGeom prst="rect">
            <a:avLst/>
          </a:prstGeom>
          <a:solidFill>
            <a:srgbClr val="1E3A8A"/>
          </a:solidFill>
          <a:ln w="12700">
            <a:solidFill>
              <a:srgbClr val="1E3A8A"/>
            </a:solidFill>
            <a:prstDash val="solid"/>
          </a:ln>
        </p:spPr>
      </p:sp>
      <p:sp>
        <p:nvSpPr>
          <p:cNvPr id="19" name="Text 17"/>
          <p:cNvSpPr/>
          <p:nvPr/>
        </p:nvSpPr>
        <p:spPr>
          <a:xfrm>
            <a:off x="9294647" y="1691640"/>
            <a:ext cx="2101520" cy="822960"/>
          </a:xfrm>
          <a:prstGeom prst="rect">
            <a:avLst/>
          </a:prstGeom>
          <a:noFill/>
          <a:ln/>
        </p:spPr>
        <p:txBody>
          <a:bodyPr wrap="square" lIns="0" tIns="0" rIns="0" bIns="0" rtlCol="0" anchor="t"/>
          <a:lstStyle/>
          <a:p>
            <a:pPr indent="0" marL="0">
              <a:buNone/>
            </a:pPr>
            <a:r>
              <a:rPr lang="en-US" sz="2100" b="1" dirty="0">
                <a:solidFill>
                  <a:srgbClr val="0F172A"/>
                </a:solidFill>
                <a:latin typeface="Arial Narrow" pitchFamily="34" charset="0"/>
                <a:ea typeface="Arial Narrow" pitchFamily="34" charset="-122"/>
                <a:cs typeface="Arial Narrow" pitchFamily="34" charset="-120"/>
              </a:rPr>
              <a:t>GEFAHRSTOFF FRÜH ERKANNT</a:t>
            </a:r>
            <a:endParaRPr lang="en-US" sz="2100" dirty="0"/>
          </a:p>
        </p:txBody>
      </p:sp>
      <p:sp>
        <p:nvSpPr>
          <p:cNvPr id="20" name="Text 18"/>
          <p:cNvSpPr/>
          <p:nvPr/>
        </p:nvSpPr>
        <p:spPr>
          <a:xfrm>
            <a:off x="9294647" y="2606040"/>
            <a:ext cx="2101520" cy="1783080"/>
          </a:xfrm>
          <a:prstGeom prst="rect">
            <a:avLst/>
          </a:prstGeom>
          <a:noFill/>
          <a:ln/>
        </p:spPr>
        <p:txBody>
          <a:bodyPr wrap="square" lIns="0" tIns="0" rIns="0" bIns="0" rtlCol="0" anchor="t"/>
          <a:lstStyle/>
          <a:p>
            <a:pPr indent="0" marL="0">
              <a:buNone/>
            </a:pPr>
            <a:r>
              <a:rPr lang="en-US" sz="1900" dirty="0">
                <a:solidFill>
                  <a:srgbClr val="334155"/>
                </a:solidFill>
                <a:latin typeface="Calibri" pitchFamily="34" charset="0"/>
                <a:ea typeface="Calibri" pitchFamily="34" charset="-122"/>
                <a:cs typeface="Calibri" pitchFamily="34" charset="-120"/>
              </a:rPr>
              <a:t>GAMS beginnt mit „Gefahr erkennen“: Kennzeichnung von Weitem ablesen, …</a:t>
            </a:r>
            <a:endParaRPr lang="en-US" sz="1900" dirty="0"/>
          </a:p>
        </p:txBody>
      </p:sp>
      <p:sp>
        <p:nvSpPr>
          <p:cNvPr id="21" name="Text 19"/>
          <p:cNvSpPr/>
          <p:nvPr/>
        </p:nvSpPr>
        <p:spPr>
          <a:xfrm>
            <a:off x="594360" y="6437376"/>
            <a:ext cx="6400800" cy="274320"/>
          </a:xfrm>
          <a:prstGeom prst="rect">
            <a:avLst/>
          </a:prstGeom>
          <a:noFill/>
          <a:ln/>
        </p:spPr>
        <p:txBody>
          <a:bodyPr wrap="square" lIns="0" tIns="0" rIns="0" bIns="0" rtlCol="0" anchor="ctr"/>
          <a:lstStyle/>
          <a:p>
            <a:pPr indent="0" marL="0">
              <a:buNone/>
            </a:pPr>
            <a:r>
              <a:rPr lang="en-US" sz="1000" dirty="0">
                <a:solidFill>
                  <a:srgbClr val="64748B"/>
                </a:solidFill>
                <a:latin typeface="Calibri" pitchFamily="34" charset="0"/>
                <a:ea typeface="Calibri" pitchFamily="34" charset="-122"/>
                <a:cs typeface="Calibri" pitchFamily="34" charset="-120"/>
              </a:rPr>
              <a:t>Planspiel · Gefahrgut-Tankzug · Ausbildung  ·  27</a:t>
            </a:r>
            <a:endParaRPr lang="en-US" sz="1000" dirty="0"/>
          </a:p>
        </p:txBody>
      </p:sp>
      <p:sp>
        <p:nvSpPr>
          <p:cNvPr id="22" name="Text 20">
            <a:hlinkClick r:id="rId1" tooltip="Feuerwehr Wissen"/>
          </p:cNvPr>
          <p:cNvSpPr/>
          <p:nvPr/>
        </p:nvSpPr>
        <p:spPr>
          <a:xfrm>
            <a:off x="8488375" y="6437376"/>
            <a:ext cx="3108960" cy="274320"/>
          </a:xfrm>
          <a:prstGeom prst="rect">
            <a:avLst/>
          </a:prstGeom>
          <a:noFill/>
          <a:ln/>
        </p:spPr>
        <p:txBody>
          <a:bodyPr wrap="square" lIns="0" tIns="0" rIns="0" bIns="0" rtlCol="0" anchor="ctr"/>
          <a:lstStyle/>
          <a:p>
            <a:pPr algn="r" indent="0" marL="0">
              <a:buNone/>
            </a:pPr>
            <a:r>
              <a:rPr lang="en-US" sz="1100" u="sng" dirty="0">
                <a:solidFill>
                  <a:srgbClr val="64748B"/>
                </a:solidFill>
                <a:latin typeface="Calibri" pitchFamily="34" charset="0"/>
                <a:ea typeface="Calibri" pitchFamily="34" charset="-122"/>
                <a:cs typeface="Calibri" pitchFamily="34" charset="-120"/>
                <a:hlinkClick r:id="rId1" invalidUrl="" action="" tgtFrame="" tooltip="Feuerwehr Wissen" history="1" highlightClick="0" endSnd="0">
                  <a:extLst>
                    <a:ext uri="{A12FA001-AC4F-418D-AE19-62706E023703}">
                      <ahyp:hlinkClr xmlns:ahyp="http://schemas.microsoft.com/office/drawing/2018/hyperlinkcolor" val="tx"/>
                    </a:ext>
                  </a:extLst>
                </a:hlinkClick>
              </a:rPr>
              <a:t>feuerwehr-wissen-bb.de</a:t>
            </a:r>
            <a:endParaRPr lang="en-US" sz="1100" dirty="0"/>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name="Slide 28">
    <p:bg>
      <p:bgPr>
        <a:solidFill>
          <a:srgbClr val="F8FAFC"/>
        </a:solidFill>
      </p:bgPr>
    </p:bg>
    <p:spTree>
      <p:nvGrpSpPr>
        <p:cNvPr id="1" name=""/>
        <p:cNvGrpSpPr/>
        <p:nvPr/>
      </p:nvGrpSpPr>
      <p:grpSpPr>
        <a:xfrm>
          <a:off x="0" y="0"/>
          <a:ext cx="0" cy="0"/>
          <a:chOff x="0" y="0"/>
          <a:chExt cx="0" cy="0"/>
        </a:xfrm>
      </p:grpSpPr>
      <p:sp>
        <p:nvSpPr>
          <p:cNvPr id="2" name="Shape 0"/>
          <p:cNvSpPr/>
          <p:nvPr/>
        </p:nvSpPr>
        <p:spPr>
          <a:xfrm>
            <a:off x="0" y="0"/>
            <a:ext cx="12191695" cy="1024128"/>
          </a:xfrm>
          <a:prstGeom prst="rect">
            <a:avLst/>
          </a:prstGeom>
          <a:solidFill>
            <a:srgbClr val="EEF2F8"/>
          </a:solidFill>
          <a:ln w="12700">
            <a:solidFill>
              <a:srgbClr val="EEF2F8"/>
            </a:solidFill>
            <a:prstDash val="solid"/>
          </a:ln>
        </p:spPr>
      </p:sp>
      <p:sp>
        <p:nvSpPr>
          <p:cNvPr id="3" name="Shape 1"/>
          <p:cNvSpPr/>
          <p:nvPr/>
        </p:nvSpPr>
        <p:spPr>
          <a:xfrm>
            <a:off x="0" y="1024128"/>
            <a:ext cx="12191695" cy="45720"/>
          </a:xfrm>
          <a:prstGeom prst="rect">
            <a:avLst/>
          </a:prstGeom>
          <a:solidFill>
            <a:srgbClr val="B71C1C"/>
          </a:solidFill>
          <a:ln w="12700">
            <a:solidFill>
              <a:srgbClr val="B71C1C"/>
            </a:solidFill>
            <a:prstDash val="solid"/>
          </a:ln>
        </p:spPr>
      </p:sp>
      <p:sp>
        <p:nvSpPr>
          <p:cNvPr id="4" name="Text 2"/>
          <p:cNvSpPr/>
          <p:nvPr/>
        </p:nvSpPr>
        <p:spPr>
          <a:xfrm>
            <a:off x="594360" y="128016"/>
            <a:ext cx="11002975" cy="786384"/>
          </a:xfrm>
          <a:prstGeom prst="rect">
            <a:avLst/>
          </a:prstGeom>
          <a:noFill/>
          <a:ln/>
        </p:spPr>
        <p:txBody>
          <a:bodyPr wrap="square" lIns="0" tIns="0" rIns="0" bIns="0" rtlCol="0" anchor="ctr">
            <a:normAutofit/>
          </a:bodyPr>
          <a:lstStyle/>
          <a:p>
            <a:pPr indent="0" marL="0">
              <a:buNone/>
            </a:pPr>
            <a:r>
              <a:rPr lang="en-US" sz="3400" b="1" dirty="0">
                <a:solidFill>
                  <a:srgbClr val="0F172A"/>
                </a:solidFill>
                <a:latin typeface="Arial Narrow" pitchFamily="34" charset="0"/>
                <a:ea typeface="Arial Narrow" pitchFamily="34" charset="-122"/>
                <a:cs typeface="Arial Narrow" pitchFamily="34" charset="-120"/>
              </a:rPr>
              <a:t>QUELLEN UND BILDNACHWEIS</a:t>
            </a:r>
            <a:endParaRPr lang="en-US" sz="3400" dirty="0"/>
          </a:p>
        </p:txBody>
      </p:sp>
      <p:sp>
        <p:nvSpPr>
          <p:cNvPr id="5" name="Text 3"/>
          <p:cNvSpPr/>
          <p:nvPr/>
        </p:nvSpPr>
        <p:spPr>
          <a:xfrm>
            <a:off x="594360" y="1325880"/>
            <a:ext cx="5410048" cy="3566160"/>
          </a:xfrm>
          <a:prstGeom prst="rect">
            <a:avLst/>
          </a:prstGeom>
          <a:noFill/>
          <a:ln/>
        </p:spPr>
        <p:txBody>
          <a:bodyPr wrap="square" lIns="0" tIns="0" rIns="0" bIns="0" rtlCol="0" anchor="t"/>
          <a:lstStyle/>
          <a:p>
            <a:pPr indent="0" marL="0">
              <a:spcAft>
                <a:spcPts val="500"/>
              </a:spcAft>
              <a:buNone/>
            </a:pPr>
            <a:r>
              <a:rPr lang="en-US" sz="1300" b="1" u="sng" dirty="0">
                <a:solidFill>
                  <a:srgbClr val="0F172A"/>
                </a:solidFill>
                <a:latin typeface="Calibri" pitchFamily="34" charset="0"/>
                <a:ea typeface="Calibri" pitchFamily="34" charset="-122"/>
                <a:cs typeface="Calibri" pitchFamily="34" charset="-120"/>
                <a:hlinkClick r:id="rId1" invalidUrl="" action="" tgtFrame="" tooltip="" history="1" highlightClick="0" endSnd="0">
                  <a:extLst>
                    <a:ext uri="{A12FA001-AC4F-418D-AE19-62706E023703}">
                      <ahyp:hlinkClr xmlns:ahyp="http://schemas.microsoft.com/office/drawing/2018/hyperlinkcolor" val="tx"/>
                    </a:ext>
                  </a:extLst>
                </a:hlinkClick>
              </a:rPr>
              <a:t>ADR-Warntafel 33/1203</a:t>
            </a:r>
            <a:pPr indent="0" marL="0">
              <a:spcAft>
                <a:spcPts val="500"/>
              </a:spcAft>
              <a:buNone/>
            </a:pPr>
            <a:r>
              <a:rPr lang="en-US" sz="1300" dirty="0">
                <a:solidFill>
                  <a:srgbClr val="334155"/>
                </a:solidFill>
                <a:latin typeface="Calibri" pitchFamily="34" charset="0"/>
                <a:ea typeface="Calibri" pitchFamily="34" charset="-122"/>
                <a:cs typeface="Calibri" pitchFamily="34" charset="-120"/>
              </a:rPr>
              <a:t>  ·  The Navigators  ·  Public domain</a:t>
            </a:r>
            <a:endParaRPr lang="en-US" sz="1300" dirty="0"/>
          </a:p>
        </p:txBody>
      </p:sp>
      <p:sp>
        <p:nvSpPr>
          <p:cNvPr id="6" name="Text 4"/>
          <p:cNvSpPr/>
          <p:nvPr/>
        </p:nvSpPr>
        <p:spPr>
          <a:xfrm>
            <a:off x="6187288" y="1325880"/>
            <a:ext cx="5410048" cy="3566160"/>
          </a:xfrm>
          <a:prstGeom prst="rect">
            <a:avLst/>
          </a:prstGeom>
          <a:noFill/>
          <a:ln/>
        </p:spPr>
        <p:txBody>
          <a:bodyPr wrap="square" lIns="0" tIns="0" rIns="0" bIns="0" rtlCol="0" anchor="t"/>
          <a:lstStyle/>
          <a:p>
            <a:pPr indent="0" marL="0">
              <a:spcAft>
                <a:spcPts val="500"/>
              </a:spcAft>
              <a:buNone/>
            </a:pPr>
            <a:endParaRPr lang="en-US" sz="1300" dirty="0"/>
          </a:p>
        </p:txBody>
      </p:sp>
      <p:sp>
        <p:nvSpPr>
          <p:cNvPr id="7" name="Shape 5"/>
          <p:cNvSpPr/>
          <p:nvPr/>
        </p:nvSpPr>
        <p:spPr>
          <a:xfrm>
            <a:off x="594360" y="4892040"/>
            <a:ext cx="11002975" cy="1325880"/>
          </a:xfrm>
          <a:prstGeom prst="rect">
            <a:avLst/>
          </a:prstGeom>
          <a:solidFill>
            <a:srgbClr val="EFF3F9"/>
          </a:solidFill>
          <a:ln w="12700">
            <a:solidFill>
              <a:srgbClr val="EFF3F9"/>
            </a:solidFill>
            <a:prstDash val="solid"/>
          </a:ln>
        </p:spPr>
      </p:sp>
      <p:sp>
        <p:nvSpPr>
          <p:cNvPr id="8" name="Text 6"/>
          <p:cNvSpPr/>
          <p:nvPr/>
        </p:nvSpPr>
        <p:spPr>
          <a:xfrm>
            <a:off x="868680" y="4892040"/>
            <a:ext cx="10545775" cy="1325880"/>
          </a:xfrm>
          <a:prstGeom prst="rect">
            <a:avLst/>
          </a:prstGeom>
          <a:noFill/>
          <a:ln/>
        </p:spPr>
        <p:txBody>
          <a:bodyPr wrap="square" lIns="0" tIns="0" rIns="0" bIns="0" rtlCol="0" anchor="ctr"/>
          <a:lstStyle/>
          <a:p>
            <a:pPr indent="0" marL="0">
              <a:buNone/>
            </a:pPr>
            <a:r>
              <a:rPr lang="en-US" sz="1600" b="1" dirty="0">
                <a:solidFill>
                  <a:srgbClr val="0F172A"/>
                </a:solidFill>
                <a:latin typeface="Arial Narrow" pitchFamily="34" charset="0"/>
                <a:ea typeface="Arial Narrow" pitchFamily="34" charset="-122"/>
                <a:cs typeface="Arial Narrow" pitchFamily="34" charset="-120"/>
              </a:rPr>
              <a:t>Inhalte und Nutzung  </a:t>
            </a:r>
            <a:endParaRPr lang="en-US" sz="1600" dirty="0"/>
          </a:p>
          <a:p>
            <a:pPr indent="0" marL="0">
              <a:buNone/>
            </a:pPr>
            <a:r>
              <a:rPr lang="en-US" sz="1250" dirty="0">
                <a:solidFill>
                  <a:srgbClr val="334155"/>
                </a:solidFill>
                <a:latin typeface="Calibri" pitchFamily="34" charset="0"/>
                <a:ea typeface="Calibri" pitchFamily="34" charset="-122"/>
                <a:cs typeface="Calibri" pitchFamily="34" charset="-120"/>
              </a:rPr>
              <a:t>Inhalte: Planspiel „Gefahrgutunfall mit Tankzug“ der Plattform Feuerwehr Wissen Brandenburg (fiktive Lage, Auswertung nach festen Regeln, keine KI). Die fachlichen Hinweise stehen auf den verlinkten Plattformseiten. In Brandenburg gelten die Weisungen deines Trägers.</a:t>
            </a:r>
            <a:endParaRPr lang="en-US" sz="1600" dirty="0"/>
          </a:p>
          <a:p>
            <a:pPr indent="0" marL="0">
              <a:buNone/>
            </a:pPr>
            <a:r>
              <a:rPr lang="en-US" sz="1250" dirty="0">
                <a:solidFill>
                  <a:srgbClr val="334155"/>
                </a:solidFill>
                <a:latin typeface="Calibri" pitchFamily="34" charset="0"/>
                <a:ea typeface="Calibri" pitchFamily="34" charset="-122"/>
                <a:cs typeface="Calibri" pitchFamily="34" charset="-120"/>
              </a:rPr>
              <a:t>Diese Präsentation darfst du frei bearbeiten und weitergeben. Bilder behalten ihre eigene Lizenz, die Quellenangabe bleibt dabei. Maßgeblich sind die Vorschriften und die Vorgaben deiner Wehr. Mehr unter feuerwehr-wissen-bb.de/wissen/ausbildung/</a:t>
            </a:r>
            <a:endParaRPr lang="en-US" sz="1600" dirty="0"/>
          </a:p>
        </p:txBody>
      </p:sp>
      <p:sp>
        <p:nvSpPr>
          <p:cNvPr id="9" name="Text 7"/>
          <p:cNvSpPr/>
          <p:nvPr/>
        </p:nvSpPr>
        <p:spPr>
          <a:xfrm>
            <a:off x="594360" y="6437376"/>
            <a:ext cx="6400800" cy="274320"/>
          </a:xfrm>
          <a:prstGeom prst="rect">
            <a:avLst/>
          </a:prstGeom>
          <a:noFill/>
          <a:ln/>
        </p:spPr>
        <p:txBody>
          <a:bodyPr wrap="square" lIns="0" tIns="0" rIns="0" bIns="0" rtlCol="0" anchor="ctr"/>
          <a:lstStyle/>
          <a:p>
            <a:pPr indent="0" marL="0">
              <a:buNone/>
            </a:pPr>
            <a:r>
              <a:rPr lang="en-US" sz="1000" dirty="0">
                <a:solidFill>
                  <a:srgbClr val="64748B"/>
                </a:solidFill>
                <a:latin typeface="Calibri" pitchFamily="34" charset="0"/>
                <a:ea typeface="Calibri" pitchFamily="34" charset="-122"/>
                <a:cs typeface="Calibri" pitchFamily="34" charset="-120"/>
              </a:rPr>
              <a:t>Planspiel · Gefahrgut-Tankzug · Ausbildung  ·  28</a:t>
            </a:r>
            <a:endParaRPr lang="en-US" sz="1000" dirty="0"/>
          </a:p>
        </p:txBody>
      </p:sp>
      <p:sp>
        <p:nvSpPr>
          <p:cNvPr id="10" name="Text 8">
            <a:hlinkClick r:id="rId2" tooltip="Feuerwehr Wissen"/>
          </p:cNvPr>
          <p:cNvSpPr/>
          <p:nvPr/>
        </p:nvSpPr>
        <p:spPr>
          <a:xfrm>
            <a:off x="8488375" y="6437376"/>
            <a:ext cx="3108960" cy="274320"/>
          </a:xfrm>
          <a:prstGeom prst="rect">
            <a:avLst/>
          </a:prstGeom>
          <a:noFill/>
          <a:ln/>
        </p:spPr>
        <p:txBody>
          <a:bodyPr wrap="square" lIns="0" tIns="0" rIns="0" bIns="0" rtlCol="0" anchor="ctr"/>
          <a:lstStyle/>
          <a:p>
            <a:pPr algn="r" indent="0" marL="0">
              <a:buNone/>
            </a:pPr>
            <a:r>
              <a:rPr lang="en-US" sz="1100" u="sng" dirty="0">
                <a:solidFill>
                  <a:srgbClr val="64748B"/>
                </a:solidFill>
                <a:latin typeface="Calibri" pitchFamily="34" charset="0"/>
                <a:ea typeface="Calibri" pitchFamily="34" charset="-122"/>
                <a:cs typeface="Calibri" pitchFamily="34" charset="-120"/>
                <a:hlinkClick r:id="rId2" invalidUrl="" action="" tgtFrame="" tooltip="Feuerwehr Wissen" history="1" highlightClick="0" endSnd="0">
                  <a:extLst>
                    <a:ext uri="{A12FA001-AC4F-418D-AE19-62706E023703}">
                      <ahyp:hlinkClr xmlns:ahyp="http://schemas.microsoft.com/office/drawing/2018/hyperlinkcolor" val="tx"/>
                    </a:ext>
                  </a:extLst>
                </a:hlinkClick>
              </a:rPr>
              <a:t>feuerwehr-wissen-bb.de</a:t>
            </a:r>
            <a:endParaRPr lang="en-US" sz="11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28</Slides>
  <Notes>28</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28</vt:i4>
      </vt:variant>
    </vt:vector>
  </HeadingPairs>
  <TitlesOfParts>
    <vt:vector size="31"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vector>
  </TitlesOfParts>
  <Company>feuerwehr-wissen-bb.de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Planspiel Gefahrgut-Tankzug: Moderation</dc:title>
  <dc:subject>PptxGenJS Presentation</dc:subject>
  <dc:creator>Feuerwehr Wissen</dc:creator>
  <cp:lastModifiedBy>Feuerwehr Wissen</cp:lastModifiedBy>
  <cp:revision>1</cp:revision>
  <dcterms:created xsi:type="dcterms:W3CDTF">2026-10-21T11:04:17Z</dcterms:created>
  <dcterms:modified xsi:type="dcterms:W3CDTF">2026-10-21T11:04:17Z</dcterms:modified>
</cp:coreProperties>
</file>