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commons.wikimedia.org/wiki/File:Firefighter_and_turntable_ladder2_(5955532598).jpg" TargetMode="External"/><Relationship Id="rId3" Type="http://schemas.openxmlformats.org/officeDocument/2006/relationships/hyperlink" Target="https://feuerwehr-wissen-bb.de" TargetMode="External"/><Relationship Id="rId1" Type="http://schemas.openxmlformats.org/officeDocument/2006/relationships/image" Target="../media/image-6-1.jp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hyperlink" Target="https://commons.wikimedia.org/wiki/File:Firefighter_and_turntable_ladder2_(5955532598).jpg" TargetMode="External"/><Relationship Id="rId2" Type="http://schemas.openxmlformats.org/officeDocument/2006/relationships/hyperlink" Target="https://feuerwehr-wissen-bb.de" TargetMode="External"/><Relationship Id="rId3" Type="http://schemas.openxmlformats.org/officeDocument/2006/relationships/slideLayout" Target="../slideLayouts/slideLayout1.xml"/><Relationship Id="rId4"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3992728" y="1417320"/>
            <a:ext cx="4206240" cy="502920"/>
          </a:xfrm>
          <a:prstGeom prst="rect">
            <a:avLst/>
          </a:prstGeom>
          <a:solidFill>
            <a:srgbClr val="B71C1C"/>
          </a:solidFill>
          <a:ln w="12700">
            <a:solidFill>
              <a:srgbClr val="B71C1C"/>
            </a:solidFill>
            <a:prstDash val="solid"/>
          </a:ln>
        </p:spPr>
      </p:sp>
      <p:sp>
        <p:nvSpPr>
          <p:cNvPr id="3" name="Text 1"/>
          <p:cNvSpPr/>
          <p:nvPr/>
        </p:nvSpPr>
        <p:spPr>
          <a:xfrm>
            <a:off x="3992728" y="1417320"/>
            <a:ext cx="4206240" cy="502920"/>
          </a:xfrm>
          <a:prstGeom prst="rect">
            <a:avLst/>
          </a:prstGeom>
          <a:noFill/>
          <a:ln/>
        </p:spPr>
        <p:txBody>
          <a:bodyPr wrap="square" lIns="0" tIns="0" rIns="0" bIns="0" rtlCol="0" anchor="ctr"/>
          <a:lstStyle/>
          <a:p>
            <a:pPr algn="ctr" indent="0" marL="0">
              <a:buNone/>
            </a:pPr>
            <a:r>
              <a:rPr lang="en-US" sz="1600" dirty="0">
                <a:solidFill>
                  <a:srgbClr val="FFFFFF"/>
                </a:solidFill>
                <a:latin typeface="Consolas" pitchFamily="34" charset="0"/>
                <a:ea typeface="Consolas" pitchFamily="34" charset="-122"/>
                <a:cs typeface="Consolas" pitchFamily="34" charset="-120"/>
              </a:rPr>
              <a:t>AUSBILDUNG FEUERWEHR</a:t>
            </a:r>
            <a:endParaRPr lang="en-US" sz="1600" dirty="0"/>
          </a:p>
        </p:txBody>
      </p:sp>
      <p:sp>
        <p:nvSpPr>
          <p:cNvPr id="4" name="Text 2"/>
          <p:cNvSpPr/>
          <p:nvPr/>
        </p:nvSpPr>
        <p:spPr>
          <a:xfrm>
            <a:off x="731520" y="2148840"/>
            <a:ext cx="10728655" cy="2286000"/>
          </a:xfrm>
          <a:prstGeom prst="rect">
            <a:avLst/>
          </a:prstGeom>
          <a:noFill/>
          <a:ln/>
        </p:spPr>
        <p:txBody>
          <a:bodyPr wrap="square" lIns="0" tIns="0" rIns="0" bIns="0" rtlCol="0" anchor="ctr"/>
          <a:lstStyle/>
          <a:p>
            <a:pPr algn="ctr" indent="0" marL="0">
              <a:lnSpc>
                <a:spcPct val="95000"/>
              </a:lnSpc>
              <a:buNone/>
            </a:pPr>
            <a:r>
              <a:rPr lang="en-US" sz="8000" b="1" dirty="0">
                <a:solidFill>
                  <a:srgbClr val="0F172A"/>
                </a:solidFill>
                <a:latin typeface="Arial Narrow" pitchFamily="34" charset="0"/>
                <a:ea typeface="Arial Narrow" pitchFamily="34" charset="-122"/>
                <a:cs typeface="Arial Narrow" pitchFamily="34" charset="-120"/>
              </a:rPr>
              <a:t>PLANSPIEL:</a:t>
            </a:r>
            <a:endParaRPr lang="en-US" sz="8000" dirty="0"/>
          </a:p>
          <a:p>
            <a:pPr algn="ctr" indent="0" marL="0">
              <a:lnSpc>
                <a:spcPct val="95000"/>
              </a:lnSpc>
              <a:buNone/>
            </a:pPr>
            <a:r>
              <a:rPr lang="en-US" sz="8000" b="1" dirty="0">
                <a:solidFill>
                  <a:srgbClr val="B71C1C"/>
                </a:solidFill>
                <a:latin typeface="Arial Narrow" pitchFamily="34" charset="0"/>
                <a:ea typeface="Arial Narrow" pitchFamily="34" charset="-122"/>
                <a:cs typeface="Arial Narrow" pitchFamily="34" charset="-120"/>
              </a:rPr>
              <a:t>KELLERBRAND</a:t>
            </a:r>
            <a:endParaRPr lang="en-US" sz="8000" dirty="0"/>
          </a:p>
        </p:txBody>
      </p:sp>
      <p:sp>
        <p:nvSpPr>
          <p:cNvPr id="5" name="Text 3"/>
          <p:cNvSpPr/>
          <p:nvPr/>
        </p:nvSpPr>
        <p:spPr>
          <a:xfrm>
            <a:off x="914400" y="4526280"/>
            <a:ext cx="10362895" cy="548640"/>
          </a:xfrm>
          <a:prstGeom prst="rect">
            <a:avLst/>
          </a:prstGeom>
          <a:noFill/>
          <a:ln/>
        </p:spPr>
        <p:txBody>
          <a:bodyPr wrap="square" lIns="0" tIns="0" rIns="0" bIns="0" rtlCol="0" anchor="ctr"/>
          <a:lstStyle/>
          <a:p>
            <a:pPr algn="ctr" indent="0" marL="0">
              <a:buNone/>
            </a:pPr>
            <a:r>
              <a:rPr lang="en-US" sz="2400" dirty="0">
                <a:solidFill>
                  <a:srgbClr val="64748B"/>
                </a:solidFill>
                <a:latin typeface="Calibri" pitchFamily="34" charset="0"/>
                <a:ea typeface="Calibri" pitchFamily="34" charset="-122"/>
                <a:cs typeface="Calibri" pitchFamily="34" charset="-120"/>
              </a:rPr>
              <a:t>Moderationsfolien für Ausbilder: Kellerbrand im Mehrfamilienhaus</a:t>
            </a:r>
            <a:endParaRPr lang="en-US" sz="2400" dirty="0"/>
          </a:p>
        </p:txBody>
      </p:sp>
      <p:sp>
        <p:nvSpPr>
          <p:cNvPr id="6" name="Text 4"/>
          <p:cNvSpPr/>
          <p:nvPr/>
        </p:nvSpPr>
        <p:spPr>
          <a:xfrm>
            <a:off x="914400" y="5806440"/>
            <a:ext cx="10362895" cy="457200"/>
          </a:xfrm>
          <a:prstGeom prst="rect">
            <a:avLst/>
          </a:prstGeom>
          <a:noFill/>
          <a:ln/>
        </p:spPr>
        <p:txBody>
          <a:bodyPr wrap="square" lIns="0" tIns="0" rIns="0" bIns="0" rtlCol="0" anchor="ctr"/>
          <a:lstStyle/>
          <a:p>
            <a:pPr algn="ctr" indent="0" marL="0">
              <a:buNone/>
            </a:pPr>
            <a:r>
              <a:rPr lang="en-US" sz="1300" dirty="0">
                <a:solidFill>
                  <a:srgbClr val="64748B"/>
                </a:solidFill>
                <a:latin typeface="Calibri" pitchFamily="34" charset="0"/>
                <a:ea typeface="Calibri" pitchFamily="34" charset="-122"/>
                <a:cs typeface="Calibri" pitchFamily="34" charset="-120"/>
              </a:rPr>
              <a:t>Muster-Ausbildung der Plattform Feuerwehr Wissen  ·  Stand Oktober 2026</a:t>
            </a:r>
            <a:endParaRPr lang="en-US" sz="1300" dirty="0"/>
          </a:p>
        </p:txBody>
      </p:sp>
      <p:sp>
        <p:nvSpPr>
          <p:cNvPr id="7" name="Text 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1</a:t>
            </a:r>
            <a:endParaRPr lang="en-US" sz="1000" dirty="0"/>
          </a:p>
        </p:txBody>
      </p:sp>
      <p:sp>
        <p:nvSpPr>
          <p:cNvPr id="8" name="Text 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AGENDA UND AUSBILDUNGSSCHWERPUNKTE</a:t>
            </a:r>
            <a:endParaRPr lang="en-US" sz="3400" dirty="0"/>
          </a:p>
        </p:txBody>
      </p:sp>
      <p:sp>
        <p:nvSpPr>
          <p:cNvPr id="5" name="Shape 3"/>
          <p:cNvSpPr/>
          <p:nvPr/>
        </p:nvSpPr>
        <p:spPr>
          <a:xfrm>
            <a:off x="594360" y="1371600"/>
            <a:ext cx="2558720" cy="1874520"/>
          </a:xfrm>
          <a:prstGeom prst="rect">
            <a:avLst/>
          </a:prstGeom>
          <a:solidFill>
            <a:srgbClr val="FFFFFF"/>
          </a:solidFill>
          <a:ln w="9525">
            <a:solidFill>
              <a:srgbClr val="E2E8F0"/>
            </a:solidFill>
            <a:prstDash val="solid"/>
          </a:ln>
        </p:spPr>
      </p:sp>
      <p:sp>
        <p:nvSpPr>
          <p:cNvPr id="6" name="Shape 4"/>
          <p:cNvSpPr/>
          <p:nvPr/>
        </p:nvSpPr>
        <p:spPr>
          <a:xfrm>
            <a:off x="594360" y="1371600"/>
            <a:ext cx="2558720" cy="64008"/>
          </a:xfrm>
          <a:prstGeom prst="rect">
            <a:avLst/>
          </a:prstGeom>
          <a:solidFill>
            <a:srgbClr val="1E3A8A"/>
          </a:solidFill>
          <a:ln w="12700">
            <a:solidFill>
              <a:srgbClr val="1E3A8A"/>
            </a:solidFill>
            <a:prstDash val="solid"/>
          </a:ln>
        </p:spPr>
      </p:sp>
      <p:sp>
        <p:nvSpPr>
          <p:cNvPr id="7" name="Text 5"/>
          <p:cNvSpPr/>
          <p:nvPr/>
        </p:nvSpPr>
        <p:spPr>
          <a:xfrm>
            <a:off x="850392"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1</a:t>
            </a:r>
            <a:endParaRPr lang="en-US" sz="2100" dirty="0"/>
          </a:p>
        </p:txBody>
      </p:sp>
      <p:sp>
        <p:nvSpPr>
          <p:cNvPr id="8" name="Text 6"/>
          <p:cNvSpPr/>
          <p:nvPr/>
        </p:nvSpPr>
        <p:spPr>
          <a:xfrm>
            <a:off x="850392"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Einführung und Lage.</a:t>
            </a:r>
            <a:endParaRPr lang="en-US" sz="1700" dirty="0"/>
          </a:p>
        </p:txBody>
      </p:sp>
      <p:sp>
        <p:nvSpPr>
          <p:cNvPr id="9" name="Shape 7"/>
          <p:cNvSpPr/>
          <p:nvPr/>
        </p:nvSpPr>
        <p:spPr>
          <a:xfrm>
            <a:off x="3409112" y="1371600"/>
            <a:ext cx="2558720" cy="1874520"/>
          </a:xfrm>
          <a:prstGeom prst="rect">
            <a:avLst/>
          </a:prstGeom>
          <a:solidFill>
            <a:srgbClr val="FFFFFF"/>
          </a:solidFill>
          <a:ln w="9525">
            <a:solidFill>
              <a:srgbClr val="E2E8F0"/>
            </a:solidFill>
            <a:prstDash val="solid"/>
          </a:ln>
        </p:spPr>
      </p:sp>
      <p:sp>
        <p:nvSpPr>
          <p:cNvPr id="10" name="Shape 8"/>
          <p:cNvSpPr/>
          <p:nvPr/>
        </p:nvSpPr>
        <p:spPr>
          <a:xfrm>
            <a:off x="3409112" y="1371600"/>
            <a:ext cx="2558720" cy="64008"/>
          </a:xfrm>
          <a:prstGeom prst="rect">
            <a:avLst/>
          </a:prstGeom>
          <a:solidFill>
            <a:srgbClr val="1E3A8A"/>
          </a:solidFill>
          <a:ln w="12700">
            <a:solidFill>
              <a:srgbClr val="1E3A8A"/>
            </a:solidFill>
            <a:prstDash val="solid"/>
          </a:ln>
        </p:spPr>
      </p:sp>
      <p:sp>
        <p:nvSpPr>
          <p:cNvPr id="11" name="Text 9"/>
          <p:cNvSpPr/>
          <p:nvPr/>
        </p:nvSpPr>
        <p:spPr>
          <a:xfrm>
            <a:off x="3665144"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2</a:t>
            </a:r>
            <a:endParaRPr lang="en-US" sz="2100" dirty="0"/>
          </a:p>
        </p:txBody>
      </p:sp>
      <p:sp>
        <p:nvSpPr>
          <p:cNvPr id="12" name="Text 10"/>
          <p:cNvSpPr/>
          <p:nvPr/>
        </p:nvSpPr>
        <p:spPr>
          <a:xfrm>
            <a:off x="3665144"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Erkundung und Lagemeldung.</a:t>
            </a:r>
            <a:endParaRPr lang="en-US" sz="1700" dirty="0"/>
          </a:p>
        </p:txBody>
      </p:sp>
      <p:sp>
        <p:nvSpPr>
          <p:cNvPr id="13" name="Shape 11"/>
          <p:cNvSpPr/>
          <p:nvPr/>
        </p:nvSpPr>
        <p:spPr>
          <a:xfrm>
            <a:off x="6223864" y="1371600"/>
            <a:ext cx="2558720" cy="1874520"/>
          </a:xfrm>
          <a:prstGeom prst="rect">
            <a:avLst/>
          </a:prstGeom>
          <a:solidFill>
            <a:srgbClr val="FFFFFF"/>
          </a:solidFill>
          <a:ln w="9525">
            <a:solidFill>
              <a:srgbClr val="E2E8F0"/>
            </a:solidFill>
            <a:prstDash val="solid"/>
          </a:ln>
        </p:spPr>
      </p:sp>
      <p:sp>
        <p:nvSpPr>
          <p:cNvPr id="14" name="Shape 12"/>
          <p:cNvSpPr/>
          <p:nvPr/>
        </p:nvSpPr>
        <p:spPr>
          <a:xfrm>
            <a:off x="6223864" y="137160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3</a:t>
            </a:r>
            <a:endParaRPr lang="en-US" sz="2100" dirty="0"/>
          </a:p>
        </p:txBody>
      </p:sp>
      <p:sp>
        <p:nvSpPr>
          <p:cNvPr id="16" name="Text 14"/>
          <p:cNvSpPr/>
          <p:nvPr/>
        </p:nvSpPr>
        <p:spPr>
          <a:xfrm>
            <a:off x="6479896"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Befehle und Folgen.</a:t>
            </a:r>
            <a:endParaRPr lang="en-US" sz="1700" dirty="0"/>
          </a:p>
        </p:txBody>
      </p:sp>
      <p:sp>
        <p:nvSpPr>
          <p:cNvPr id="17" name="Shape 15"/>
          <p:cNvSpPr/>
          <p:nvPr/>
        </p:nvSpPr>
        <p:spPr>
          <a:xfrm>
            <a:off x="9038615" y="1371600"/>
            <a:ext cx="2558720" cy="1874520"/>
          </a:xfrm>
          <a:prstGeom prst="rect">
            <a:avLst/>
          </a:prstGeom>
          <a:solidFill>
            <a:srgbClr val="FFFFFF"/>
          </a:solidFill>
          <a:ln w="9525">
            <a:solidFill>
              <a:srgbClr val="E2E8F0"/>
            </a:solidFill>
            <a:prstDash val="solid"/>
          </a:ln>
        </p:spPr>
      </p:sp>
      <p:sp>
        <p:nvSpPr>
          <p:cNvPr id="18" name="Shape 16"/>
          <p:cNvSpPr/>
          <p:nvPr/>
        </p:nvSpPr>
        <p:spPr>
          <a:xfrm>
            <a:off x="9038615" y="137160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4</a:t>
            </a:r>
            <a:endParaRPr lang="en-US" sz="2100" dirty="0"/>
          </a:p>
        </p:txBody>
      </p:sp>
      <p:sp>
        <p:nvSpPr>
          <p:cNvPr id="20" name="Text 18"/>
          <p:cNvSpPr/>
          <p:nvPr/>
        </p:nvSpPr>
        <p:spPr>
          <a:xfrm>
            <a:off x="9294647"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Auswertung.</a:t>
            </a:r>
            <a:endParaRPr lang="en-US" sz="1700" dirty="0"/>
          </a:p>
        </p:txBody>
      </p:sp>
      <p:sp>
        <p:nvSpPr>
          <p:cNvPr id="21" name="Shape 19"/>
          <p:cNvSpPr/>
          <p:nvPr/>
        </p:nvSpPr>
        <p:spPr>
          <a:xfrm>
            <a:off x="594360" y="3474720"/>
            <a:ext cx="11002975" cy="2377440"/>
          </a:xfrm>
          <a:prstGeom prst="rect">
            <a:avLst/>
          </a:prstGeom>
          <a:solidFill>
            <a:srgbClr val="FFF5E6"/>
          </a:solidFill>
          <a:ln w="9525">
            <a:solidFill>
              <a:srgbClr val="F5DDB5"/>
            </a:solidFill>
            <a:prstDash val="solid"/>
          </a:ln>
        </p:spPr>
      </p:sp>
      <p:sp>
        <p:nvSpPr>
          <p:cNvPr id="22" name="Shape 20"/>
          <p:cNvSpPr/>
          <p:nvPr/>
        </p:nvSpPr>
        <p:spPr>
          <a:xfrm>
            <a:off x="594360" y="3474720"/>
            <a:ext cx="82296" cy="2377440"/>
          </a:xfrm>
          <a:prstGeom prst="rect">
            <a:avLst/>
          </a:prstGeom>
          <a:solidFill>
            <a:srgbClr val="B71C1C"/>
          </a:solidFill>
          <a:ln w="12700">
            <a:solidFill>
              <a:srgbClr val="B71C1C"/>
            </a:solidFill>
            <a:prstDash val="solid"/>
          </a:ln>
        </p:spPr>
      </p:sp>
      <p:sp>
        <p:nvSpPr>
          <p:cNvPr id="23" name="Text 21"/>
          <p:cNvSpPr/>
          <p:nvPr/>
        </p:nvSpPr>
        <p:spPr>
          <a:xfrm>
            <a:off x="960120" y="3611880"/>
            <a:ext cx="10454335" cy="457200"/>
          </a:xfrm>
          <a:prstGeom prst="rect">
            <a:avLst/>
          </a:prstGeom>
          <a:noFill/>
          <a:ln/>
        </p:spPr>
        <p:txBody>
          <a:bodyPr wrap="square" lIns="0" tIns="0" rIns="0" bIns="0" rtlCol="0" anchor="ctr"/>
          <a:lstStyle/>
          <a:p>
            <a:pPr indent="0" marL="0">
              <a:buNone/>
            </a:pPr>
            <a:r>
              <a:rPr lang="en-US" sz="2200" b="1" dirty="0">
                <a:solidFill>
                  <a:srgbClr val="B71C1C"/>
                </a:solidFill>
                <a:latin typeface="Arial Narrow" pitchFamily="34" charset="0"/>
                <a:ea typeface="Arial Narrow" pitchFamily="34" charset="-122"/>
                <a:cs typeface="Arial Narrow" pitchFamily="34" charset="-120"/>
              </a:rPr>
              <a:t>Nach dieser Ausbildung kannst du …</a:t>
            </a:r>
            <a:endParaRPr lang="en-US" sz="2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914400" y="4114800"/>
          <a:ext cx="10454335" cy="914400"/>
        </p:xfrm>
        <a:graphic>
          <a:graphicData uri="http://schemas.openxmlformats.org/drawingml/2006/table">
            <a:tbl>
              <a:tblPr/>
              <a:tblGrid>
                <a:gridCol w="411480"/>
                <a:gridCol w="10042855"/>
              </a:tblGrid>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„Vorgehen im Rauch nur mit Sicherheitstrupp“ beachten,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„Öffnungen nur bei bereitem Löschangriff“ beachten,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Lage erkunden und Wichtiges vom Nebensächlichen trennen,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bl>
          </a:graphicData>
        </a:graphic>
      </p:graphicFrame>
      <p:sp>
        <p:nvSpPr>
          <p:cNvPr id="25" name="Text 2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2</a:t>
            </a:r>
            <a:endParaRPr lang="en-US" sz="1000" dirty="0"/>
          </a:p>
        </p:txBody>
      </p:sp>
      <p:sp>
        <p:nvSpPr>
          <p:cNvPr id="26" name="Text 2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01</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EINFÜHRUNG UND LAGE</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Kellerbrand · Ausbildung  ·  3</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1.1 SO LÄUFT DIE ÜBUNG</a:t>
            </a:r>
            <a:endParaRPr lang="en-US" sz="3400" dirty="0"/>
          </a:p>
        </p:txBody>
      </p:sp>
      <p:sp>
        <p:nvSpPr>
          <p:cNvPr id="5" name="Shape 3"/>
          <p:cNvSpPr/>
          <p:nvPr/>
        </p:nvSpPr>
        <p:spPr>
          <a:xfrm>
            <a:off x="594360" y="1508760"/>
            <a:ext cx="3496970" cy="310896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1E3A8A"/>
          </a:solidFill>
          <a:ln w="12700">
            <a:solidFill>
              <a:srgbClr val="1E3A8A"/>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ZIEL</a:t>
            </a:r>
            <a:endParaRPr lang="en-US" sz="2100" dirty="0"/>
          </a:p>
        </p:txBody>
      </p:sp>
      <p:sp>
        <p:nvSpPr>
          <p:cNvPr id="8" name="Text 6"/>
          <p:cNvSpPr/>
          <p:nvPr/>
        </p:nvSpPr>
        <p:spPr>
          <a:xfrm>
            <a:off x="850392"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Entscheidungen als Gruppenführer üben, ohne Zeitdruck des Einsatzes und ohne Risiko.</a:t>
            </a:r>
            <a:endParaRPr lang="en-US" sz="1700" dirty="0"/>
          </a:p>
        </p:txBody>
      </p:sp>
      <p:sp>
        <p:nvSpPr>
          <p:cNvPr id="9" name="Shape 7"/>
          <p:cNvSpPr/>
          <p:nvPr/>
        </p:nvSpPr>
        <p:spPr>
          <a:xfrm>
            <a:off x="4347362" y="1508760"/>
            <a:ext cx="3496970" cy="310896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1E3A8A"/>
          </a:solidFill>
          <a:ln w="12700">
            <a:solidFill>
              <a:srgbClr val="1E3A8A"/>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ABLAUF</a:t>
            </a:r>
            <a:endParaRPr lang="en-US" sz="2100" dirty="0"/>
          </a:p>
        </p:txBody>
      </p:sp>
      <p:sp>
        <p:nvSpPr>
          <p:cNvPr id="12" name="Text 10"/>
          <p:cNvSpPr/>
          <p:nvPr/>
        </p:nvSpPr>
        <p:spPr>
          <a:xfrm>
            <a:off x="4603394"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Lage lesen, erkunden, Lage melden, Befehle geben, eine Lage später, Auswertung.</a:t>
            </a:r>
            <a:endParaRPr lang="en-US" sz="1700" dirty="0"/>
          </a:p>
        </p:txBody>
      </p:sp>
      <p:sp>
        <p:nvSpPr>
          <p:cNvPr id="13" name="Shape 11"/>
          <p:cNvSpPr/>
          <p:nvPr/>
        </p:nvSpPr>
        <p:spPr>
          <a:xfrm>
            <a:off x="8100365" y="1508760"/>
            <a:ext cx="3496970" cy="310896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1E3A8A"/>
          </a:solidFill>
          <a:ln w="12700">
            <a:solidFill>
              <a:srgbClr val="1E3A8A"/>
            </a:solidFill>
            <a:prstDash val="solid"/>
          </a:ln>
        </p:spPr>
      </p:sp>
      <p:sp>
        <p:nvSpPr>
          <p:cNvPr id="15" name="Text 13"/>
          <p:cNvSpPr/>
          <p:nvPr/>
        </p:nvSpPr>
        <p:spPr>
          <a:xfrm>
            <a:off x="8356397"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DAUER</a:t>
            </a:r>
            <a:endParaRPr lang="en-US" sz="2100" dirty="0"/>
          </a:p>
        </p:txBody>
      </p:sp>
      <p:sp>
        <p:nvSpPr>
          <p:cNvPr id="16" name="Text 14"/>
          <p:cNvSpPr/>
          <p:nvPr/>
        </p:nvSpPr>
        <p:spPr>
          <a:xfrm>
            <a:off x="8356397"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Etwa 45 bis 60 Minuten, allein oder in Kleingruppen von zwei bis vier Personen.</a:t>
            </a:r>
            <a:endParaRPr lang="en-US" sz="17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4</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1.2 DIE ALARMMELDUNG</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STICHWORT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B:Gebäude groß: Brand im Keller, Rauch aus dem Lichtschacht</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ORT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Gartenstraße 9 (fiktiv), Mehrfamilienhaus mit 3 Geschossen und Keller</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MELDENDER</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Bewohnerin ruft an: Es qualmt aus dem Kellerfenster, der Hausmeister ist in den Keller gegangen und nicht zurückgekommen.</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ALARMIERT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LF 10, HLF 20, DLK, ELW 1, RTW</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DEINE ROLLE</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Nachts steigt Rauch aus dem Lichtschacht eines Mehrfamilienhauses, die Kellertür ist heiß, der Hausmeister wird vermisst.</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5</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1.3 DIE LAGE BEIM EINTREFFEN</a:t>
            </a:r>
            <a:endParaRPr lang="en-US" sz="34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94360" y="1417320"/>
          <a:ext cx="5760720" cy="914400"/>
        </p:xfrm>
        <a:graphic>
          <a:graphicData uri="http://schemas.openxmlformats.org/drawingml/2006/table">
            <a:tbl>
              <a:tblPr/>
              <a:tblGrid>
                <a:gridCol w="411480"/>
                <a:gridCol w="5349240"/>
              </a:tblGrid>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Du bist Gruppenführer auf dem LF 10 und erreichst als erstes Fahrzeug die Einsatzstelle. Das HLF 20 und die Drehleiter folgen in etwa acht Minuten, der Rettungsdienst ist auf Anfahrt.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Beim Eintreffen siehst du: Aus dem Lichtschacht auf der Westseite quillt gelbgrauer Rauch in Schüben. Vor dem Haus stehen vier Bewohner im Schlafanzug. Die Frau, die den Notruf gewählt hat, sagt, der Hausmeister sei vor einer Viertelstunde in den Keller und seither nicht mehr gesehen worden.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Dir stehen das LF 10 mit der Staffel zur Verfügung. Weitere Kräfte musst du nachfordern.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pic>
        <p:nvPicPr>
          <p:cNvPr id="6" name="Image 0" descr="Drehleiter im Einsatz">    </p:cNvPr>
          <p:cNvPicPr>
            <a:picLocks noChangeAspect="1"/>
          </p:cNvPicPr>
          <p:nvPr/>
        </p:nvPicPr>
        <p:blipFill>
          <a:blip r:embed="rId1"/>
          <a:stretch>
            <a:fillRect/>
          </a:stretch>
        </p:blipFill>
        <p:spPr>
          <a:xfrm>
            <a:off x="6675120" y="1463040"/>
            <a:ext cx="4922215" cy="4187728"/>
          </a:xfrm>
          <a:prstGeom prst="rect">
            <a:avLst/>
          </a:prstGeom>
        </p:spPr>
      </p:pic>
      <p:sp>
        <p:nvSpPr>
          <p:cNvPr id="7" name="Text 3"/>
          <p:cNvSpPr/>
          <p:nvPr/>
        </p:nvSpPr>
        <p:spPr>
          <a:xfrm>
            <a:off x="6675120" y="5687344"/>
            <a:ext cx="4922215" cy="237744"/>
          </a:xfrm>
          <a:prstGeom prst="rect">
            <a:avLst/>
          </a:prstGeom>
          <a:noFill/>
          <a:ln/>
        </p:spPr>
        <p:txBody>
          <a:bodyPr wrap="square" lIns="0" tIns="0" rIns="0" bIns="0" rtlCol="0" anchor="ctr"/>
          <a:lstStyle/>
          <a:p>
            <a:pPr algn="ctr" indent="0" marL="0">
              <a:buNone/>
            </a:pPr>
            <a:r>
              <a:rPr lang="en-US" sz="900" u="sng" dirty="0">
                <a:solidFill>
                  <a:srgbClr val="64748B"/>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Foto: Jean-Pierre from Cosne-Cours-sur-Loire (Nièvre, Burgundy region), France, CC BY-SA 2.0</a:t>
            </a:r>
            <a:endParaRPr lang="en-US" sz="900" dirty="0"/>
          </a:p>
        </p:txBody>
      </p:sp>
      <p:sp>
        <p:nvSpPr>
          <p:cNvPr id="8"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6</a:t>
            </a:r>
            <a:endParaRPr lang="en-US" sz="1000" dirty="0"/>
          </a:p>
        </p:txBody>
      </p:sp>
      <p:sp>
        <p:nvSpPr>
          <p:cNvPr id="9" name="Text 5">
            <a:hlinkClick r:id="rId3"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3"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1.4 FUNK UND RÜCKFRAGEN</a:t>
            </a:r>
            <a:endParaRPr lang="en-US" sz="34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Leitstelle: </a:t>
                      </a:r>
                      <a:pPr indent="0" marL="0">
                        <a:buNone/>
                      </a:pPr>
                      <a:r>
                        <a:rPr lang="en-US" sz="2000" dirty="0">
                          <a:solidFill>
                            <a:srgbClr val="334155"/>
                          </a:solidFill>
                          <a:latin typeface="Calibri" pitchFamily="34" charset="0"/>
                          <a:ea typeface="Calibri" pitchFamily="34" charset="-122"/>
                          <a:cs typeface="Calibri" pitchFamily="34" charset="-120"/>
                        </a:rPr>
                        <a:t>Das Stichwort lautet „B:Gebäude groß“. HLF 20 und Drehleiter sind auf der Anfahrt, etwa acht Minuten.</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Leitstelle: </a:t>
                      </a:r>
                      <a:pPr indent="0" marL="0">
                        <a:buNone/>
                      </a:pPr>
                      <a:r>
                        <a:rPr lang="en-US" sz="2000" dirty="0">
                          <a:solidFill>
                            <a:srgbClr val="334155"/>
                          </a:solidFill>
                          <a:latin typeface="Calibri" pitchFamily="34" charset="0"/>
                          <a:ea typeface="Calibri" pitchFamily="34" charset="-122"/>
                          <a:cs typeface="Calibri" pitchFamily="34" charset="-120"/>
                        </a:rPr>
                        <a:t>Nach Auskunft der Meldenden sind sechs Parteien im Haus gemeldet.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7</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02</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ERKUNDUNG UND LAGEMELDUNG</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Kellerbrand · Ausbildung  ·  8</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2.1 DIE ERKUNDUNG</a:t>
            </a:r>
            <a:endParaRPr lang="en-US" sz="3400" dirty="0"/>
          </a:p>
        </p:txBody>
      </p:sp>
      <p:sp>
        <p:nvSpPr>
          <p:cNvPr id="5" name="Text 3"/>
          <p:cNvSpPr/>
          <p:nvPr/>
        </p:nvSpPr>
        <p:spPr>
          <a:xfrm>
            <a:off x="594360" y="1371600"/>
            <a:ext cx="11002975" cy="548640"/>
          </a:xfrm>
          <a:prstGeom prst="rect">
            <a:avLst/>
          </a:prstGeom>
          <a:noFill/>
          <a:ln/>
        </p:spPr>
        <p:txBody>
          <a:bodyPr wrap="square" lIns="0" tIns="0" rIns="0" bIns="0" rtlCol="0" anchor="ctr"/>
          <a:lstStyle/>
          <a:p>
            <a:pPr indent="0" marL="0">
              <a:buNone/>
            </a:pPr>
            <a:r>
              <a:rPr lang="en-US" sz="2200" dirty="0">
                <a:solidFill>
                  <a:srgbClr val="334155"/>
                </a:solidFill>
                <a:latin typeface="Calibri" pitchFamily="34" charset="0"/>
                <a:ea typeface="Calibri" pitchFamily="34" charset="-122"/>
                <a:cs typeface="Calibri" pitchFamily="34" charset="-120"/>
              </a:rPr>
              <a:t>Es stehen 16 Fragen zur Wahl, aber nur 7 dürfen gestellt werden.</a:t>
            </a:r>
            <a:endParaRPr lang="en-US" sz="22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94360" y="201168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Diskussion: </a:t>
                      </a:r>
                      <a:pPr indent="0" marL="0">
                        <a:buNone/>
                      </a:pPr>
                      <a:r>
                        <a:rPr lang="en-US" sz="2000" dirty="0">
                          <a:solidFill>
                            <a:srgbClr val="334155"/>
                          </a:solidFill>
                          <a:latin typeface="Calibri" pitchFamily="34" charset="0"/>
                          <a:ea typeface="Calibri" pitchFamily="34" charset="-122"/>
                          <a:cs typeface="Calibri" pitchFamily="34" charset="-120"/>
                        </a:rPr>
                        <a:t>Welche Fragen sind jetzt am wichtigsten? Warum?</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Reihenfolge: </a:t>
                      </a:r>
                      <a:pPr indent="0" marL="0">
                        <a:buNone/>
                      </a:pPr>
                      <a:r>
                        <a:rPr lang="en-US" sz="2000" dirty="0">
                          <a:solidFill>
                            <a:srgbClr val="334155"/>
                          </a:solidFill>
                          <a:latin typeface="Calibri" pitchFamily="34" charset="0"/>
                          <a:ea typeface="Calibri" pitchFamily="34" charset="-122"/>
                          <a:cs typeface="Calibri" pitchFamily="34" charset="-120"/>
                        </a:rPr>
                        <a:t>Menschenleben, Gefahren, Einsatzstelle, Kräfte und Wasser.</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Nicht erkunden: </a:t>
                      </a:r>
                      <a:pPr indent="0" marL="0">
                        <a:buNone/>
                      </a:pPr>
                      <a:r>
                        <a:rPr lang="en-US" sz="2000" dirty="0">
                          <a:solidFill>
                            <a:srgbClr val="334155"/>
                          </a:solidFill>
                          <a:latin typeface="Calibri" pitchFamily="34" charset="0"/>
                          <a:ea typeface="Calibri" pitchFamily="34" charset="-122"/>
                          <a:cs typeface="Calibri" pitchFamily="34" charset="-120"/>
                        </a:rPr>
                        <a:t>Was für die Einsatzentscheidung nichts bringt, kostet Zeit.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7"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9</a:t>
            </a:r>
            <a:endParaRPr lang="en-US" sz="1000" dirty="0"/>
          </a:p>
        </p:txBody>
      </p:sp>
      <p:sp>
        <p:nvSpPr>
          <p:cNvPr id="8" name="Text 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2.2 DIE FRAGEN NACH GRUPPEN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PERSONEN</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Ist jemand im Keller, wer fehlt? · Wie viele Bewohner sind im Haus, wo sind sie? · Wer im Haus braucht besondere Hilfe? · Wer ist die Hausverwaltung? · Welche Farbe hat die Fassade?</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GEFAHREN</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Wo brennt es genau, was sehe ich von außen? · In welchem Zustand sind Kellertür und Rauch (Hitze, Farbe, Bewegung)? · Wie weit ist der Rauch im Treppenraum? · Gibt es Gasanlagen im Keller, wo ist die Absperrung? · Was lagert in den Kellern? · Wann wurde das Haus gebaut?</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EINSATZSTELLE</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Wie ist der Keller aufgebaut, wie komme ich hinein? · Wo ist der nächste Hydrant? · Wo können Drehleiter und Fahrzeuge stehen? · Welche Kräfte habe ich, was ist unterwegs? · Wem gehört das Haus?</a:t>
            </a:r>
            <a:endParaRPr lang="en-US" sz="1300" dirty="0"/>
          </a:p>
        </p:txBody>
      </p:sp>
      <p:sp>
        <p:nvSpPr>
          <p:cNvPr id="14" name="Text 1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10</a:t>
            </a:r>
            <a:endParaRPr lang="en-US" sz="1000" dirty="0"/>
          </a:p>
        </p:txBody>
      </p:sp>
      <p:sp>
        <p:nvSpPr>
          <p:cNvPr id="15" name="Text 1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2800" b="1" dirty="0">
                <a:solidFill>
                  <a:srgbClr val="0F172A"/>
                </a:solidFill>
                <a:latin typeface="Arial Narrow" pitchFamily="34" charset="0"/>
                <a:ea typeface="Arial Narrow" pitchFamily="34" charset="-122"/>
                <a:cs typeface="Arial Narrow" pitchFamily="34" charset="-120"/>
              </a:rPr>
              <a:t>2.3 DIE WICHTIGEN FRAGEN UND IHRE ANTWORTEN</a:t>
            </a:r>
            <a:endParaRPr lang="en-US" sz="28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IST JEMAND IM KELLER, WER FEHLT?</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„Der Hausmeister ist vor einer Viertelstunde in den Keller, weil es nach Rauch roch. Seitdem habe ich ihn nicht gesehen, sein Schlüsselbund hängt noch an der Kellertür.“</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IN WELCHEM ZUSTAND SIND KELLERTÜR UND RAUCH (HITZE, FARBE, BEWEGUNG)?</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Die Kellertür zum Treppenraum ist geschlossen. Die Klinke ist heiß, Rauch tritt in dünnen Schlieren an den Türkanten aus und wird teilweise wieder eingesogen.</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WO BRENNT ES GENAU, WAS SEHE ICH VON AUSSEN?</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Rauch dringt aus dem Lichtschacht auf der Westseite. Der Brand liegt im Mieterkeller unter dem Westflügel, das Kellerfenster ist rußgeschwärzt und heiß.</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VIELE BEWOHNER SIND IM HAUS, WO SIND SIE?</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Im Haus wohnen sechs Parteien. Vier Bewohner stehen draußen, zwei Bewohner im 1. und im 2. Obergeschoss sind noch in ihren Wohnungen, eine davon ist gehbehindert.</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WO IST DER NÄCHSTE HYDRANT?</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Ein Hydrant liegt etwa 40 m vor dem Haus an der Gartenstraße. Der zweite Hydrant ist 120 m entfernt.</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11</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2.4 NEBENSÄCHLICHES KOSTET ZEIT</a:t>
            </a:r>
            <a:endParaRPr lang="en-US" sz="3400" dirty="0"/>
          </a:p>
        </p:txBody>
      </p:sp>
      <p:sp>
        <p:nvSpPr>
          <p:cNvPr id="5" name="Shape 3"/>
          <p:cNvSpPr/>
          <p:nvPr/>
        </p:nvSpPr>
        <p:spPr>
          <a:xfrm>
            <a:off x="594360" y="1463040"/>
            <a:ext cx="5394960" cy="2011680"/>
          </a:xfrm>
          <a:prstGeom prst="rect">
            <a:avLst/>
          </a:prstGeom>
          <a:solidFill>
            <a:srgbClr val="FDE8E8"/>
          </a:solidFill>
          <a:ln w="12700">
            <a:solidFill>
              <a:srgbClr val="FDE8E8"/>
            </a:solidFill>
            <a:prstDash val="solid"/>
          </a:ln>
        </p:spPr>
      </p:sp>
      <p:sp>
        <p:nvSpPr>
          <p:cNvPr id="6" name="Shape 4"/>
          <p:cNvSpPr/>
          <p:nvPr/>
        </p:nvSpPr>
        <p:spPr>
          <a:xfrm>
            <a:off x="594360" y="1463040"/>
            <a:ext cx="82296" cy="2011680"/>
          </a:xfrm>
          <a:prstGeom prst="rect">
            <a:avLst/>
          </a:prstGeom>
          <a:solidFill>
            <a:srgbClr val="B71C1C"/>
          </a:solidFill>
          <a:ln w="12700">
            <a:solidFill>
              <a:srgbClr val="B71C1C"/>
            </a:solidFill>
            <a:prstDash val="solid"/>
          </a:ln>
        </p:spPr>
      </p:sp>
      <p:sp>
        <p:nvSpPr>
          <p:cNvPr id="7" name="Text 5"/>
          <p:cNvSpPr/>
          <p:nvPr/>
        </p:nvSpPr>
        <p:spPr>
          <a:xfrm>
            <a:off x="960120" y="1463040"/>
            <a:ext cx="4846320" cy="2011680"/>
          </a:xfrm>
          <a:prstGeom prst="rect">
            <a:avLst/>
          </a:prstGeom>
          <a:noFill/>
          <a:ln/>
        </p:spPr>
        <p:txBody>
          <a:bodyPr wrap="square" lIns="0" tIns="0" rIns="0" bIns="0" rtlCol="0" anchor="ctr"/>
          <a:lstStyle/>
          <a:p>
            <a:pPr indent="0" marL="0">
              <a:buNone/>
            </a:pPr>
            <a:r>
              <a:rPr lang="en-US" sz="1800" b="1" dirty="0">
                <a:solidFill>
                  <a:srgbClr val="B71C1C"/>
                </a:solidFill>
                <a:latin typeface="Calibri" pitchFamily="34" charset="0"/>
                <a:ea typeface="Calibri" pitchFamily="34" charset="-122"/>
                <a:cs typeface="Calibri" pitchFamily="34" charset="-120"/>
              </a:rPr>
              <a:t>MERKE</a:t>
            </a:r>
            <a:endParaRPr lang="en-US" sz="1800" dirty="0"/>
          </a:p>
          <a:p>
            <a:pPr indent="0" marL="0">
              <a:buNone/>
            </a:pPr>
            <a:r>
              <a:rPr lang="en-US" sz="2200" dirty="0">
                <a:solidFill>
                  <a:srgbClr val="334155"/>
                </a:solidFill>
                <a:latin typeface="Calibri" pitchFamily="34" charset="0"/>
                <a:ea typeface="Calibri" pitchFamily="34" charset="-122"/>
                <a:cs typeface="Calibri" pitchFamily="34" charset="-120"/>
              </a:rPr>
              <a:t>Hausverwaltung, Baujahr, Eigentümer und Fassadenfarbe helfen bei der Brandbekämpfung nicht.</a:t>
            </a:r>
            <a:endParaRPr lang="en-US" sz="18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6400800" y="1463040"/>
          <a:ext cx="5196535" cy="914400"/>
        </p:xfrm>
        <a:graphic>
          <a:graphicData uri="http://schemas.openxmlformats.org/drawingml/2006/table">
            <a:tbl>
              <a:tblPr/>
              <a:tblGrid>
                <a:gridCol w="411480"/>
                <a:gridCol w="4785055"/>
              </a:tblGrid>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Wer ist die Hausverwaltung?</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Wann wurde das Haus gebaut?</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Wem gehört das Haus?</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Welche Farbe hat die Fassade?</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9" name="Text 6"/>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12</a:t>
            </a:r>
            <a:endParaRPr lang="en-US" sz="1000" dirty="0"/>
          </a:p>
        </p:txBody>
      </p:sp>
      <p:sp>
        <p:nvSpPr>
          <p:cNvPr id="10" name="Text 7">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2.5 DIE LAGEMELDUNG AN DIE LEITSTELLE</a:t>
            </a:r>
            <a:endParaRPr lang="en-US" sz="31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WAS IST PASSIERT?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Kellerbrand in einem Mehrfamilienhaus mit drei Geschossen, Rauch aus dem Lichtschacht</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IST DIE LAGE?</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Kellertür geschlossen und heiß, gelbgrauer Rauch in Schüben, Hausmeister vermisst, Treppenraum ab dem Erdgeschoss leicht verraucht</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WAS BRAUCHST DU?</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Verstärkung mit Drehleiter und HLF sind unterwegs, Rettungsdienst und weiteren Atemschutz</a:t>
            </a:r>
            <a:endParaRPr lang="en-US" sz="1300" dirty="0"/>
          </a:p>
        </p:txBody>
      </p:sp>
      <p:sp>
        <p:nvSpPr>
          <p:cNvPr id="14" name="Text 1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13</a:t>
            </a:r>
            <a:endParaRPr lang="en-US" sz="1000" dirty="0"/>
          </a:p>
        </p:txBody>
      </p:sp>
      <p:sp>
        <p:nvSpPr>
          <p:cNvPr id="15" name="Text 1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03</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BEFEHLE UND FOLGEN</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Kellerbrand · Ausbildung  ·  14</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3.1 BEFEHLE GEBEN</a:t>
            </a:r>
            <a:endParaRPr lang="en-US" sz="34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Reihenfolge zählt: </a:t>
                      </a:r>
                      <a:pPr indent="0" marL="0">
                        <a:buNone/>
                      </a:pPr>
                      <a:r>
                        <a:rPr lang="en-US" sz="2000" dirty="0">
                          <a:solidFill>
                            <a:srgbClr val="334155"/>
                          </a:solidFill>
                          <a:latin typeface="Calibri" pitchFamily="34" charset="0"/>
                          <a:ea typeface="Calibri" pitchFamily="34" charset="-122"/>
                          <a:cs typeface="Calibri" pitchFamily="34" charset="-120"/>
                        </a:rPr>
                        <a:t>Die Maßnahmen werden in der Reihenfolge ausgewertet, in der du sie einreihst.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Gliederung: </a:t>
                      </a:r>
                      <a:pPr indent="0" marL="0">
                        <a:buNone/>
                      </a:pPr>
                      <a:r>
                        <a:rPr lang="en-US" sz="2000" dirty="0">
                          <a:solidFill>
                            <a:srgbClr val="334155"/>
                          </a:solidFill>
                          <a:latin typeface="Calibri" pitchFamily="34" charset="0"/>
                          <a:ea typeface="Calibri" pitchFamily="34" charset="-122"/>
                          <a:cs typeface="Calibri" pitchFamily="34" charset="-120"/>
                        </a:rPr>
                        <a:t>Einheit, Auftrag, Mittel, Ziel, Weg, wie in der FwDV 3.</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Platz: </a:t>
                      </a:r>
                      <a:pPr indent="0" marL="0">
                        <a:buNone/>
                      </a:pPr>
                      <a:r>
                        <a:rPr lang="en-US" sz="2000" dirty="0">
                          <a:solidFill>
                            <a:srgbClr val="334155"/>
                          </a:solidFill>
                          <a:latin typeface="Calibri" pitchFamily="34" charset="0"/>
                          <a:ea typeface="Calibri" pitchFamily="34" charset="-122"/>
                          <a:cs typeface="Calibri" pitchFamily="34" charset="-120"/>
                        </a:rPr>
                        <a:t>Im ersten Durchgang stehen 10 Befehle zur Verfügung.</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Diskussion: </a:t>
                      </a:r>
                      <a:pPr indent="0" marL="0">
                        <a:buNone/>
                      </a:pPr>
                      <a:r>
                        <a:rPr lang="en-US" sz="2000" dirty="0">
                          <a:solidFill>
                            <a:srgbClr val="334155"/>
                          </a:solidFill>
                          <a:latin typeface="Calibri" pitchFamily="34" charset="0"/>
                          <a:ea typeface="Calibri" pitchFamily="34" charset="-122"/>
                          <a:cs typeface="Calibri" pitchFamily="34" charset="-120"/>
                        </a:rPr>
                        <a:t>Was kommt zuerst? Was darf nicht fehlen?</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15</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3.2 MUSTERLÖSUNG: DIE ERSTEN BEFEHLE</a:t>
            </a:r>
            <a:endParaRPr lang="en-US" sz="31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Lagemeldung an die Leitstelle</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Wasserversorgung aus dem Hydranten aufbauen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Sicherheitstrupp bereitstellen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Rauchschutzvorhang im Treppenraum einsetzen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Shape 19"/>
          <p:cNvSpPr/>
          <p:nvPr/>
        </p:nvSpPr>
        <p:spPr>
          <a:xfrm>
            <a:off x="594360" y="5221224"/>
            <a:ext cx="11002975" cy="841248"/>
          </a:xfrm>
          <a:prstGeom prst="rect">
            <a:avLst/>
          </a:prstGeom>
          <a:solidFill>
            <a:srgbClr val="FFFFFF"/>
          </a:solidFill>
          <a:ln w="9525">
            <a:solidFill>
              <a:srgbClr val="E2E8F0"/>
            </a:solidFill>
            <a:prstDash val="solid"/>
          </a:ln>
        </p:spPr>
      </p:sp>
      <p:sp>
        <p:nvSpPr>
          <p:cNvPr id="22" name="Shape 20"/>
          <p:cNvSpPr/>
          <p:nvPr/>
        </p:nvSpPr>
        <p:spPr>
          <a:xfrm>
            <a:off x="777240" y="5367528"/>
            <a:ext cx="548640" cy="548640"/>
          </a:xfrm>
          <a:prstGeom prst="ellipse">
            <a:avLst/>
          </a:prstGeom>
          <a:solidFill>
            <a:srgbClr val="B71C1C"/>
          </a:solidFill>
          <a:ln w="12700">
            <a:solidFill>
              <a:srgbClr val="B71C1C"/>
            </a:solidFill>
            <a:prstDash val="solid"/>
          </a:ln>
        </p:spPr>
      </p:sp>
      <p:sp>
        <p:nvSpPr>
          <p:cNvPr id="23" name="Text 21"/>
          <p:cNvSpPr/>
          <p:nvPr/>
        </p:nvSpPr>
        <p:spPr>
          <a:xfrm>
            <a:off x="777240" y="5367528"/>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5</a:t>
            </a:r>
            <a:endParaRPr lang="en-US" sz="2200" dirty="0"/>
          </a:p>
        </p:txBody>
      </p:sp>
      <p:sp>
        <p:nvSpPr>
          <p:cNvPr id="24" name="Text 22"/>
          <p:cNvSpPr/>
          <p:nvPr/>
        </p:nvSpPr>
        <p:spPr>
          <a:xfrm>
            <a:off x="1554480" y="5221224"/>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Wärmebildkamera einsetzen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5" name="Text 2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16</a:t>
            </a:r>
            <a:endParaRPr lang="en-US" sz="1000" dirty="0"/>
          </a:p>
        </p:txBody>
      </p:sp>
      <p:sp>
        <p:nvSpPr>
          <p:cNvPr id="26" name="Text 2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3.3 MUSTERLÖSUNG: WEITERE BEFEHLE</a:t>
            </a:r>
            <a:endParaRPr lang="en-US" sz="34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Löschangriff im Innenangriff mit Atemschutz</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Tür zum Brandraum kontrolliert öffnen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Vermisste Person absuchen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Bewohner in ihren Wohnungen oder Zimmern lassen und Rufkontakt halten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Shape 19"/>
          <p:cNvSpPr/>
          <p:nvPr/>
        </p:nvSpPr>
        <p:spPr>
          <a:xfrm>
            <a:off x="594360" y="5221224"/>
            <a:ext cx="11002975" cy="841248"/>
          </a:xfrm>
          <a:prstGeom prst="rect">
            <a:avLst/>
          </a:prstGeom>
          <a:solidFill>
            <a:srgbClr val="FFFFFF"/>
          </a:solidFill>
          <a:ln w="9525">
            <a:solidFill>
              <a:srgbClr val="E2E8F0"/>
            </a:solidFill>
            <a:prstDash val="solid"/>
          </a:ln>
        </p:spPr>
      </p:sp>
      <p:sp>
        <p:nvSpPr>
          <p:cNvPr id="22" name="Shape 20"/>
          <p:cNvSpPr/>
          <p:nvPr/>
        </p:nvSpPr>
        <p:spPr>
          <a:xfrm>
            <a:off x="777240" y="5367528"/>
            <a:ext cx="548640" cy="548640"/>
          </a:xfrm>
          <a:prstGeom prst="ellipse">
            <a:avLst/>
          </a:prstGeom>
          <a:solidFill>
            <a:srgbClr val="B71C1C"/>
          </a:solidFill>
          <a:ln w="12700">
            <a:solidFill>
              <a:srgbClr val="B71C1C"/>
            </a:solidFill>
            <a:prstDash val="solid"/>
          </a:ln>
        </p:spPr>
      </p:sp>
      <p:sp>
        <p:nvSpPr>
          <p:cNvPr id="23" name="Text 21"/>
          <p:cNvSpPr/>
          <p:nvPr/>
        </p:nvSpPr>
        <p:spPr>
          <a:xfrm>
            <a:off x="777240" y="5367528"/>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5</a:t>
            </a:r>
            <a:endParaRPr lang="en-US" sz="2200" dirty="0"/>
          </a:p>
        </p:txBody>
      </p:sp>
      <p:sp>
        <p:nvSpPr>
          <p:cNvPr id="24" name="Text 22"/>
          <p:cNvSpPr/>
          <p:nvPr/>
        </p:nvSpPr>
        <p:spPr>
          <a:xfrm>
            <a:off x="1554480" y="5221224"/>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Gaszufuhr absperren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5" name="Text 2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17</a:t>
            </a:r>
            <a:endParaRPr lang="en-US" sz="1000" dirty="0"/>
          </a:p>
        </p:txBody>
      </p:sp>
      <p:sp>
        <p:nvSpPr>
          <p:cNvPr id="26" name="Text 2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3.4 EINE LAGE SPÄTER</a:t>
            </a:r>
            <a:endParaRPr lang="en-US" sz="3400" dirty="0"/>
          </a:p>
        </p:txBody>
      </p:sp>
      <p:sp>
        <p:nvSpPr>
          <p:cNvPr id="5" name="Text 3"/>
          <p:cNvSpPr/>
          <p:nvPr/>
        </p:nvSpPr>
        <p:spPr>
          <a:xfrm>
            <a:off x="594360" y="1371600"/>
            <a:ext cx="11002975" cy="548640"/>
          </a:xfrm>
          <a:prstGeom prst="rect">
            <a:avLst/>
          </a:prstGeom>
          <a:noFill/>
          <a:ln/>
        </p:spPr>
        <p:txBody>
          <a:bodyPr wrap="square" lIns="0" tIns="0" rIns="0" bIns="0" rtlCol="0" anchor="ctr"/>
          <a:lstStyle/>
          <a:p>
            <a:pPr indent="0" marL="0">
              <a:buNone/>
            </a:pPr>
            <a:r>
              <a:rPr lang="en-US" sz="2200" dirty="0">
                <a:solidFill>
                  <a:srgbClr val="334155"/>
                </a:solidFill>
                <a:latin typeface="Calibri" pitchFamily="34" charset="0"/>
                <a:ea typeface="Calibri" pitchFamily="34" charset="-122"/>
                <a:cs typeface="Calibri" pitchFamily="34" charset="-120"/>
              </a:rPr>
              <a:t>Zehn Minuten später. Der Angriffstrupp ist an der Kellertür. Das HLF 20 und die Drehleiter sind eingetroffen. Aus dem Lichtschacht kommt weiter pulsierender Rauch.</a:t>
            </a:r>
            <a:endParaRPr lang="en-US" sz="22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94360" y="2011680"/>
          <a:ext cx="11002975" cy="914400"/>
        </p:xfrm>
        <a:graphic>
          <a:graphicData uri="http://schemas.openxmlformats.org/drawingml/2006/table">
            <a:tbl>
              <a:tblPr/>
              <a:tblGrid>
                <a:gridCol w="411480"/>
                <a:gridCol w="10591495"/>
              </a:tblGrid>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Ohne „Sicherheitstrupp bereitstellen“: Angriffstrupp: </a:t>
                      </a:r>
                      <a:pPr indent="0" marL="0">
                        <a:buNone/>
                      </a:pPr>
                      <a:r>
                        <a:rPr lang="en-US" sz="1600" dirty="0">
                          <a:solidFill>
                            <a:srgbClr val="334155"/>
                          </a:solidFill>
                          <a:latin typeface="Calibri" pitchFamily="34" charset="0"/>
                          <a:ea typeface="Calibri" pitchFamily="34" charset="-122"/>
                          <a:cs typeface="Calibri" pitchFamily="34" charset="-120"/>
                        </a:rPr>
                        <a:t>Mayday! Atemschutznotfall, ein Truppmitglied liegt im Keller. Es steht kein Sicherheitstrupp bereit!</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Mit „Rauchschutzvorhang im Treppenraum einsetzen …“: Erkundungstrupp: </a:t>
                      </a:r>
                      <a:pPr indent="0" marL="0">
                        <a:buNone/>
                      </a:pPr>
                      <a:r>
                        <a:rPr lang="en-US" sz="1600" dirty="0">
                          <a:solidFill>
                            <a:srgbClr val="334155"/>
                          </a:solidFill>
                          <a:latin typeface="Calibri" pitchFamily="34" charset="0"/>
                          <a:ea typeface="Calibri" pitchFamily="34" charset="-122"/>
                          <a:cs typeface="Calibri" pitchFamily="34" charset="-120"/>
                        </a:rPr>
                        <a:t>Der Treppenraum bleibt rauchfrei, die Bewohner im 1. Obergeschoss kommen sicher heraus.</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Ohne „Rauchschutzvorhang im Treppenraum einsetzen …“: Eigene Beobachtung: </a:t>
                      </a:r>
                      <a:pPr indent="0" marL="0">
                        <a:buNone/>
                      </a:pPr>
                      <a:r>
                        <a:rPr lang="en-US" sz="1600" dirty="0">
                          <a:solidFill>
                            <a:srgbClr val="334155"/>
                          </a:solidFill>
                          <a:latin typeface="Calibri" pitchFamily="34" charset="0"/>
                          <a:ea typeface="Calibri" pitchFamily="34" charset="-122"/>
                          <a:cs typeface="Calibri" pitchFamily="34" charset="-120"/>
                        </a:rPr>
                        <a:t>Der Rauch steigt im Treppenraum bis in das 2. Obergeschoss. Frau Brandt ruft am Fenster um Hilfe.</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Mit „Tür zum Brandraum kontrolliert öffnen“: Angriffstrupp: </a:t>
                      </a:r>
                      <a:pPr indent="0" marL="0">
                        <a:buNone/>
                      </a:pPr>
                      <a:r>
                        <a:rPr lang="en-US" sz="1600" dirty="0">
                          <a:solidFill>
                            <a:srgbClr val="334155"/>
                          </a:solidFill>
                          <a:latin typeface="Calibri" pitchFamily="34" charset="0"/>
                          <a:ea typeface="Calibri" pitchFamily="34" charset="-122"/>
                          <a:cs typeface="Calibri" pitchFamily="34" charset="-120"/>
                        </a:rPr>
                        <a:t>Die Tür ist einen Spalt offen, das Rohr steht. Hinter der Tür steht dichter, heißer Rauch, aber kein Durchzünden.</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7"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18</a:t>
            </a:r>
            <a:endParaRPr lang="en-US" sz="1000" dirty="0"/>
          </a:p>
        </p:txBody>
      </p:sp>
      <p:sp>
        <p:nvSpPr>
          <p:cNvPr id="8" name="Text 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3.5 MUSTERLÖSUNG: NACH DER LAGEÄNDERUNG</a:t>
            </a:r>
            <a:endParaRPr lang="en-US" sz="31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Gerettete Personen an den Rettungsdienst übergeben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Abluftöffnung schaffen (Fenster oder Tür), bevor gelüftet wird</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Drucklüfter einsetzen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Nachlöscharbeiten durchführen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Text 1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19</a:t>
            </a:r>
            <a:endParaRPr lang="en-US" sz="1000" dirty="0"/>
          </a:p>
        </p:txBody>
      </p:sp>
      <p:sp>
        <p:nvSpPr>
          <p:cNvPr id="22" name="Text 2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04</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AUSWERTUNG</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Kellerbrand · Ausbildung  ·  20</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4.1 SO WIRD AUSGEWERTET</a:t>
            </a:r>
            <a:endParaRPr lang="en-US" sz="3400" dirty="0"/>
          </a:p>
        </p:txBody>
      </p:sp>
      <p:sp>
        <p:nvSpPr>
          <p:cNvPr id="5" name="Shape 3"/>
          <p:cNvSpPr/>
          <p:nvPr/>
        </p:nvSpPr>
        <p:spPr>
          <a:xfrm>
            <a:off x="594360" y="1508760"/>
            <a:ext cx="3496970" cy="329184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1E3A8A"/>
          </a:solidFill>
          <a:ln w="12700">
            <a:solidFill>
              <a:srgbClr val="1E3A8A"/>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PUNKTE</a:t>
            </a:r>
            <a:endParaRPr lang="en-US" sz="2100" dirty="0"/>
          </a:p>
        </p:txBody>
      </p:sp>
      <p:sp>
        <p:nvSpPr>
          <p:cNvPr id="8" name="Text 6"/>
          <p:cNvSpPr/>
          <p:nvPr/>
        </p:nvSpPr>
        <p:spPr>
          <a:xfrm>
            <a:off x="850392"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Es gibt 104 Punkte, verteilt auf 26 Kriterien. Rückmeldung je Kriterium mit Begründung.</a:t>
            </a:r>
            <a:endParaRPr lang="en-US" sz="1700" dirty="0"/>
          </a:p>
        </p:txBody>
      </p:sp>
      <p:sp>
        <p:nvSpPr>
          <p:cNvPr id="9" name="Shape 7"/>
          <p:cNvSpPr/>
          <p:nvPr/>
        </p:nvSpPr>
        <p:spPr>
          <a:xfrm>
            <a:off x="4347362" y="1508760"/>
            <a:ext cx="3496970" cy="329184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1E3A8A"/>
          </a:solidFill>
          <a:ln w="12700">
            <a:solidFill>
              <a:srgbClr val="1E3A8A"/>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KRITISCHE KRITERIEN</a:t>
            </a:r>
            <a:endParaRPr lang="en-US" sz="2100" dirty="0"/>
          </a:p>
        </p:txBody>
      </p:sp>
      <p:sp>
        <p:nvSpPr>
          <p:cNvPr id="12" name="Text 10"/>
          <p:cNvSpPr/>
          <p:nvPr/>
        </p:nvSpPr>
        <p:spPr>
          <a:xfrm>
            <a:off x="4603394"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2 Kriterien sind sicherheitskritisch. Werden sie verletzt, ist die Lösung nicht bestanden.</a:t>
            </a:r>
            <a:endParaRPr lang="en-US" sz="1700" dirty="0"/>
          </a:p>
        </p:txBody>
      </p:sp>
      <p:sp>
        <p:nvSpPr>
          <p:cNvPr id="13" name="Shape 11"/>
          <p:cNvSpPr/>
          <p:nvPr/>
        </p:nvSpPr>
        <p:spPr>
          <a:xfrm>
            <a:off x="8100365" y="1508760"/>
            <a:ext cx="3496970" cy="329184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1E3A8A"/>
          </a:solidFill>
          <a:ln w="12700">
            <a:solidFill>
              <a:srgbClr val="1E3A8A"/>
            </a:solidFill>
            <a:prstDash val="solid"/>
          </a:ln>
        </p:spPr>
      </p:sp>
      <p:sp>
        <p:nvSpPr>
          <p:cNvPr id="15" name="Text 13"/>
          <p:cNvSpPr/>
          <p:nvPr/>
        </p:nvSpPr>
        <p:spPr>
          <a:xfrm>
            <a:off x="8356397"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MUSTERLÖSUNG</a:t>
            </a:r>
            <a:endParaRPr lang="en-US" sz="2100" dirty="0"/>
          </a:p>
        </p:txBody>
      </p:sp>
      <p:sp>
        <p:nvSpPr>
          <p:cNvPr id="16" name="Text 14"/>
          <p:cNvSpPr/>
          <p:nvPr/>
        </p:nvSpPr>
        <p:spPr>
          <a:xfrm>
            <a:off x="8356397"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Es gibt mehrere gute Lösungen. Die Musterlösung zeigt eine davon.</a:t>
            </a:r>
            <a:endParaRPr lang="en-US" sz="17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21</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4.2 DIE KRITISCHEN KRITERIEN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VORGEHEN IM RAUCH NUR MIT SICHERHEITSTRUPP</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Wer im Rauch vorgeht, braucht einen Sicherheitstrupp, der bei einem Atemschutznotfall sofort rettet. Ohne ihn ist ein Notfall nicht beherrschbar.</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ÖFFNUNGEN NUR BEI BEREITEM LÖSCHANGRIFF</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Jede Öffnung bringt Luft an einen unterventilierten Brand. Fenster aufzumachen oder zu lüften, bevor ein Rohr bereit ist, kann Durchzündung und Backdraft auslösen.</a:t>
            </a:r>
            <a:endParaRPr lang="en-US" sz="1300" dirty="0"/>
          </a:p>
        </p:txBody>
      </p:sp>
      <p:sp>
        <p:nvSpPr>
          <p:cNvPr id="11" name="Text 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22</a:t>
            </a:r>
            <a:endParaRPr lang="en-US" sz="1000" dirty="0"/>
          </a:p>
        </p:txBody>
      </p:sp>
      <p:sp>
        <p:nvSpPr>
          <p:cNvPr id="12" name="Text 1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4.3 WEITERE WICHTIGE KRITERIEN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LÖSCHANGRIFF ÜBER DEN TREPPENRAUM (6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Der Angriffstrupp geht mit Rohr durch den Treppenraum zum Brandkeller vor.</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VERMISSTE PERSON ERKUNDET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Menschenleben kommen zuerst. Du klärst, ob jemand im Brandkeller ist.</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ZUSTAND VON KELLERTÜR UND RAUCH ERKUNDET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Eine heiße, geschlossene Tür und gelbgrauer Rauch in Schüben zeigen einen unterventilierten Brand. Öffnest du unvorbereitet, kann der Brand explosionsartig durchzünden.</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KELLERTÜR KONTROLLIERT GEÖFFNET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Die Tür wird erst geöffnet, wenn Rohr und Trupp bereit sind, und nur einen Spalt, kontrolliert. So hältst du die Zuluft klein.</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VERMISSTEN GESUCHT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Der Hausmeister ist im Keller vermisst. Menschenrettung geht vor, der Angriffstrupp sucht im Keller.</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23</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4.4 DIE MUSTERLÖSUNG</a:t>
            </a:r>
            <a:endParaRPr lang="en-US" sz="34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Erkundung: Du klärst, ob der Hausmeister im Keller ist, in welchem Zustand Kellertür und Rauch sind (heiß, geschlossen, gelbgrau, in Schüben: unterventiliert), wo es brennt und wer noch im Haus ist. Hausverwaltung, Baujahr und Eigentümer brauchst du nicht.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Befehle: Nach der Lagemeldung baust du die Wasserversorgung auf. Vor jedem Vorgehen im Rauch steht ein Sicherheitstrupp bereit. Du hältst den Treppenraum mit Rauchvorhang rauchfrei und gehst mit Wärmebildkamera und Rohr vor. Die Kellertür öffnest du erst, wenn das Rohr bereit ist, und nur kontrolliert.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24</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4.5 FRAGEN FÜR DIE GRUPPE</a:t>
            </a:r>
            <a:endParaRPr lang="en-US" sz="34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Warum gilt: „Vorgehen im Rauch nur mit Sicherheitstrupp“? </a:t>
                      </a:r>
                      <a:pPr indent="0" marL="0">
                        <a:buNone/>
                      </a:pP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Warum gilt: „Öffnungen nur bei bereitem Löschangriff“? </a:t>
                      </a:r>
                      <a:pPr indent="0" marL="0">
                        <a:buNone/>
                      </a:pP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Was würdest du im echten Einsatz anders machen als im Spiel? </a:t>
                      </a:r>
                      <a:pPr indent="0" marL="0">
                        <a:buNone/>
                      </a:pP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25</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ZUM MITNEHMEN</a:t>
            </a:r>
            <a:endParaRPr lang="en-US" sz="3400" dirty="0"/>
          </a:p>
        </p:txBody>
      </p:sp>
      <p:sp>
        <p:nvSpPr>
          <p:cNvPr id="5" name="Shape 3"/>
          <p:cNvSpPr/>
          <p:nvPr/>
        </p:nvSpPr>
        <p:spPr>
          <a:xfrm>
            <a:off x="594360" y="1508760"/>
            <a:ext cx="2558720" cy="3017520"/>
          </a:xfrm>
          <a:prstGeom prst="rect">
            <a:avLst/>
          </a:prstGeom>
          <a:solidFill>
            <a:srgbClr val="FFFFFF"/>
          </a:solidFill>
          <a:ln w="9525">
            <a:solidFill>
              <a:srgbClr val="E2E8F0"/>
            </a:solidFill>
            <a:prstDash val="solid"/>
          </a:ln>
        </p:spPr>
      </p:sp>
      <p:sp>
        <p:nvSpPr>
          <p:cNvPr id="6" name="Shape 4"/>
          <p:cNvSpPr/>
          <p:nvPr/>
        </p:nvSpPr>
        <p:spPr>
          <a:xfrm>
            <a:off x="594360" y="1508760"/>
            <a:ext cx="2558720" cy="64008"/>
          </a:xfrm>
          <a:prstGeom prst="rect">
            <a:avLst/>
          </a:prstGeom>
          <a:solidFill>
            <a:srgbClr val="1E3A8A"/>
          </a:solidFill>
          <a:ln w="12700">
            <a:solidFill>
              <a:srgbClr val="1E3A8A"/>
            </a:solidFill>
            <a:prstDash val="solid"/>
          </a:ln>
        </p:spPr>
      </p:sp>
      <p:sp>
        <p:nvSpPr>
          <p:cNvPr id="7" name="Text 5"/>
          <p:cNvSpPr/>
          <p:nvPr/>
        </p:nvSpPr>
        <p:spPr>
          <a:xfrm>
            <a:off x="850392" y="1691640"/>
            <a:ext cx="2101520" cy="1554480"/>
          </a:xfrm>
          <a:prstGeom prst="rect">
            <a:avLst/>
          </a:prstGeom>
          <a:noFill/>
          <a:ln/>
        </p:spPr>
        <p:txBody>
          <a:bodyPr wrap="square" lIns="0" tIns="0" rIns="0" bIns="0" rtlCol="0" anchor="t"/>
          <a:lstStyle/>
          <a:p>
            <a:pPr indent="0" marL="0">
              <a:buNone/>
            </a:pPr>
            <a:r>
              <a:rPr lang="en-US" sz="1800" b="1" dirty="0">
                <a:solidFill>
                  <a:srgbClr val="0F172A"/>
                </a:solidFill>
                <a:latin typeface="Arial Narrow" pitchFamily="34" charset="0"/>
                <a:ea typeface="Arial Narrow" pitchFamily="34" charset="-122"/>
                <a:cs typeface="Arial Narrow" pitchFamily="34" charset="-120"/>
              </a:rPr>
              <a:t>VORGEHEN IM RAUCH NUR MIT SICHERHEITSTRUPP</a:t>
            </a:r>
            <a:endParaRPr lang="en-US" sz="1800" dirty="0"/>
          </a:p>
        </p:txBody>
      </p:sp>
      <p:sp>
        <p:nvSpPr>
          <p:cNvPr id="8" name="Text 6"/>
          <p:cNvSpPr/>
          <p:nvPr/>
        </p:nvSpPr>
        <p:spPr>
          <a:xfrm>
            <a:off x="850392" y="3337560"/>
            <a:ext cx="2101520" cy="1051560"/>
          </a:xfrm>
          <a:prstGeom prst="rect">
            <a:avLst/>
          </a:prstGeom>
          <a:noFill/>
          <a:ln/>
        </p:spPr>
        <p:txBody>
          <a:bodyPr wrap="square" lIns="0" tIns="0" rIns="0" bIns="0" rtlCol="0" anchor="t"/>
          <a:lstStyle/>
          <a:p>
            <a:pPr indent="0" marL="0">
              <a:buNone/>
            </a:pPr>
            <a:r>
              <a:rPr lang="en-US" sz="1600" dirty="0">
                <a:solidFill>
                  <a:srgbClr val="334155"/>
                </a:solidFill>
                <a:latin typeface="Calibri" pitchFamily="34" charset="0"/>
                <a:ea typeface="Calibri" pitchFamily="34" charset="-122"/>
                <a:cs typeface="Calibri" pitchFamily="34" charset="-120"/>
              </a:rPr>
              <a:t>Wer im Rauch vorgeht, braucht einen Sicherheitstrupp, der bei einem …</a:t>
            </a:r>
            <a:endParaRPr lang="en-US" sz="1600" dirty="0"/>
          </a:p>
        </p:txBody>
      </p:sp>
      <p:sp>
        <p:nvSpPr>
          <p:cNvPr id="9" name="Shape 7"/>
          <p:cNvSpPr/>
          <p:nvPr/>
        </p:nvSpPr>
        <p:spPr>
          <a:xfrm>
            <a:off x="3409112" y="1508760"/>
            <a:ext cx="2558720" cy="3017520"/>
          </a:xfrm>
          <a:prstGeom prst="rect">
            <a:avLst/>
          </a:prstGeom>
          <a:solidFill>
            <a:srgbClr val="FFFFFF"/>
          </a:solidFill>
          <a:ln w="9525">
            <a:solidFill>
              <a:srgbClr val="E2E8F0"/>
            </a:solidFill>
            <a:prstDash val="solid"/>
          </a:ln>
        </p:spPr>
      </p:sp>
      <p:sp>
        <p:nvSpPr>
          <p:cNvPr id="10" name="Shape 8"/>
          <p:cNvSpPr/>
          <p:nvPr/>
        </p:nvSpPr>
        <p:spPr>
          <a:xfrm>
            <a:off x="3409112" y="1508760"/>
            <a:ext cx="2558720" cy="64008"/>
          </a:xfrm>
          <a:prstGeom prst="rect">
            <a:avLst/>
          </a:prstGeom>
          <a:solidFill>
            <a:srgbClr val="1E3A8A"/>
          </a:solidFill>
          <a:ln w="12700">
            <a:solidFill>
              <a:srgbClr val="1E3A8A"/>
            </a:solidFill>
            <a:prstDash val="solid"/>
          </a:ln>
        </p:spPr>
      </p:sp>
      <p:sp>
        <p:nvSpPr>
          <p:cNvPr id="11" name="Text 9"/>
          <p:cNvSpPr/>
          <p:nvPr/>
        </p:nvSpPr>
        <p:spPr>
          <a:xfrm>
            <a:off x="3665144" y="1691640"/>
            <a:ext cx="2101520" cy="118872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ÖFFNUNGEN NUR BEI BEREITEM LÖSCHANGRIFF</a:t>
            </a:r>
            <a:endParaRPr lang="en-US" sz="2100" dirty="0"/>
          </a:p>
        </p:txBody>
      </p:sp>
      <p:sp>
        <p:nvSpPr>
          <p:cNvPr id="12" name="Text 10"/>
          <p:cNvSpPr/>
          <p:nvPr/>
        </p:nvSpPr>
        <p:spPr>
          <a:xfrm>
            <a:off x="3665144" y="2971800"/>
            <a:ext cx="2101520" cy="141732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Jede Öffnung bringt Luft an einen unterventilierten Brand.</a:t>
            </a:r>
            <a:endParaRPr lang="en-US" sz="1900" dirty="0"/>
          </a:p>
        </p:txBody>
      </p:sp>
      <p:sp>
        <p:nvSpPr>
          <p:cNvPr id="13" name="Shape 11"/>
          <p:cNvSpPr/>
          <p:nvPr/>
        </p:nvSpPr>
        <p:spPr>
          <a:xfrm>
            <a:off x="6223864" y="1508760"/>
            <a:ext cx="2558720" cy="3017520"/>
          </a:xfrm>
          <a:prstGeom prst="rect">
            <a:avLst/>
          </a:prstGeom>
          <a:solidFill>
            <a:srgbClr val="FFFFFF"/>
          </a:solidFill>
          <a:ln w="9525">
            <a:solidFill>
              <a:srgbClr val="E2E8F0"/>
            </a:solidFill>
            <a:prstDash val="solid"/>
          </a:ln>
        </p:spPr>
      </p:sp>
      <p:sp>
        <p:nvSpPr>
          <p:cNvPr id="14" name="Shape 12"/>
          <p:cNvSpPr/>
          <p:nvPr/>
        </p:nvSpPr>
        <p:spPr>
          <a:xfrm>
            <a:off x="6223864" y="150876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691640"/>
            <a:ext cx="2101520" cy="118872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LÖSCHANGRIFF ÜBER DEN TREPPENRAUM</a:t>
            </a:r>
            <a:endParaRPr lang="en-US" sz="2100" dirty="0"/>
          </a:p>
        </p:txBody>
      </p:sp>
      <p:sp>
        <p:nvSpPr>
          <p:cNvPr id="16" name="Text 14"/>
          <p:cNvSpPr/>
          <p:nvPr/>
        </p:nvSpPr>
        <p:spPr>
          <a:xfrm>
            <a:off x="6479896" y="2971800"/>
            <a:ext cx="2101520" cy="1417320"/>
          </a:xfrm>
          <a:prstGeom prst="rect">
            <a:avLst/>
          </a:prstGeom>
          <a:noFill/>
          <a:ln/>
        </p:spPr>
        <p:txBody>
          <a:bodyPr wrap="square" lIns="0" tIns="0" rIns="0" bIns="0" rtlCol="0" anchor="t"/>
          <a:lstStyle/>
          <a:p>
            <a:pPr indent="0" marL="0">
              <a:buNone/>
            </a:pPr>
            <a:r>
              <a:rPr lang="en-US" sz="1800" dirty="0">
                <a:solidFill>
                  <a:srgbClr val="334155"/>
                </a:solidFill>
                <a:latin typeface="Calibri" pitchFamily="34" charset="0"/>
                <a:ea typeface="Calibri" pitchFamily="34" charset="-122"/>
                <a:cs typeface="Calibri" pitchFamily="34" charset="-120"/>
              </a:rPr>
              <a:t>Der Angriffstrupp geht mit Rohr durch den Treppenraum zum Brandkeller …</a:t>
            </a:r>
            <a:endParaRPr lang="en-US" sz="1800" dirty="0"/>
          </a:p>
        </p:txBody>
      </p:sp>
      <p:sp>
        <p:nvSpPr>
          <p:cNvPr id="17" name="Shape 15"/>
          <p:cNvSpPr/>
          <p:nvPr/>
        </p:nvSpPr>
        <p:spPr>
          <a:xfrm>
            <a:off x="9038615" y="1508760"/>
            <a:ext cx="2558720" cy="3017520"/>
          </a:xfrm>
          <a:prstGeom prst="rect">
            <a:avLst/>
          </a:prstGeom>
          <a:solidFill>
            <a:srgbClr val="FFFFFF"/>
          </a:solidFill>
          <a:ln w="9525">
            <a:solidFill>
              <a:srgbClr val="E2E8F0"/>
            </a:solidFill>
            <a:prstDash val="solid"/>
          </a:ln>
        </p:spPr>
      </p:sp>
      <p:sp>
        <p:nvSpPr>
          <p:cNvPr id="18" name="Shape 16"/>
          <p:cNvSpPr/>
          <p:nvPr/>
        </p:nvSpPr>
        <p:spPr>
          <a:xfrm>
            <a:off x="9038615" y="150876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691640"/>
            <a:ext cx="2101520" cy="82296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VERMISSTE PERSON ERKUNDET</a:t>
            </a:r>
            <a:endParaRPr lang="en-US" sz="2100" dirty="0"/>
          </a:p>
        </p:txBody>
      </p:sp>
      <p:sp>
        <p:nvSpPr>
          <p:cNvPr id="20" name="Text 18"/>
          <p:cNvSpPr/>
          <p:nvPr/>
        </p:nvSpPr>
        <p:spPr>
          <a:xfrm>
            <a:off x="9294647" y="2606040"/>
            <a:ext cx="2101520" cy="178308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Menschenleben kommen zuerst. Du klärst, ob jemand im Brandkeller ist.</a:t>
            </a:r>
            <a:endParaRPr lang="en-US" sz="1900" dirty="0"/>
          </a:p>
        </p:txBody>
      </p:sp>
      <p:sp>
        <p:nvSpPr>
          <p:cNvPr id="21" name="Text 1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26</a:t>
            </a:r>
            <a:endParaRPr lang="en-US" sz="1000" dirty="0"/>
          </a:p>
        </p:txBody>
      </p:sp>
      <p:sp>
        <p:nvSpPr>
          <p:cNvPr id="22" name="Text 2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QUELLEN UND BILDNACHWEIS</a:t>
            </a:r>
            <a:endParaRPr lang="en-US" sz="3400" dirty="0"/>
          </a:p>
        </p:txBody>
      </p:sp>
      <p:sp>
        <p:nvSpPr>
          <p:cNvPr id="5" name="Text 3"/>
          <p:cNvSpPr/>
          <p:nvPr/>
        </p:nvSpPr>
        <p:spPr>
          <a:xfrm>
            <a:off x="594360" y="1325880"/>
            <a:ext cx="5410048" cy="3566160"/>
          </a:xfrm>
          <a:prstGeom prst="rect">
            <a:avLst/>
          </a:prstGeom>
          <a:noFill/>
          <a:ln/>
        </p:spPr>
        <p:txBody>
          <a:bodyPr wrap="square" lIns="0" tIns="0" rIns="0" bIns="0" rtlCol="0" anchor="t"/>
          <a:lstStyle/>
          <a:p>
            <a:pPr indent="0" marL="0">
              <a:spcAft>
                <a:spcPts val="500"/>
              </a:spcAft>
              <a:buNone/>
            </a:pPr>
            <a:r>
              <a:rPr lang="en-US" sz="1300" b="1" u="sng" dirty="0">
                <a:solidFill>
                  <a:srgbClr val="0F172A"/>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Drehleiter im Einsatz</a:t>
            </a:r>
            <a:pPr indent="0" marL="0">
              <a:spcAft>
                <a:spcPts val="500"/>
              </a:spcAft>
              <a:buNone/>
            </a:pPr>
            <a:r>
              <a:rPr lang="en-US" sz="1300" dirty="0">
                <a:solidFill>
                  <a:srgbClr val="334155"/>
                </a:solidFill>
                <a:latin typeface="Calibri" pitchFamily="34" charset="0"/>
                <a:ea typeface="Calibri" pitchFamily="34" charset="-122"/>
                <a:cs typeface="Calibri" pitchFamily="34" charset="-120"/>
              </a:rPr>
              <a:t>  ·  Jean-Pierre from Cosne-Cours-sur-Loire (Nièvre, Burgundy region), France  ·  CC BY-SA 2.0</a:t>
            </a:r>
            <a:endParaRPr lang="en-US" sz="1300" dirty="0"/>
          </a:p>
        </p:txBody>
      </p:sp>
      <p:sp>
        <p:nvSpPr>
          <p:cNvPr id="6" name="Text 4"/>
          <p:cNvSpPr/>
          <p:nvPr/>
        </p:nvSpPr>
        <p:spPr>
          <a:xfrm>
            <a:off x="6187288" y="1325880"/>
            <a:ext cx="5410048" cy="3566160"/>
          </a:xfrm>
          <a:prstGeom prst="rect">
            <a:avLst/>
          </a:prstGeom>
          <a:noFill/>
          <a:ln/>
        </p:spPr>
        <p:txBody>
          <a:bodyPr wrap="square" lIns="0" tIns="0" rIns="0" bIns="0" rtlCol="0" anchor="t"/>
          <a:lstStyle/>
          <a:p>
            <a:pPr indent="0" marL="0">
              <a:spcAft>
                <a:spcPts val="500"/>
              </a:spcAft>
              <a:buNone/>
            </a:pPr>
            <a:endParaRPr lang="en-US" sz="1300" dirty="0"/>
          </a:p>
        </p:txBody>
      </p:sp>
      <p:sp>
        <p:nvSpPr>
          <p:cNvPr id="7" name="Shape 5"/>
          <p:cNvSpPr/>
          <p:nvPr/>
        </p:nvSpPr>
        <p:spPr>
          <a:xfrm>
            <a:off x="594360" y="4892040"/>
            <a:ext cx="11002975" cy="1325880"/>
          </a:xfrm>
          <a:prstGeom prst="rect">
            <a:avLst/>
          </a:prstGeom>
          <a:solidFill>
            <a:srgbClr val="EFF3F9"/>
          </a:solidFill>
          <a:ln w="12700">
            <a:solidFill>
              <a:srgbClr val="EFF3F9"/>
            </a:solidFill>
            <a:prstDash val="solid"/>
          </a:ln>
        </p:spPr>
      </p:sp>
      <p:sp>
        <p:nvSpPr>
          <p:cNvPr id="8" name="Text 6"/>
          <p:cNvSpPr/>
          <p:nvPr/>
        </p:nvSpPr>
        <p:spPr>
          <a:xfrm>
            <a:off x="868680" y="4892040"/>
            <a:ext cx="10545775" cy="1325880"/>
          </a:xfrm>
          <a:prstGeom prst="rect">
            <a:avLst/>
          </a:prstGeom>
          <a:noFill/>
          <a:ln/>
        </p:spPr>
        <p:txBody>
          <a:bodyPr wrap="square" lIns="0" tIns="0" rIns="0" bIns="0" rtlCol="0" anchor="ctr"/>
          <a:lstStyle/>
          <a:p>
            <a:pPr indent="0" marL="0">
              <a:buNone/>
            </a:pPr>
            <a:r>
              <a:rPr lang="en-US" sz="1600" b="1" dirty="0">
                <a:solidFill>
                  <a:srgbClr val="0F172A"/>
                </a:solidFill>
                <a:latin typeface="Arial Narrow" pitchFamily="34" charset="0"/>
                <a:ea typeface="Arial Narrow" pitchFamily="34" charset="-122"/>
                <a:cs typeface="Arial Narrow" pitchFamily="34" charset="-120"/>
              </a:rPr>
              <a:t>Inhalte und Nutzung  </a:t>
            </a:r>
            <a:endParaRPr lang="en-US" sz="1600" dirty="0"/>
          </a:p>
          <a:p>
            <a:pPr indent="0" marL="0">
              <a:buNone/>
            </a:pPr>
            <a:r>
              <a:rPr lang="en-US" sz="1250" dirty="0">
                <a:solidFill>
                  <a:srgbClr val="334155"/>
                </a:solidFill>
                <a:latin typeface="Calibri" pitchFamily="34" charset="0"/>
                <a:ea typeface="Calibri" pitchFamily="34" charset="-122"/>
                <a:cs typeface="Calibri" pitchFamily="34" charset="-120"/>
              </a:rPr>
              <a:t>Inhalte: Planspiel „Kellerbrand im Mehrfamilienhaus“ der Plattform Feuerwehr Wissen Brandenburg (fiktive Lage, Auswertung nach festen Regeln, keine KI). Die fachlichen Hinweise stehen auf den verlinkten Plattformseiten. In Brandenburg gelten die Weisungen deines Trägers.</a:t>
            </a:r>
            <a:endParaRPr lang="en-US" sz="1600" dirty="0"/>
          </a:p>
          <a:p>
            <a:pPr indent="0" marL="0">
              <a:buNone/>
            </a:pPr>
            <a:r>
              <a:rPr lang="en-US" sz="1250" dirty="0">
                <a:solidFill>
                  <a:srgbClr val="334155"/>
                </a:solidFill>
                <a:latin typeface="Calibri" pitchFamily="34" charset="0"/>
                <a:ea typeface="Calibri" pitchFamily="34" charset="-122"/>
                <a:cs typeface="Calibri" pitchFamily="34" charset="-120"/>
              </a:rPr>
              <a:t>Diese Präsentation darfst du frei bearbeiten und weitergeben. Bilder behalten ihre eigene Lizenz, die Quellenangabe bleibt dabei. Maßgeblich sind die Vorschriften und die Vorgaben deiner Wehr. Mehr unter feuerwehr-wissen-bb.de/wissen/ausbildung/</a:t>
            </a:r>
            <a:endParaRPr lang="en-US" sz="1600" dirty="0"/>
          </a:p>
        </p:txBody>
      </p:sp>
      <p:sp>
        <p:nvSpPr>
          <p:cNvPr id="9" name="Text 7"/>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Kellerbrand · Ausbildung  ·  27</a:t>
            </a:r>
            <a:endParaRPr lang="en-US" sz="1000" dirty="0"/>
          </a:p>
        </p:txBody>
      </p:sp>
      <p:sp>
        <p:nvSpPr>
          <p:cNvPr id="10" name="Text 8">
            <a:hlinkClick r:id="rId2"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2"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feuerwehr-wissen-bb.de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Planspiel Kellerbrand: Moderation</dc:title>
  <dc:subject>PptxGenJS Presentation</dc:subject>
  <dc:creator>Feuerwehr Wissen</dc:creator>
  <cp:lastModifiedBy>Feuerwehr Wissen</cp:lastModifiedBy>
  <cp:revision>1</cp:revision>
  <dcterms:created xsi:type="dcterms:W3CDTF">2026-10-21T11:04:05Z</dcterms:created>
  <dcterms:modified xsi:type="dcterms:W3CDTF">2026-10-21T11:04:05Z</dcterms:modified>
</cp:coreProperties>
</file>