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commons.wikimedia.org/wiki/File:FEMA_-_37865_-_Two_trees_hit_house_in_Baton_Rouge.jpg" TargetMode="External"/><Relationship Id="rId3" Type="http://schemas.openxmlformats.org/officeDocument/2006/relationships/hyperlink" Target="https://feuerwehr-wissen-bb.de" TargetMode="External"/><Relationship Id="rId1" Type="http://schemas.openxmlformats.org/officeDocument/2006/relationships/image" Target="../media/image-6-1.jp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commons.wikimedia.org/wiki/File:FEMA_-_37865_-_Two_trees_hit_house_in_Baton_Rouge.jpg" TargetMode="External"/><Relationship Id="rId2" Type="http://schemas.openxmlformats.org/officeDocument/2006/relationships/hyperlink" Target="https://feuerwehr-wissen-bb.de" TargetMode="External"/><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3992728" y="1417320"/>
            <a:ext cx="4206240" cy="502920"/>
          </a:xfrm>
          <a:prstGeom prst="rect">
            <a:avLst/>
          </a:prstGeom>
          <a:solidFill>
            <a:srgbClr val="B71C1C"/>
          </a:solidFill>
          <a:ln w="12700">
            <a:solidFill>
              <a:srgbClr val="B71C1C"/>
            </a:solidFill>
            <a:prstDash val="solid"/>
          </a:ln>
        </p:spPr>
      </p:sp>
      <p:sp>
        <p:nvSpPr>
          <p:cNvPr id="3" name="Text 1"/>
          <p:cNvSpPr/>
          <p:nvPr/>
        </p:nvSpPr>
        <p:spPr>
          <a:xfrm>
            <a:off x="3992728" y="1417320"/>
            <a:ext cx="4206240" cy="502920"/>
          </a:xfrm>
          <a:prstGeom prst="rect">
            <a:avLst/>
          </a:prstGeom>
          <a:noFill/>
          <a:ln/>
        </p:spPr>
        <p:txBody>
          <a:bodyPr wrap="square" lIns="0" tIns="0" rIns="0" bIns="0" rtlCol="0" anchor="ctr"/>
          <a:lstStyle/>
          <a:p>
            <a:pPr algn="ctr" indent="0" marL="0">
              <a:buNone/>
            </a:pPr>
            <a:r>
              <a:rPr lang="en-US" sz="1600" dirty="0">
                <a:solidFill>
                  <a:srgbClr val="FFFFFF"/>
                </a:solidFill>
                <a:latin typeface="Consolas" pitchFamily="34" charset="0"/>
                <a:ea typeface="Consolas" pitchFamily="34" charset="-122"/>
                <a:cs typeface="Consolas" pitchFamily="34" charset="-120"/>
              </a:rPr>
              <a:t>AUSBILDUNG FEUERWEHR</a:t>
            </a:r>
            <a:endParaRPr lang="en-US" sz="1600" dirty="0"/>
          </a:p>
        </p:txBody>
      </p:sp>
      <p:sp>
        <p:nvSpPr>
          <p:cNvPr id="4" name="Text 2"/>
          <p:cNvSpPr/>
          <p:nvPr/>
        </p:nvSpPr>
        <p:spPr>
          <a:xfrm>
            <a:off x="731520" y="2148840"/>
            <a:ext cx="10728655" cy="2286000"/>
          </a:xfrm>
          <a:prstGeom prst="rect">
            <a:avLst/>
          </a:prstGeom>
          <a:noFill/>
          <a:ln/>
        </p:spPr>
        <p:txBody>
          <a:bodyPr wrap="square" lIns="0" tIns="0" rIns="0" bIns="0" rtlCol="0" anchor="ctr"/>
          <a:lstStyle/>
          <a:p>
            <a:pPr algn="ctr" indent="0" marL="0">
              <a:lnSpc>
                <a:spcPct val="95000"/>
              </a:lnSpc>
              <a:buNone/>
            </a:pPr>
            <a:r>
              <a:rPr lang="en-US" sz="8000" b="1" dirty="0">
                <a:solidFill>
                  <a:srgbClr val="0F172A"/>
                </a:solidFill>
                <a:latin typeface="Arial Narrow" pitchFamily="34" charset="0"/>
                <a:ea typeface="Arial Narrow" pitchFamily="34" charset="-122"/>
                <a:cs typeface="Arial Narrow" pitchFamily="34" charset="-120"/>
              </a:rPr>
              <a:t>PLANSPIEL:</a:t>
            </a:r>
            <a:endParaRPr lang="en-US" sz="8000" dirty="0"/>
          </a:p>
          <a:p>
            <a:pPr algn="ctr" indent="0" marL="0">
              <a:lnSpc>
                <a:spcPct val="95000"/>
              </a:lnSpc>
              <a:buNone/>
            </a:pPr>
            <a:r>
              <a:rPr lang="en-US" sz="8000" b="1" dirty="0">
                <a:solidFill>
                  <a:srgbClr val="B71C1C"/>
                </a:solidFill>
                <a:latin typeface="Arial Narrow" pitchFamily="34" charset="0"/>
                <a:ea typeface="Arial Narrow" pitchFamily="34" charset="-122"/>
                <a:cs typeface="Arial Narrow" pitchFamily="34" charset="-120"/>
              </a:rPr>
              <a:t>STURM</a:t>
            </a:r>
            <a:endParaRPr lang="en-US" sz="8000" dirty="0"/>
          </a:p>
        </p:txBody>
      </p:sp>
      <p:sp>
        <p:nvSpPr>
          <p:cNvPr id="5" name="Text 3"/>
          <p:cNvSpPr/>
          <p:nvPr/>
        </p:nvSpPr>
        <p:spPr>
          <a:xfrm>
            <a:off x="914400" y="4526280"/>
            <a:ext cx="10362895" cy="548640"/>
          </a:xfrm>
          <a:prstGeom prst="rect">
            <a:avLst/>
          </a:prstGeom>
          <a:noFill/>
          <a:ln/>
        </p:spPr>
        <p:txBody>
          <a:bodyPr wrap="square" lIns="0" tIns="0" rIns="0" bIns="0" rtlCol="0" anchor="ctr"/>
          <a:lstStyle/>
          <a:p>
            <a:pPr algn="ctr" indent="0" marL="0">
              <a:buNone/>
            </a:pPr>
            <a:r>
              <a:rPr lang="en-US" sz="2400" dirty="0">
                <a:solidFill>
                  <a:srgbClr val="64748B"/>
                </a:solidFill>
                <a:latin typeface="Calibri" pitchFamily="34" charset="0"/>
                <a:ea typeface="Calibri" pitchFamily="34" charset="-122"/>
                <a:cs typeface="Calibri" pitchFamily="34" charset="-120"/>
              </a:rPr>
              <a:t>Moderationsfolien für Ausbilder: Sturm, Baum auf Wohnhaus</a:t>
            </a:r>
            <a:endParaRPr lang="en-US" sz="2400" dirty="0"/>
          </a:p>
        </p:txBody>
      </p:sp>
      <p:sp>
        <p:nvSpPr>
          <p:cNvPr id="6" name="Text 4"/>
          <p:cNvSpPr/>
          <p:nvPr/>
        </p:nvSpPr>
        <p:spPr>
          <a:xfrm>
            <a:off x="914400" y="5806440"/>
            <a:ext cx="10362895" cy="457200"/>
          </a:xfrm>
          <a:prstGeom prst="rect">
            <a:avLst/>
          </a:prstGeom>
          <a:noFill/>
          <a:ln/>
        </p:spPr>
        <p:txBody>
          <a:bodyPr wrap="square" lIns="0" tIns="0" rIns="0" bIns="0" rtlCol="0" anchor="ctr"/>
          <a:lstStyle/>
          <a:p>
            <a:pPr algn="ctr" indent="0" marL="0">
              <a:buNone/>
            </a:pPr>
            <a:r>
              <a:rPr lang="en-US" sz="1300" dirty="0">
                <a:solidFill>
                  <a:srgbClr val="64748B"/>
                </a:solidFill>
                <a:latin typeface="Calibri" pitchFamily="34" charset="0"/>
                <a:ea typeface="Calibri" pitchFamily="34" charset="-122"/>
                <a:cs typeface="Calibri" pitchFamily="34" charset="-120"/>
              </a:rPr>
              <a:t>Muster-Ausbildung der Plattform Feuerwehr Wissen  ·  Stand Oktober 2026</a:t>
            </a:r>
            <a:endParaRPr lang="en-US" sz="1300" dirty="0"/>
          </a:p>
        </p:txBody>
      </p:sp>
      <p:sp>
        <p:nvSpPr>
          <p:cNvPr id="7" name="Text 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1</a:t>
            </a:r>
            <a:endParaRPr lang="en-US" sz="1000" dirty="0"/>
          </a:p>
        </p:txBody>
      </p:sp>
      <p:sp>
        <p:nvSpPr>
          <p:cNvPr id="8" name="Text 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AGENDA UND AUSBILDUNGSSCHWERPUNKTE</a:t>
            </a:r>
            <a:endParaRPr lang="en-US" sz="3400" dirty="0"/>
          </a:p>
        </p:txBody>
      </p:sp>
      <p:sp>
        <p:nvSpPr>
          <p:cNvPr id="5" name="Shape 3"/>
          <p:cNvSpPr/>
          <p:nvPr/>
        </p:nvSpPr>
        <p:spPr>
          <a:xfrm>
            <a:off x="594360" y="1371600"/>
            <a:ext cx="2558720" cy="1874520"/>
          </a:xfrm>
          <a:prstGeom prst="rect">
            <a:avLst/>
          </a:prstGeom>
          <a:solidFill>
            <a:srgbClr val="FFFFFF"/>
          </a:solidFill>
          <a:ln w="9525">
            <a:solidFill>
              <a:srgbClr val="E2E8F0"/>
            </a:solidFill>
            <a:prstDash val="solid"/>
          </a:ln>
        </p:spPr>
      </p:sp>
      <p:sp>
        <p:nvSpPr>
          <p:cNvPr id="6" name="Shape 4"/>
          <p:cNvSpPr/>
          <p:nvPr/>
        </p:nvSpPr>
        <p:spPr>
          <a:xfrm>
            <a:off x="594360" y="1371600"/>
            <a:ext cx="2558720" cy="64008"/>
          </a:xfrm>
          <a:prstGeom prst="rect">
            <a:avLst/>
          </a:prstGeom>
          <a:solidFill>
            <a:srgbClr val="1E3A8A"/>
          </a:solidFill>
          <a:ln w="12700">
            <a:solidFill>
              <a:srgbClr val="1E3A8A"/>
            </a:solidFill>
            <a:prstDash val="solid"/>
          </a:ln>
        </p:spPr>
      </p:sp>
      <p:sp>
        <p:nvSpPr>
          <p:cNvPr id="7" name="Text 5"/>
          <p:cNvSpPr/>
          <p:nvPr/>
        </p:nvSpPr>
        <p:spPr>
          <a:xfrm>
            <a:off x="850392"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1</a:t>
            </a:r>
            <a:endParaRPr lang="en-US" sz="2100" dirty="0"/>
          </a:p>
        </p:txBody>
      </p:sp>
      <p:sp>
        <p:nvSpPr>
          <p:cNvPr id="8" name="Text 6"/>
          <p:cNvSpPr/>
          <p:nvPr/>
        </p:nvSpPr>
        <p:spPr>
          <a:xfrm>
            <a:off x="850392"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Einführung und Lage.</a:t>
            </a:r>
            <a:endParaRPr lang="en-US" sz="1700" dirty="0"/>
          </a:p>
        </p:txBody>
      </p:sp>
      <p:sp>
        <p:nvSpPr>
          <p:cNvPr id="9" name="Shape 7"/>
          <p:cNvSpPr/>
          <p:nvPr/>
        </p:nvSpPr>
        <p:spPr>
          <a:xfrm>
            <a:off x="3409112" y="1371600"/>
            <a:ext cx="2558720" cy="1874520"/>
          </a:xfrm>
          <a:prstGeom prst="rect">
            <a:avLst/>
          </a:prstGeom>
          <a:solidFill>
            <a:srgbClr val="FFFFFF"/>
          </a:solidFill>
          <a:ln w="9525">
            <a:solidFill>
              <a:srgbClr val="E2E8F0"/>
            </a:solidFill>
            <a:prstDash val="solid"/>
          </a:ln>
        </p:spPr>
      </p:sp>
      <p:sp>
        <p:nvSpPr>
          <p:cNvPr id="10" name="Shape 8"/>
          <p:cNvSpPr/>
          <p:nvPr/>
        </p:nvSpPr>
        <p:spPr>
          <a:xfrm>
            <a:off x="3409112" y="1371600"/>
            <a:ext cx="2558720" cy="64008"/>
          </a:xfrm>
          <a:prstGeom prst="rect">
            <a:avLst/>
          </a:prstGeom>
          <a:solidFill>
            <a:srgbClr val="1E3A8A"/>
          </a:solidFill>
          <a:ln w="12700">
            <a:solidFill>
              <a:srgbClr val="1E3A8A"/>
            </a:solidFill>
            <a:prstDash val="solid"/>
          </a:ln>
        </p:spPr>
      </p:sp>
      <p:sp>
        <p:nvSpPr>
          <p:cNvPr id="11" name="Text 9"/>
          <p:cNvSpPr/>
          <p:nvPr/>
        </p:nvSpPr>
        <p:spPr>
          <a:xfrm>
            <a:off x="3665144"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2</a:t>
            </a:r>
            <a:endParaRPr lang="en-US" sz="2100" dirty="0"/>
          </a:p>
        </p:txBody>
      </p:sp>
      <p:sp>
        <p:nvSpPr>
          <p:cNvPr id="12" name="Text 10"/>
          <p:cNvSpPr/>
          <p:nvPr/>
        </p:nvSpPr>
        <p:spPr>
          <a:xfrm>
            <a:off x="3665144"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Erkundung und Lagemeldung.</a:t>
            </a:r>
            <a:endParaRPr lang="en-US" sz="1700" dirty="0"/>
          </a:p>
        </p:txBody>
      </p:sp>
      <p:sp>
        <p:nvSpPr>
          <p:cNvPr id="13" name="Shape 11"/>
          <p:cNvSpPr/>
          <p:nvPr/>
        </p:nvSpPr>
        <p:spPr>
          <a:xfrm>
            <a:off x="6223864" y="1371600"/>
            <a:ext cx="2558720" cy="1874520"/>
          </a:xfrm>
          <a:prstGeom prst="rect">
            <a:avLst/>
          </a:prstGeom>
          <a:solidFill>
            <a:srgbClr val="FFFFFF"/>
          </a:solidFill>
          <a:ln w="9525">
            <a:solidFill>
              <a:srgbClr val="E2E8F0"/>
            </a:solidFill>
            <a:prstDash val="solid"/>
          </a:ln>
        </p:spPr>
      </p:sp>
      <p:sp>
        <p:nvSpPr>
          <p:cNvPr id="14" name="Shape 12"/>
          <p:cNvSpPr/>
          <p:nvPr/>
        </p:nvSpPr>
        <p:spPr>
          <a:xfrm>
            <a:off x="6223864" y="137160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3</a:t>
            </a:r>
            <a:endParaRPr lang="en-US" sz="2100" dirty="0"/>
          </a:p>
        </p:txBody>
      </p:sp>
      <p:sp>
        <p:nvSpPr>
          <p:cNvPr id="16" name="Text 14"/>
          <p:cNvSpPr/>
          <p:nvPr/>
        </p:nvSpPr>
        <p:spPr>
          <a:xfrm>
            <a:off x="6479896"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Befehle und Folgen.</a:t>
            </a:r>
            <a:endParaRPr lang="en-US" sz="1700" dirty="0"/>
          </a:p>
        </p:txBody>
      </p:sp>
      <p:sp>
        <p:nvSpPr>
          <p:cNvPr id="17" name="Shape 15"/>
          <p:cNvSpPr/>
          <p:nvPr/>
        </p:nvSpPr>
        <p:spPr>
          <a:xfrm>
            <a:off x="9038615" y="1371600"/>
            <a:ext cx="2558720" cy="1874520"/>
          </a:xfrm>
          <a:prstGeom prst="rect">
            <a:avLst/>
          </a:prstGeom>
          <a:solidFill>
            <a:srgbClr val="FFFFFF"/>
          </a:solidFill>
          <a:ln w="9525">
            <a:solidFill>
              <a:srgbClr val="E2E8F0"/>
            </a:solidFill>
            <a:prstDash val="solid"/>
          </a:ln>
        </p:spPr>
      </p:sp>
      <p:sp>
        <p:nvSpPr>
          <p:cNvPr id="18" name="Shape 16"/>
          <p:cNvSpPr/>
          <p:nvPr/>
        </p:nvSpPr>
        <p:spPr>
          <a:xfrm>
            <a:off x="9038615" y="137160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4</a:t>
            </a:r>
            <a:endParaRPr lang="en-US" sz="2100" dirty="0"/>
          </a:p>
        </p:txBody>
      </p:sp>
      <p:sp>
        <p:nvSpPr>
          <p:cNvPr id="20" name="Text 18"/>
          <p:cNvSpPr/>
          <p:nvPr/>
        </p:nvSpPr>
        <p:spPr>
          <a:xfrm>
            <a:off x="9294647"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Auswertung.</a:t>
            </a:r>
            <a:endParaRPr lang="en-US" sz="1700" dirty="0"/>
          </a:p>
        </p:txBody>
      </p:sp>
      <p:sp>
        <p:nvSpPr>
          <p:cNvPr id="21" name="Shape 19"/>
          <p:cNvSpPr/>
          <p:nvPr/>
        </p:nvSpPr>
        <p:spPr>
          <a:xfrm>
            <a:off x="594360" y="3474720"/>
            <a:ext cx="11002975" cy="2377440"/>
          </a:xfrm>
          <a:prstGeom prst="rect">
            <a:avLst/>
          </a:prstGeom>
          <a:solidFill>
            <a:srgbClr val="FFF5E6"/>
          </a:solidFill>
          <a:ln w="9525">
            <a:solidFill>
              <a:srgbClr val="F5DDB5"/>
            </a:solidFill>
            <a:prstDash val="solid"/>
          </a:ln>
        </p:spPr>
      </p:sp>
      <p:sp>
        <p:nvSpPr>
          <p:cNvPr id="22" name="Shape 20"/>
          <p:cNvSpPr/>
          <p:nvPr/>
        </p:nvSpPr>
        <p:spPr>
          <a:xfrm>
            <a:off x="594360" y="3474720"/>
            <a:ext cx="82296" cy="2377440"/>
          </a:xfrm>
          <a:prstGeom prst="rect">
            <a:avLst/>
          </a:prstGeom>
          <a:solidFill>
            <a:srgbClr val="B71C1C"/>
          </a:solidFill>
          <a:ln w="12700">
            <a:solidFill>
              <a:srgbClr val="B71C1C"/>
            </a:solidFill>
            <a:prstDash val="solid"/>
          </a:ln>
        </p:spPr>
      </p:sp>
      <p:sp>
        <p:nvSpPr>
          <p:cNvPr id="23" name="Text 21"/>
          <p:cNvSpPr/>
          <p:nvPr/>
        </p:nvSpPr>
        <p:spPr>
          <a:xfrm>
            <a:off x="960120" y="3611880"/>
            <a:ext cx="10454335" cy="457200"/>
          </a:xfrm>
          <a:prstGeom prst="rect">
            <a:avLst/>
          </a:prstGeom>
          <a:noFill/>
          <a:ln/>
        </p:spPr>
        <p:txBody>
          <a:bodyPr wrap="square" lIns="0" tIns="0" rIns="0" bIns="0" rtlCol="0" anchor="ctr"/>
          <a:lstStyle/>
          <a:p>
            <a:pPr indent="0" marL="0">
              <a:buNone/>
            </a:pPr>
            <a:r>
              <a:rPr lang="en-US" sz="2200" b="1" dirty="0">
                <a:solidFill>
                  <a:srgbClr val="B71C1C"/>
                </a:solidFill>
                <a:latin typeface="Arial Narrow" pitchFamily="34" charset="0"/>
                <a:ea typeface="Arial Narrow" pitchFamily="34" charset="-122"/>
                <a:cs typeface="Arial Narrow" pitchFamily="34" charset="-120"/>
              </a:rPr>
              <a:t>Nach dieser Ausbildung kannst du …</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914400" y="4114800"/>
          <a:ext cx="10454335" cy="914400"/>
        </p:xfrm>
        <a:graphic>
          <a:graphicData uri="http://schemas.openxmlformats.org/drawingml/2006/table">
            <a:tbl>
              <a:tblPr/>
              <a:tblGrid>
                <a:gridCol w="411480"/>
                <a:gridCol w="10042855"/>
              </a:tblGrid>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„Arbeiten am Baum und Rettung nur nach Klärung der Leitung“ beachten,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Lage erkunden und Wichtiges vom Nebensächlichen trennen,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Befehle in sinnvoller Reihenfolge geben,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bl>
          </a:graphicData>
        </a:graphic>
      </p:graphicFrame>
      <p:sp>
        <p:nvSpPr>
          <p:cNvPr id="25" name="Text 2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2</a:t>
            </a:r>
            <a:endParaRPr lang="en-US" sz="1000" dirty="0"/>
          </a:p>
        </p:txBody>
      </p:sp>
      <p:sp>
        <p:nvSpPr>
          <p:cNvPr id="26" name="Text 2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01</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EINFÜHRUNG UND LAGE</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Sturm · Ausbildung  ·  3</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1.1 SO LÄUFT DIE ÜBUNG</a:t>
            </a:r>
            <a:endParaRPr lang="en-US" sz="3400" dirty="0"/>
          </a:p>
        </p:txBody>
      </p:sp>
      <p:sp>
        <p:nvSpPr>
          <p:cNvPr id="5" name="Shape 3"/>
          <p:cNvSpPr/>
          <p:nvPr/>
        </p:nvSpPr>
        <p:spPr>
          <a:xfrm>
            <a:off x="594360" y="1508760"/>
            <a:ext cx="3496970" cy="310896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ZIEL</a:t>
            </a:r>
            <a:endParaRPr lang="en-US" sz="2100" dirty="0"/>
          </a:p>
        </p:txBody>
      </p:sp>
      <p:sp>
        <p:nvSpPr>
          <p:cNvPr id="8" name="Text 6"/>
          <p:cNvSpPr/>
          <p:nvPr/>
        </p:nvSpPr>
        <p:spPr>
          <a:xfrm>
            <a:off x="850392"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Entscheidungen als Gruppenführer üben, ohne Zeitdruck des Einsatzes und ohne Risiko.</a:t>
            </a:r>
            <a:endParaRPr lang="en-US" sz="1700" dirty="0"/>
          </a:p>
        </p:txBody>
      </p:sp>
      <p:sp>
        <p:nvSpPr>
          <p:cNvPr id="9" name="Shape 7"/>
          <p:cNvSpPr/>
          <p:nvPr/>
        </p:nvSpPr>
        <p:spPr>
          <a:xfrm>
            <a:off x="4347362" y="1508760"/>
            <a:ext cx="3496970" cy="310896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ABLAUF</a:t>
            </a:r>
            <a:endParaRPr lang="en-US" sz="2100" dirty="0"/>
          </a:p>
        </p:txBody>
      </p:sp>
      <p:sp>
        <p:nvSpPr>
          <p:cNvPr id="12" name="Text 10"/>
          <p:cNvSpPr/>
          <p:nvPr/>
        </p:nvSpPr>
        <p:spPr>
          <a:xfrm>
            <a:off x="4603394"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Lage lesen, erkunden, Lage melden, Befehle geben, eine Lage später, Auswertung.</a:t>
            </a:r>
            <a:endParaRPr lang="en-US" sz="1700" dirty="0"/>
          </a:p>
        </p:txBody>
      </p:sp>
      <p:sp>
        <p:nvSpPr>
          <p:cNvPr id="13" name="Shape 11"/>
          <p:cNvSpPr/>
          <p:nvPr/>
        </p:nvSpPr>
        <p:spPr>
          <a:xfrm>
            <a:off x="8100365" y="1508760"/>
            <a:ext cx="3496970" cy="310896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DAUER</a:t>
            </a:r>
            <a:endParaRPr lang="en-US" sz="2100" dirty="0"/>
          </a:p>
        </p:txBody>
      </p:sp>
      <p:sp>
        <p:nvSpPr>
          <p:cNvPr id="16" name="Text 14"/>
          <p:cNvSpPr/>
          <p:nvPr/>
        </p:nvSpPr>
        <p:spPr>
          <a:xfrm>
            <a:off x="8356397"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Etwa 45 bis 60 Minuten, allein oder in Kleingruppen von zwei bis vier Personen.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1.2 DIE ALARMMELDUNG</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STICHWORT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H:Natur: Baum auf Wohnhaus, Sturm</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Dorfstraße 7 (fiktiv), Einfamilienhaus</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MELDENDER</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Nachbar ruft an: Pappel ist in das Dach gestürzt, im Dachzimmer brennt Licht, eine Stromleitung hängt herab.</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ALARMIERT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Staffel (LF 10), Beleuchtungssatz, DLK nach Verfügbarkeit</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DEINE ROLLE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Bei einer Unwetterlage ist eine Pappel in das Dach eines Hauses gestürzt, im Dachzimmer ist ein Kind eingeschlossen.</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5</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1.3 DIE LAGE BEIM EINTREFFEN</a:t>
            </a:r>
            <a:endParaRPr lang="en-US" sz="34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94360" y="1417320"/>
          <a:ext cx="5760720" cy="914400"/>
        </p:xfrm>
        <a:graphic>
          <a:graphicData uri="http://schemas.openxmlformats.org/drawingml/2006/table">
            <a:tbl>
              <a:tblPr/>
              <a:tblGrid>
                <a:gridCol w="411480"/>
                <a:gridCol w="5349240"/>
              </a:tblGrid>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Du bist Gruppenführer auf dem LF 10 und erreichst als erstes Fahrzeug die Einsatzstelle. Es stürmt, Regen peitscht über die Straße. Die Nachbarwehren sind durch die Wetterlage selbst gebunden.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Beim Eintreffen siehst du: Eine große Pappel ist quer über den Vorgarten in das Dach des Einfamilienhauses gestürzt. Im Dachzimmer brennt Licht. Die Mutter steht auf der Straße und ruft, ihr Sohn (8 Jahre) sei oben im Dachzimmer, er höre sie, komme aber wegen herabhängender Balken nicht allein heraus.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Dir stehen das LF 10 mit der Staffel und der Beleuchtungssatz zur Verfügung. Drehleiter, weitere Kräfte und Rettungsdienst musst du nachfordern.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pic>
        <p:nvPicPr>
          <p:cNvPr id="6" name="Image 0" descr="Bäume auf einem Wohnhaus">    </p:cNvPr>
          <p:cNvPicPr>
            <a:picLocks noChangeAspect="1"/>
          </p:cNvPicPr>
          <p:nvPr/>
        </p:nvPicPr>
        <p:blipFill>
          <a:blip r:embed="rId1"/>
          <a:stretch>
            <a:fillRect/>
          </a:stretch>
        </p:blipFill>
        <p:spPr>
          <a:xfrm>
            <a:off x="6675120" y="1463040"/>
            <a:ext cx="4922215" cy="3271222"/>
          </a:xfrm>
          <a:prstGeom prst="rect">
            <a:avLst/>
          </a:prstGeom>
        </p:spPr>
      </p:pic>
      <p:sp>
        <p:nvSpPr>
          <p:cNvPr id="7" name="Text 3"/>
          <p:cNvSpPr/>
          <p:nvPr/>
        </p:nvSpPr>
        <p:spPr>
          <a:xfrm>
            <a:off x="6675120" y="4770838"/>
            <a:ext cx="4922215" cy="237744"/>
          </a:xfrm>
          <a:prstGeom prst="rect">
            <a:avLst/>
          </a:prstGeom>
          <a:noFill/>
          <a:ln/>
        </p:spPr>
        <p:txBody>
          <a:bodyPr wrap="square" lIns="0" tIns="0" rIns="0" bIns="0" rtlCol="0" anchor="ctr"/>
          <a:lstStyle/>
          <a:p>
            <a:pPr algn="ctr" indent="0" marL="0">
              <a:buNone/>
            </a:pPr>
            <a:r>
              <a:rPr lang="en-US" sz="900" u="sng" dirty="0">
                <a:solidFill>
                  <a:srgbClr val="64748B"/>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Foto: Barry Bahler, Public domain</a:t>
            </a:r>
            <a:endParaRPr lang="en-US" sz="900" dirty="0"/>
          </a:p>
        </p:txBody>
      </p:sp>
      <p:sp>
        <p:nvSpPr>
          <p:cNvPr id="8"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6</a:t>
            </a:r>
            <a:endParaRPr lang="en-US" sz="1000" dirty="0"/>
          </a:p>
        </p:txBody>
      </p:sp>
      <p:sp>
        <p:nvSpPr>
          <p:cNvPr id="9" name="Text 5">
            <a:hlinkClick r:id="rId3"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3"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1.4 FUNK UND RÜCKFRAGEN</a:t>
            </a:r>
            <a:endParaRPr lang="en-US" sz="34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Wegen der Wetterlage sind in deinem Ort mehrere Einsatzstellen offen. Alle Kräfte der Nachbarwehren sind gebunden.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Das Stichwort lautet „H:Natur“. Eine Drehleiter aus dem Nachbarort ist in etwa 15 Minuten verfügbar.</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7</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02</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ERKUNDUNG UND LAGEMELDUNG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Sturm · Ausbildung  ·  8</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2.1 DIE ERKUNDUNG</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Es stehen 16 Fragen zur Wahl, aber nur 7 dürfen gestellt werden.</a:t>
            </a:r>
            <a:endParaRPr lang="en-US" sz="2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Welche Fragen sind jetzt am wichtigsten? Warum?</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a:t>
                      </a:r>
                      <a:pPr indent="0" marL="0">
                        <a:buNone/>
                      </a:pPr>
                      <a:r>
                        <a:rPr lang="en-US" sz="2000" dirty="0">
                          <a:solidFill>
                            <a:srgbClr val="334155"/>
                          </a:solidFill>
                          <a:latin typeface="Calibri" pitchFamily="34" charset="0"/>
                          <a:ea typeface="Calibri" pitchFamily="34" charset="-122"/>
                          <a:cs typeface="Calibri" pitchFamily="34" charset="-120"/>
                        </a:rPr>
                        <a:t>Menschenleben, Gefahren, Einsatzstelle, Kräfte und Wasser.</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Nicht erkunden: </a:t>
                      </a:r>
                      <a:pPr indent="0" marL="0">
                        <a:buNone/>
                      </a:pPr>
                      <a:r>
                        <a:rPr lang="en-US" sz="2000" dirty="0">
                          <a:solidFill>
                            <a:srgbClr val="334155"/>
                          </a:solidFill>
                          <a:latin typeface="Calibri" pitchFamily="34" charset="0"/>
                          <a:ea typeface="Calibri" pitchFamily="34" charset="-122"/>
                          <a:cs typeface="Calibri" pitchFamily="34" charset="-120"/>
                        </a:rPr>
                        <a:t>Was für die Einsatzentscheidung nichts bringt, kostet Zeit.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2.2 DIE FRAGEN NACH GRUPPEN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PERSONEN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Befindet sich jemand im Bereich des Baumes, und wo genau? · Kann ich Rufkontakt aufnehmen, und wie geht es der Person? · Wer ist noch im Haus? · Wem gehört das Haus? · Wann wurde der Baum gepflanzt?</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GEFAHREN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Hängen Leitungen herab, und stehen sie unter Spannung? · Hält das Dach, droht ein Einsturz? · Wie liegt der Baum, steht er unter Spannung, wie schwer ist er? · Wie entwickelt sich das Wetter, drohen weitere Äste? · Sind Gas- oder Wasserleitungen beschädigt? · Welche Baumart ist es? · Welche Farbe hat das Haus?</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EINSATZSTELLE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Wie komme ich an die Dachfläche, wo kann die Drehleiter stehen? · Sind Nachbarhäuser gefährdet? · Welche Kräfte habe ich, und was kann ich nachfordern? · Wie ist das Haus versichert?</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10</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2800" b="1" dirty="0">
                <a:solidFill>
                  <a:srgbClr val="0F172A"/>
                </a:solidFill>
                <a:latin typeface="Arial Narrow" pitchFamily="34" charset="0"/>
                <a:ea typeface="Arial Narrow" pitchFamily="34" charset="-122"/>
                <a:cs typeface="Arial Narrow" pitchFamily="34" charset="-120"/>
              </a:rPr>
              <a:t>2.3 DIE WICHTIGEN FRAGEN UND IHRE ANTWORTEN</a:t>
            </a:r>
            <a:endParaRPr lang="en-US" sz="28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BEFINDET SICH JEMAND IM BEREICH DES BAUMES, UND WO GENAU?</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„Mein Sohn Max (8) ist im Dachzimmer, genau unter dem Baum! Er ruft, aber er kommt wegen der herabhängenden Balken nicht allein heraus.“</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HÄLT DAS DACH, DROHT EIN EINSTURZ?</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Das Dach ist im Bereich des Dachzimmers durchgebrochen, ein Sparren hängt, der Baum drückt auf den Giebel. Ein weiterer Einsturz kann nicht ausgeschlossen werden.</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HÄNGEN LEITUNGEN HERAB, UND STEHEN SIE UNTER SPANNUNG?</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Eine Freileitung vom Mast gegenüber hängt in den Vorgarten. Die Funken zeigen, dass sie noch unter Spannung steht. Sie berührt zeitweise den Gartenzaun.</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LIEGT DER BAUM, STEHT ER UNTER SPANNUNG, WIE SCHWER IST ER?</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Es ist eine alte Pappel, der Stamm liegt schräg auf dem Dach und ist etwa 40 cm stark. Er steht unter Spannung, der Wurzelteller ist aus dem Boden gekippt.</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KOMME ICH AN DIE DACHFLÄCHE, WO KANN DIE DREHLEITER STEHEN?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Vor dem Haus ist Platz für die Drehleiter, wenn sie die Straße einnimmt. Die Leitung hängt auf der gegenüberliegenden Seite, der Arbeitskorb muss davon Abstand halten.</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11</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2.4 NEBENSÄCHLICHES KOSTET ZEIT</a:t>
            </a:r>
            <a:endParaRPr lang="en-US" sz="3400" dirty="0"/>
          </a:p>
        </p:txBody>
      </p:sp>
      <p:sp>
        <p:nvSpPr>
          <p:cNvPr id="5" name="Shape 3"/>
          <p:cNvSpPr/>
          <p:nvPr/>
        </p:nvSpPr>
        <p:spPr>
          <a:xfrm>
            <a:off x="594360" y="1463040"/>
            <a:ext cx="5394960" cy="2011680"/>
          </a:xfrm>
          <a:prstGeom prst="rect">
            <a:avLst/>
          </a:prstGeom>
          <a:solidFill>
            <a:srgbClr val="FDE8E8"/>
          </a:solidFill>
          <a:ln w="12700">
            <a:solidFill>
              <a:srgbClr val="FDE8E8"/>
            </a:solidFill>
            <a:prstDash val="solid"/>
          </a:ln>
        </p:spPr>
      </p:sp>
      <p:sp>
        <p:nvSpPr>
          <p:cNvPr id="6" name="Shape 4"/>
          <p:cNvSpPr/>
          <p:nvPr/>
        </p:nvSpPr>
        <p:spPr>
          <a:xfrm>
            <a:off x="594360" y="1463040"/>
            <a:ext cx="82296" cy="2011680"/>
          </a:xfrm>
          <a:prstGeom prst="rect">
            <a:avLst/>
          </a:prstGeom>
          <a:solidFill>
            <a:srgbClr val="B71C1C"/>
          </a:solidFill>
          <a:ln w="12700">
            <a:solidFill>
              <a:srgbClr val="B71C1C"/>
            </a:solidFill>
            <a:prstDash val="solid"/>
          </a:ln>
        </p:spPr>
      </p:sp>
      <p:sp>
        <p:nvSpPr>
          <p:cNvPr id="7" name="Text 5"/>
          <p:cNvSpPr/>
          <p:nvPr/>
        </p:nvSpPr>
        <p:spPr>
          <a:xfrm>
            <a:off x="960120" y="1463040"/>
            <a:ext cx="4846320" cy="2011680"/>
          </a:xfrm>
          <a:prstGeom prst="rect">
            <a:avLst/>
          </a:prstGeom>
          <a:noFill/>
          <a:ln/>
        </p:spPr>
        <p:txBody>
          <a:bodyPr wrap="square" lIns="0" tIns="0" rIns="0" bIns="0" rtlCol="0" anchor="ctr"/>
          <a:lstStyle/>
          <a:p>
            <a:pPr indent="0" marL="0">
              <a:buNone/>
            </a:pPr>
            <a:r>
              <a:rPr lang="en-US" sz="1800" b="1" dirty="0">
                <a:solidFill>
                  <a:srgbClr val="B71C1C"/>
                </a:solidFill>
                <a:latin typeface="Calibri" pitchFamily="34" charset="0"/>
                <a:ea typeface="Calibri" pitchFamily="34" charset="-122"/>
                <a:cs typeface="Calibri" pitchFamily="34" charset="-120"/>
              </a:rPr>
              <a:t>MERKE</a:t>
            </a:r>
            <a:endParaRPr lang="en-US" sz="1800" dirty="0"/>
          </a:p>
          <a:p>
            <a:pPr indent="0" marL="0">
              <a:buNone/>
            </a:pPr>
            <a:r>
              <a:rPr lang="en-US" sz="2200" dirty="0">
                <a:solidFill>
                  <a:srgbClr val="334155"/>
                </a:solidFill>
                <a:latin typeface="Calibri" pitchFamily="34" charset="0"/>
                <a:ea typeface="Calibri" pitchFamily="34" charset="-122"/>
                <a:cs typeface="Calibri" pitchFamily="34" charset="-120"/>
              </a:rPr>
              <a:t>Eigentümer, Baumart, Versicherung, Pflanzjahr und Hausfarbe helfen bei der Rettung nicht.</a:t>
            </a:r>
            <a:endParaRPr lang="en-US" sz="18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400800" y="1463040"/>
          <a:ext cx="5196535" cy="914400"/>
        </p:xfrm>
        <a:graphic>
          <a:graphicData uri="http://schemas.openxmlformats.org/drawingml/2006/table">
            <a:tbl>
              <a:tblPr/>
              <a:tblGrid>
                <a:gridCol w="411480"/>
                <a:gridCol w="4785055"/>
              </a:tblGrid>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Wem gehört das Haus?</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Welche Baumart ist es?</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Wie ist das Haus versichert?</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Wann wurde der Baum gepflanzt?</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9"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12</a:t>
            </a:r>
            <a:endParaRPr lang="en-US" sz="1000" dirty="0"/>
          </a:p>
        </p:txBody>
      </p:sp>
      <p:sp>
        <p:nvSpPr>
          <p:cNvPr id="10"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2.5 DIE LAGEMELDUNG AN DIE LEITSTELLE</a:t>
            </a:r>
            <a:endParaRPr lang="en-US" sz="31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IST PASSIERT?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Pappel in das Dach eines Einfamilienhauses gestürzt, ein Kind im Dachzimmer eingeschlossen</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IST DIE LAGE?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Leitung hängt herab (Funken), Dach beschädigt, der Sturm hält an</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BRAUCHST DU?</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Drehleiter, Rettungsdienst und Netzbetreiber zur Freischaltung</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13</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2.6 PRIORITÄTEN SETZEN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MENSCHENRETTUNG HAT VORRANG</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Bei einer Wetterlage mit vielen Einsatzstellen gilt: Menschenleben und akute Gefahr zuerst.</a:t>
            </a:r>
            <a:endParaRPr lang="en-US" sz="1300" dirty="0"/>
          </a:p>
        </p:txBody>
      </p:sp>
      <p:sp>
        <p:nvSpPr>
          <p:cNvPr id="8"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14</a:t>
            </a:r>
            <a:endParaRPr lang="en-US" sz="1000" dirty="0"/>
          </a:p>
        </p:txBody>
      </p:sp>
      <p:sp>
        <p:nvSpPr>
          <p:cNvPr id="9"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03</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BEFEHLE UND FOLGEN</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Sturm · Ausbildung  ·  15</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3.1 BEFEHLE GEBEN</a:t>
            </a:r>
            <a:endParaRPr lang="en-US" sz="34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zählt: </a:t>
                      </a:r>
                      <a:pPr indent="0" marL="0">
                        <a:buNone/>
                      </a:pPr>
                      <a:r>
                        <a:rPr lang="en-US" sz="2000" dirty="0">
                          <a:solidFill>
                            <a:srgbClr val="334155"/>
                          </a:solidFill>
                          <a:latin typeface="Calibri" pitchFamily="34" charset="0"/>
                          <a:ea typeface="Calibri" pitchFamily="34" charset="-122"/>
                          <a:cs typeface="Calibri" pitchFamily="34" charset="-120"/>
                        </a:rPr>
                        <a:t>Die Maßnahmen werden in der Reihenfolge ausgewertet, in der du sie einreihst.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Gliederung: </a:t>
                      </a:r>
                      <a:pPr indent="0" marL="0">
                        <a:buNone/>
                      </a:pPr>
                      <a:r>
                        <a:rPr lang="en-US" sz="2000" dirty="0">
                          <a:solidFill>
                            <a:srgbClr val="334155"/>
                          </a:solidFill>
                          <a:latin typeface="Calibri" pitchFamily="34" charset="0"/>
                          <a:ea typeface="Calibri" pitchFamily="34" charset="-122"/>
                          <a:cs typeface="Calibri" pitchFamily="34" charset="-120"/>
                        </a:rPr>
                        <a:t>Einheit, Auftrag, Mittel, Ziel, Weg, wie in der FwDV 3.</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Platz: </a:t>
                      </a:r>
                      <a:pPr indent="0" marL="0">
                        <a:buNone/>
                      </a:pPr>
                      <a:r>
                        <a:rPr lang="en-US" sz="2000" dirty="0">
                          <a:solidFill>
                            <a:srgbClr val="334155"/>
                          </a:solidFill>
                          <a:latin typeface="Calibri" pitchFamily="34" charset="0"/>
                          <a:ea typeface="Calibri" pitchFamily="34" charset="-122"/>
                          <a:cs typeface="Calibri" pitchFamily="34" charset="-120"/>
                        </a:rPr>
                        <a:t>Im ersten Durchgang stehen 10 Befehle zur Verfügung.</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Was kommt zuerst? Was darf nicht fehlen?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16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3.2 MUSTERLÖSUNG: DIE ERSTEN BEFEHLE</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Lagemeldung an die Leitstelle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Gefahrenbereich absperren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Herabhängende Leitungen als spannungsführend behandeln, Netzbetreiber rufen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Rufkontakt zu Personen an Fenstern halten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Drehleiter nachfordern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17</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3.3 MUSTERLÖSUNG: WEITERE BEFEHLE</a:t>
            </a:r>
            <a:endParaRPr lang="en-US" sz="34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Statiker oder Bauamt zur Beurteilung des Gebäudes hinzuziehen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Gebäudeteil abstützen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Absturzsicherung anlegen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Arbeiten vom Drehleiterkorb</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Baum und Äste gegen Abrutschen sichern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18</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3.4 EINE LAGE SPÄTER</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Zehn Minuten später. Eine weitere Böe bewegt den Baum, im Dach knackt es laut. Max ruft: „Es kracht!“</a:t>
            </a:r>
            <a:endParaRPr lang="en-US" sz="22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„Herabhängende Leitungen als spannungsführend …“: Netzbetreiber: </a:t>
                      </a:r>
                      <a:pPr indent="0" marL="0">
                        <a:buNone/>
                      </a:pPr>
                      <a:r>
                        <a:rPr lang="en-US" sz="1600" dirty="0">
                          <a:solidFill>
                            <a:srgbClr val="334155"/>
                          </a:solidFill>
                          <a:latin typeface="Calibri" pitchFamily="34" charset="0"/>
                          <a:ea typeface="Calibri" pitchFamily="34" charset="-122"/>
                          <a:cs typeface="Calibri" pitchFamily="34" charset="-120"/>
                        </a:rPr>
                        <a:t>Die Leitung ist freigeschaltet und geerdet. Ihr könnt an das Haus.</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„Herabhängende Leitungen als spannungsführend …“: Eigene Beobachtung: </a:t>
                      </a:r>
                      <a:pPr indent="0" marL="0">
                        <a:buNone/>
                      </a:pPr>
                      <a:r>
                        <a:rPr lang="en-US" sz="1600" dirty="0">
                          <a:solidFill>
                            <a:srgbClr val="334155"/>
                          </a:solidFill>
                          <a:latin typeface="Calibri" pitchFamily="34" charset="0"/>
                          <a:ea typeface="Calibri" pitchFamily="34" charset="-122"/>
                          <a:cs typeface="Calibri" pitchFamily="34" charset="-120"/>
                        </a:rPr>
                        <a:t>Die Leitung steht weiter unter Spannung und berührt den Zaun. Ein Nachbar will helfen und läuft darauf zu!</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„Drehleiter nachfordern“: Leitstelle: </a:t>
                      </a:r>
                      <a:pPr indent="0" marL="0">
                        <a:buNone/>
                      </a:pPr>
                      <a:r>
                        <a:rPr lang="en-US" sz="1600" dirty="0">
                          <a:solidFill>
                            <a:srgbClr val="334155"/>
                          </a:solidFill>
                          <a:latin typeface="Calibri" pitchFamily="34" charset="0"/>
                          <a:ea typeface="Calibri" pitchFamily="34" charset="-122"/>
                          <a:cs typeface="Calibri" pitchFamily="34" charset="-120"/>
                        </a:rPr>
                        <a:t>Die Drehleiter ist in drei Minuten an der Einsatzstelle.</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19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3.5 MUSTERLÖSUNG: NACH DER LAGEÄNDERUNG</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Menschenrettung über die Drehleiter</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Gerettete Personen an den Rettungsdienst übergeben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Gebäude oder Gebäudeteil sperren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Betroffene betreuen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20</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04</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AUSWERTUNG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Sturm · Ausbildung  ·  21</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4.1 SO WIRD AUSGEWERTET</a:t>
            </a:r>
            <a:endParaRPr lang="en-US" sz="3400" dirty="0"/>
          </a:p>
        </p:txBody>
      </p:sp>
      <p:sp>
        <p:nvSpPr>
          <p:cNvPr id="5" name="Shape 3"/>
          <p:cNvSpPr/>
          <p:nvPr/>
        </p:nvSpPr>
        <p:spPr>
          <a:xfrm>
            <a:off x="594360" y="1508760"/>
            <a:ext cx="3496970" cy="329184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PUNKTE</a:t>
            </a:r>
            <a:endParaRPr lang="en-US" sz="2100" dirty="0"/>
          </a:p>
        </p:txBody>
      </p:sp>
      <p:sp>
        <p:nvSpPr>
          <p:cNvPr id="8" name="Text 6"/>
          <p:cNvSpPr/>
          <p:nvPr/>
        </p:nvSpPr>
        <p:spPr>
          <a:xfrm>
            <a:off x="850392"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106 Punkte, verteilt auf 26 Kriterien. Rückmeldung je Kriterium mit Begründung.</a:t>
            </a:r>
            <a:endParaRPr lang="en-US" sz="1700" dirty="0"/>
          </a:p>
        </p:txBody>
      </p:sp>
      <p:sp>
        <p:nvSpPr>
          <p:cNvPr id="9" name="Shape 7"/>
          <p:cNvSpPr/>
          <p:nvPr/>
        </p:nvSpPr>
        <p:spPr>
          <a:xfrm>
            <a:off x="4347362" y="1508760"/>
            <a:ext cx="3496970" cy="329184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KRITISCHE KRITERIEN</a:t>
            </a:r>
            <a:endParaRPr lang="en-US" sz="2100" dirty="0"/>
          </a:p>
        </p:txBody>
      </p:sp>
      <p:sp>
        <p:nvSpPr>
          <p:cNvPr id="12" name="Text 10"/>
          <p:cNvSpPr/>
          <p:nvPr/>
        </p:nvSpPr>
        <p:spPr>
          <a:xfrm>
            <a:off x="4603394"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1 Kriterien sind sicherheitskritisch. Werden sie verletzt, ist die Lösung nicht bestanden.</a:t>
            </a:r>
            <a:endParaRPr lang="en-US" sz="1700" dirty="0"/>
          </a:p>
        </p:txBody>
      </p:sp>
      <p:sp>
        <p:nvSpPr>
          <p:cNvPr id="13" name="Shape 11"/>
          <p:cNvSpPr/>
          <p:nvPr/>
        </p:nvSpPr>
        <p:spPr>
          <a:xfrm>
            <a:off x="8100365" y="1508760"/>
            <a:ext cx="3496970" cy="329184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MUSTERLÖSUNG</a:t>
            </a:r>
            <a:endParaRPr lang="en-US" sz="2100" dirty="0"/>
          </a:p>
        </p:txBody>
      </p:sp>
      <p:sp>
        <p:nvSpPr>
          <p:cNvPr id="16" name="Text 14"/>
          <p:cNvSpPr/>
          <p:nvPr/>
        </p:nvSpPr>
        <p:spPr>
          <a:xfrm>
            <a:off x="8356397"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mehrere gute Lösungen. Die Musterlösung zeigt eine davon.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22</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4.2 DIE KRITISCHEN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ARBEITEN AM BAUM UND RETTUNG NUR NACH KLÄRUNG DER LEITUNG</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Solange die Leitung nicht freigeschaltet ist, darf niemand in ihren Bereich. Ein Kontakt kann tödlich sein.</a:t>
            </a:r>
            <a:endParaRPr lang="en-US" sz="1300" dirty="0"/>
          </a:p>
        </p:txBody>
      </p:sp>
      <p:sp>
        <p:nvSpPr>
          <p:cNvPr id="8"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23</a:t>
            </a:r>
            <a:endParaRPr lang="en-US" sz="1000" dirty="0"/>
          </a:p>
        </p:txBody>
      </p:sp>
      <p:sp>
        <p:nvSpPr>
          <p:cNvPr id="9"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4.3 WEITERE WICHTIGE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MENSCHENRETTUNG HAT VORRANG (12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Bei einer Wetterlage mit vielen Einsatzstellen gilt: Menschenleben und akute Gefahr zuerst.</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BAUM VOR DEM SCHNITT GESICHERT (7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Gespannte Stämme schlagen beim Schnitt zurück. Vor dem Schnitt wird der Baum gesichert oder das Gebäude abgestützt.</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PERSON IM GEFAHRENBEREICH ERKUNDET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Menschenleben und akute Gefahr kommen zuerst. Du klärst, wo die Person ist.</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LEITUNG ALS SPANNUNGSFÜHREND BEHANDELT, NETZBETREIBER GERUFEN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Herabhängende Leitungen stehen unter Spannung. Der Netzbetreiber schaltet frei.</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GEBÄUDE ABGESTÜTZT ODER STATIK GEKLÄRT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Abstützungen sichern Bauwerke, bis die Rettung beendet ist. Bei umfangreichen Maßnahmen kommt das THW.</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24</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4.4 DIE MUSTERLÖSUNG</a:t>
            </a:r>
            <a:endParaRPr lang="en-US" sz="34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Erkundung und Priorität: Du klärst, wo die Person ist, wie standsicher das Haus ist, ob die Leitung unter Spannung steht und wie der Baum liegt. Die Einsatzstelle mit der eingeschlossenen Person hat Vorrang vor allen anderen Einsatzstellen.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Befehle: Nach der Lagemeldung sperrst du den Gefahrenbereich ab und behandelst die Leitung als spannungsführend (Netzbetreiber rufen). Bevor jemand am Baum arbeitet oder rettet, ist die Leitung geklärt.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25</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4.5 FRAGEN FÜR DIE GRUPPE</a:t>
            </a:r>
            <a:endParaRPr lang="en-US" sz="34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Warum gilt: „Arbeiten am Baum und Rettung nur nach Klärung der Leitung“?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Was würdest du im echten Einsatz anders machen als im Spiel?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26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ZUM MITNEHMEN</a:t>
            </a:r>
            <a:endParaRPr lang="en-US" sz="3400" dirty="0"/>
          </a:p>
        </p:txBody>
      </p:sp>
      <p:sp>
        <p:nvSpPr>
          <p:cNvPr id="5" name="Shape 3"/>
          <p:cNvSpPr/>
          <p:nvPr/>
        </p:nvSpPr>
        <p:spPr>
          <a:xfrm>
            <a:off x="594360" y="1508760"/>
            <a:ext cx="2558720" cy="3017520"/>
          </a:xfrm>
          <a:prstGeom prst="rect">
            <a:avLst/>
          </a:prstGeom>
          <a:solidFill>
            <a:srgbClr val="FFFFFF"/>
          </a:solidFill>
          <a:ln w="9525">
            <a:solidFill>
              <a:srgbClr val="E2E8F0"/>
            </a:solidFill>
            <a:prstDash val="solid"/>
          </a:ln>
        </p:spPr>
      </p:sp>
      <p:sp>
        <p:nvSpPr>
          <p:cNvPr id="6" name="Shape 4"/>
          <p:cNvSpPr/>
          <p:nvPr/>
        </p:nvSpPr>
        <p:spPr>
          <a:xfrm>
            <a:off x="594360" y="1508760"/>
            <a:ext cx="2558720" cy="64008"/>
          </a:xfrm>
          <a:prstGeom prst="rect">
            <a:avLst/>
          </a:prstGeom>
          <a:solidFill>
            <a:srgbClr val="1E3A8A"/>
          </a:solidFill>
          <a:ln w="12700">
            <a:solidFill>
              <a:srgbClr val="1E3A8A"/>
            </a:solidFill>
            <a:prstDash val="solid"/>
          </a:ln>
        </p:spPr>
      </p:sp>
      <p:sp>
        <p:nvSpPr>
          <p:cNvPr id="7" name="Text 5"/>
          <p:cNvSpPr/>
          <p:nvPr/>
        </p:nvSpPr>
        <p:spPr>
          <a:xfrm>
            <a:off x="850392"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ARBEITEN AM BAUM UND RETTUNG NUR NACH</a:t>
            </a:r>
            <a:endParaRPr lang="en-US" sz="2100" dirty="0"/>
          </a:p>
        </p:txBody>
      </p:sp>
      <p:sp>
        <p:nvSpPr>
          <p:cNvPr id="8" name="Text 6"/>
          <p:cNvSpPr/>
          <p:nvPr/>
        </p:nvSpPr>
        <p:spPr>
          <a:xfrm>
            <a:off x="850392" y="2971800"/>
            <a:ext cx="2101520" cy="141732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Solange die Leitung nicht freigeschaltet ist, darf niemand in ihren …</a:t>
            </a:r>
            <a:endParaRPr lang="en-US" sz="1800" dirty="0"/>
          </a:p>
        </p:txBody>
      </p:sp>
      <p:sp>
        <p:nvSpPr>
          <p:cNvPr id="9" name="Shape 7"/>
          <p:cNvSpPr/>
          <p:nvPr/>
        </p:nvSpPr>
        <p:spPr>
          <a:xfrm>
            <a:off x="3409112" y="1508760"/>
            <a:ext cx="2558720" cy="3017520"/>
          </a:xfrm>
          <a:prstGeom prst="rect">
            <a:avLst/>
          </a:prstGeom>
          <a:solidFill>
            <a:srgbClr val="FFFFFF"/>
          </a:solidFill>
          <a:ln w="9525">
            <a:solidFill>
              <a:srgbClr val="E2E8F0"/>
            </a:solidFill>
            <a:prstDash val="solid"/>
          </a:ln>
        </p:spPr>
      </p:sp>
      <p:sp>
        <p:nvSpPr>
          <p:cNvPr id="10" name="Shape 8"/>
          <p:cNvSpPr/>
          <p:nvPr/>
        </p:nvSpPr>
        <p:spPr>
          <a:xfrm>
            <a:off x="3409112" y="1508760"/>
            <a:ext cx="2558720" cy="64008"/>
          </a:xfrm>
          <a:prstGeom prst="rect">
            <a:avLst/>
          </a:prstGeom>
          <a:solidFill>
            <a:srgbClr val="1E3A8A"/>
          </a:solidFill>
          <a:ln w="12700">
            <a:solidFill>
              <a:srgbClr val="1E3A8A"/>
            </a:solidFill>
            <a:prstDash val="solid"/>
          </a:ln>
        </p:spPr>
      </p:sp>
      <p:sp>
        <p:nvSpPr>
          <p:cNvPr id="11" name="Text 9"/>
          <p:cNvSpPr/>
          <p:nvPr/>
        </p:nvSpPr>
        <p:spPr>
          <a:xfrm>
            <a:off x="3665144" y="1691640"/>
            <a:ext cx="2101520" cy="1188720"/>
          </a:xfrm>
          <a:prstGeom prst="rect">
            <a:avLst/>
          </a:prstGeom>
          <a:noFill/>
          <a:ln/>
        </p:spPr>
        <p:txBody>
          <a:bodyPr wrap="square" lIns="0" tIns="0" rIns="0" bIns="0" rtlCol="0" anchor="t"/>
          <a:lstStyle/>
          <a:p>
            <a:pPr indent="0" marL="0">
              <a:buNone/>
            </a:pPr>
            <a:r>
              <a:rPr lang="en-US" sz="1900" b="1" dirty="0">
                <a:solidFill>
                  <a:srgbClr val="0F172A"/>
                </a:solidFill>
                <a:latin typeface="Arial Narrow" pitchFamily="34" charset="0"/>
                <a:ea typeface="Arial Narrow" pitchFamily="34" charset="-122"/>
                <a:cs typeface="Arial Narrow" pitchFamily="34" charset="-120"/>
              </a:rPr>
              <a:t>MENSCHENRETTUNG HAT VORRANG</a:t>
            </a:r>
            <a:endParaRPr lang="en-US" sz="1900" dirty="0"/>
          </a:p>
        </p:txBody>
      </p:sp>
      <p:sp>
        <p:nvSpPr>
          <p:cNvPr id="12" name="Text 10"/>
          <p:cNvSpPr/>
          <p:nvPr/>
        </p:nvSpPr>
        <p:spPr>
          <a:xfrm>
            <a:off x="3665144" y="2971800"/>
            <a:ext cx="2101520" cy="141732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Bei einer Wetterlage mit vielen Einsatzstellen gilt: Menschenleben …</a:t>
            </a:r>
            <a:endParaRPr lang="en-US" sz="1800" dirty="0"/>
          </a:p>
        </p:txBody>
      </p:sp>
      <p:sp>
        <p:nvSpPr>
          <p:cNvPr id="13" name="Shape 11"/>
          <p:cNvSpPr/>
          <p:nvPr/>
        </p:nvSpPr>
        <p:spPr>
          <a:xfrm>
            <a:off x="6223864" y="1508760"/>
            <a:ext cx="2558720" cy="3017520"/>
          </a:xfrm>
          <a:prstGeom prst="rect">
            <a:avLst/>
          </a:prstGeom>
          <a:solidFill>
            <a:srgbClr val="FFFFFF"/>
          </a:solidFill>
          <a:ln w="9525">
            <a:solidFill>
              <a:srgbClr val="E2E8F0"/>
            </a:solidFill>
            <a:prstDash val="solid"/>
          </a:ln>
        </p:spPr>
      </p:sp>
      <p:sp>
        <p:nvSpPr>
          <p:cNvPr id="14" name="Shape 12"/>
          <p:cNvSpPr/>
          <p:nvPr/>
        </p:nvSpPr>
        <p:spPr>
          <a:xfrm>
            <a:off x="6223864" y="150876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BAUM VOR DEM SCHNITT GESICHERT</a:t>
            </a:r>
            <a:endParaRPr lang="en-US" sz="2100" dirty="0"/>
          </a:p>
        </p:txBody>
      </p:sp>
      <p:sp>
        <p:nvSpPr>
          <p:cNvPr id="16" name="Text 14"/>
          <p:cNvSpPr/>
          <p:nvPr/>
        </p:nvSpPr>
        <p:spPr>
          <a:xfrm>
            <a:off x="6479896" y="2971800"/>
            <a:ext cx="2101520" cy="141732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Gespannte Stämme schlagen beim Schnitt zurück.</a:t>
            </a:r>
            <a:endParaRPr lang="en-US" sz="1900" dirty="0"/>
          </a:p>
        </p:txBody>
      </p:sp>
      <p:sp>
        <p:nvSpPr>
          <p:cNvPr id="17" name="Shape 15"/>
          <p:cNvSpPr/>
          <p:nvPr/>
        </p:nvSpPr>
        <p:spPr>
          <a:xfrm>
            <a:off x="9038615" y="1508760"/>
            <a:ext cx="2558720" cy="3017520"/>
          </a:xfrm>
          <a:prstGeom prst="rect">
            <a:avLst/>
          </a:prstGeom>
          <a:solidFill>
            <a:srgbClr val="FFFFFF"/>
          </a:solidFill>
          <a:ln w="9525">
            <a:solidFill>
              <a:srgbClr val="E2E8F0"/>
            </a:solidFill>
            <a:prstDash val="solid"/>
          </a:ln>
        </p:spPr>
      </p:sp>
      <p:sp>
        <p:nvSpPr>
          <p:cNvPr id="18" name="Shape 16"/>
          <p:cNvSpPr/>
          <p:nvPr/>
        </p:nvSpPr>
        <p:spPr>
          <a:xfrm>
            <a:off x="9038615" y="150876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691640"/>
            <a:ext cx="2101520" cy="1188720"/>
          </a:xfrm>
          <a:prstGeom prst="rect">
            <a:avLst/>
          </a:prstGeom>
          <a:noFill/>
          <a:ln/>
        </p:spPr>
        <p:txBody>
          <a:bodyPr wrap="square" lIns="0" tIns="0" rIns="0" bIns="0" rtlCol="0" anchor="t"/>
          <a:lstStyle/>
          <a:p>
            <a:pPr indent="0" marL="0">
              <a:buNone/>
            </a:pPr>
            <a:r>
              <a:rPr lang="en-US" sz="1900" b="1" dirty="0">
                <a:solidFill>
                  <a:srgbClr val="0F172A"/>
                </a:solidFill>
                <a:latin typeface="Arial Narrow" pitchFamily="34" charset="0"/>
                <a:ea typeface="Arial Narrow" pitchFamily="34" charset="-122"/>
                <a:cs typeface="Arial Narrow" pitchFamily="34" charset="-120"/>
              </a:rPr>
              <a:t>PERSON IM GEFAHRENBEREICH ERKUNDET</a:t>
            </a:r>
            <a:endParaRPr lang="en-US" sz="1900" dirty="0"/>
          </a:p>
        </p:txBody>
      </p:sp>
      <p:sp>
        <p:nvSpPr>
          <p:cNvPr id="20" name="Text 18"/>
          <p:cNvSpPr/>
          <p:nvPr/>
        </p:nvSpPr>
        <p:spPr>
          <a:xfrm>
            <a:off x="9294647" y="2971800"/>
            <a:ext cx="2101520" cy="141732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Menschenleben und akute Gefahr kommen zuerst.</a:t>
            </a:r>
            <a:endParaRPr lang="en-US" sz="19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27</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QUELLEN UND BILDNACHWEIS</a:t>
            </a:r>
            <a:endParaRPr lang="en-US" sz="3400" dirty="0"/>
          </a:p>
        </p:txBody>
      </p:sp>
      <p:sp>
        <p:nvSpPr>
          <p:cNvPr id="5" name="Text 3"/>
          <p:cNvSpPr/>
          <p:nvPr/>
        </p:nvSpPr>
        <p:spPr>
          <a:xfrm>
            <a:off x="594360" y="1325880"/>
            <a:ext cx="5410048" cy="3566160"/>
          </a:xfrm>
          <a:prstGeom prst="rect">
            <a:avLst/>
          </a:prstGeom>
          <a:noFill/>
          <a:ln/>
        </p:spPr>
        <p:txBody>
          <a:bodyPr wrap="square" lIns="0" tIns="0" rIns="0" bIns="0" rtlCol="0" anchor="t"/>
          <a:lstStyle/>
          <a:p>
            <a:pPr indent="0" marL="0">
              <a:spcAft>
                <a:spcPts val="500"/>
              </a:spcAft>
              <a:buNone/>
            </a:pPr>
            <a:r>
              <a:rPr lang="en-US" sz="1300" b="1" u="sng" dirty="0">
                <a:solidFill>
                  <a:srgbClr val="0F172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Bäume auf einem Wohnhaus</a:t>
            </a:r>
            <a:pPr indent="0" marL="0">
              <a:spcAft>
                <a:spcPts val="500"/>
              </a:spcAft>
              <a:buNone/>
            </a:pPr>
            <a:r>
              <a:rPr lang="en-US" sz="1300" dirty="0">
                <a:solidFill>
                  <a:srgbClr val="334155"/>
                </a:solidFill>
                <a:latin typeface="Calibri" pitchFamily="34" charset="0"/>
                <a:ea typeface="Calibri" pitchFamily="34" charset="-122"/>
                <a:cs typeface="Calibri" pitchFamily="34" charset="-120"/>
              </a:rPr>
              <a:t>  ·  Barry Bahler  ·  Public domain</a:t>
            </a:r>
            <a:endParaRPr lang="en-US" sz="1300" dirty="0"/>
          </a:p>
        </p:txBody>
      </p:sp>
      <p:sp>
        <p:nvSpPr>
          <p:cNvPr id="6" name="Text 4"/>
          <p:cNvSpPr/>
          <p:nvPr/>
        </p:nvSpPr>
        <p:spPr>
          <a:xfrm>
            <a:off x="6187288" y="1325880"/>
            <a:ext cx="5410048" cy="3566160"/>
          </a:xfrm>
          <a:prstGeom prst="rect">
            <a:avLst/>
          </a:prstGeom>
          <a:noFill/>
          <a:ln/>
        </p:spPr>
        <p:txBody>
          <a:bodyPr wrap="square" lIns="0" tIns="0" rIns="0" bIns="0" rtlCol="0" anchor="t"/>
          <a:lstStyle/>
          <a:p>
            <a:pPr indent="0" marL="0">
              <a:spcAft>
                <a:spcPts val="500"/>
              </a:spcAft>
              <a:buNone/>
            </a:pPr>
            <a:endParaRPr lang="en-US" sz="1300" dirty="0"/>
          </a:p>
        </p:txBody>
      </p:sp>
      <p:sp>
        <p:nvSpPr>
          <p:cNvPr id="7" name="Shape 5"/>
          <p:cNvSpPr/>
          <p:nvPr/>
        </p:nvSpPr>
        <p:spPr>
          <a:xfrm>
            <a:off x="594360" y="4892040"/>
            <a:ext cx="11002975" cy="1325880"/>
          </a:xfrm>
          <a:prstGeom prst="rect">
            <a:avLst/>
          </a:prstGeom>
          <a:solidFill>
            <a:srgbClr val="EFF3F9"/>
          </a:solidFill>
          <a:ln w="12700">
            <a:solidFill>
              <a:srgbClr val="EFF3F9"/>
            </a:solidFill>
            <a:prstDash val="solid"/>
          </a:ln>
        </p:spPr>
      </p:sp>
      <p:sp>
        <p:nvSpPr>
          <p:cNvPr id="8" name="Text 6"/>
          <p:cNvSpPr/>
          <p:nvPr/>
        </p:nvSpPr>
        <p:spPr>
          <a:xfrm>
            <a:off x="868680" y="4892040"/>
            <a:ext cx="10545775" cy="1325880"/>
          </a:xfrm>
          <a:prstGeom prst="rect">
            <a:avLst/>
          </a:prstGeom>
          <a:noFill/>
          <a:ln/>
        </p:spPr>
        <p:txBody>
          <a:bodyPr wrap="square" lIns="0" tIns="0" rIns="0" bIns="0" rtlCol="0" anchor="ctr"/>
          <a:lstStyle/>
          <a:p>
            <a:pPr indent="0" marL="0">
              <a:buNone/>
            </a:pPr>
            <a:r>
              <a:rPr lang="en-US" sz="1600" b="1" dirty="0">
                <a:solidFill>
                  <a:srgbClr val="0F172A"/>
                </a:solidFill>
                <a:latin typeface="Arial Narrow" pitchFamily="34" charset="0"/>
                <a:ea typeface="Arial Narrow" pitchFamily="34" charset="-122"/>
                <a:cs typeface="Arial Narrow" pitchFamily="34" charset="-120"/>
              </a:rPr>
              <a:t>Inhalte und Nutzung  </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Inhalte: Planspiel „Sturm: Baum auf Wohnhaus“ der Plattform Feuerwehr Wissen Brandenburg (fiktive Lage, Auswertung nach festen Regeln, keine KI). Die fachlichen Hinweise stehen auf den verlinkten Plattformseiten. In Brandenburg gelten die Weisungen deines Trägers.</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Diese Präsentation darfst du frei bearbeiten und weitergeben. Bilder behalten ihre eigene Lizenz, die Quellenangabe bleibt dabei. Maßgeblich sind die Vorschriften und die Vorgaben deiner Wehr. Mehr unter feuerwehr-wissen-bb.de/wissen/ausbildung/</a:t>
            </a:r>
            <a:endParaRPr lang="en-US" sz="1600" dirty="0"/>
          </a:p>
        </p:txBody>
      </p:sp>
      <p:sp>
        <p:nvSpPr>
          <p:cNvPr id="9" name="Text 7"/>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Sturm · Ausbildung  ·  28</a:t>
            </a:r>
            <a:endParaRPr lang="en-US" sz="1000" dirty="0"/>
          </a:p>
        </p:txBody>
      </p:sp>
      <p:sp>
        <p:nvSpPr>
          <p:cNvPr id="10" name="Text 8">
            <a:hlinkClick r:id="rId2"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2"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feuerwehr-wissen-bb.de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Planspiel Sturm: Moderation</dc:title>
  <dc:subject>PptxGenJS Presentation</dc:subject>
  <dc:creator>Feuerwehr Wissen</dc:creator>
  <cp:lastModifiedBy>Feuerwehr Wissen</cp:lastModifiedBy>
  <cp:revision>1</cp:revision>
  <dcterms:created xsi:type="dcterms:W3CDTF">2026-10-21T11:04:26Z</dcterms:created>
  <dcterms:modified xsi:type="dcterms:W3CDTF">2026-10-21T11:04:26Z</dcterms:modified>
</cp:coreProperties>
</file>