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commons.wikimedia.org/wiki/File:Treuenbrietzen_wildfire_near_B_102_2022-06-19_14.jpg" TargetMode="External"/><Relationship Id="rId3" Type="http://schemas.openxmlformats.org/officeDocument/2006/relationships/hyperlink" Target="https://feuerwehr-wissen-bb.de" TargetMode="External"/><Relationship Id="rId1" Type="http://schemas.openxmlformats.org/officeDocument/2006/relationships/image" Target="../media/image-6-1.jp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hyperlink" Target="https://commons.wikimedia.org/wiki/File:Treuenbrietzen_wildfire_near_B_102_2022-06-19_14.jpg" TargetMode="External"/><Relationship Id="rId2" Type="http://schemas.openxmlformats.org/officeDocument/2006/relationships/hyperlink" Target="https://feuerwehr-wissen-bb.de" TargetMode="External"/><Relationship Id="rId3" Type="http://schemas.openxmlformats.org/officeDocument/2006/relationships/slideLayout" Target="../slideLayouts/slideLayout1.xml"/><Relationship Id="rId4"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3992728" y="1417320"/>
            <a:ext cx="4206240" cy="502920"/>
          </a:xfrm>
          <a:prstGeom prst="rect">
            <a:avLst/>
          </a:prstGeom>
          <a:solidFill>
            <a:srgbClr val="B71C1C"/>
          </a:solidFill>
          <a:ln w="12700">
            <a:solidFill>
              <a:srgbClr val="B71C1C"/>
            </a:solidFill>
            <a:prstDash val="solid"/>
          </a:ln>
        </p:spPr>
      </p:sp>
      <p:sp>
        <p:nvSpPr>
          <p:cNvPr id="3" name="Text 1"/>
          <p:cNvSpPr/>
          <p:nvPr/>
        </p:nvSpPr>
        <p:spPr>
          <a:xfrm>
            <a:off x="3992728" y="1417320"/>
            <a:ext cx="4206240" cy="502920"/>
          </a:xfrm>
          <a:prstGeom prst="rect">
            <a:avLst/>
          </a:prstGeom>
          <a:noFill/>
          <a:ln/>
        </p:spPr>
        <p:txBody>
          <a:bodyPr wrap="square" lIns="0" tIns="0" rIns="0" bIns="0" rtlCol="0" anchor="ctr"/>
          <a:lstStyle/>
          <a:p>
            <a:pPr algn="ctr" indent="0" marL="0">
              <a:buNone/>
            </a:pPr>
            <a:r>
              <a:rPr lang="en-US" sz="1600" dirty="0">
                <a:solidFill>
                  <a:srgbClr val="FFFFFF"/>
                </a:solidFill>
                <a:latin typeface="Consolas" pitchFamily="34" charset="0"/>
                <a:ea typeface="Consolas" pitchFamily="34" charset="-122"/>
                <a:cs typeface="Consolas" pitchFamily="34" charset="-120"/>
              </a:rPr>
              <a:t>AUSBILDUNG FEUERWEHR</a:t>
            </a:r>
            <a:endParaRPr lang="en-US" sz="1600" dirty="0"/>
          </a:p>
        </p:txBody>
      </p:sp>
      <p:sp>
        <p:nvSpPr>
          <p:cNvPr id="4" name="Text 2"/>
          <p:cNvSpPr/>
          <p:nvPr/>
        </p:nvSpPr>
        <p:spPr>
          <a:xfrm>
            <a:off x="731520" y="2148840"/>
            <a:ext cx="10728655" cy="2286000"/>
          </a:xfrm>
          <a:prstGeom prst="rect">
            <a:avLst/>
          </a:prstGeom>
          <a:noFill/>
          <a:ln/>
        </p:spPr>
        <p:txBody>
          <a:bodyPr wrap="square" lIns="0" tIns="0" rIns="0" bIns="0" rtlCol="0" anchor="ctr"/>
          <a:lstStyle/>
          <a:p>
            <a:pPr algn="ctr" indent="0" marL="0">
              <a:lnSpc>
                <a:spcPct val="95000"/>
              </a:lnSpc>
              <a:buNone/>
            </a:pPr>
            <a:r>
              <a:rPr lang="en-US" sz="8000" b="1" dirty="0">
                <a:solidFill>
                  <a:srgbClr val="0F172A"/>
                </a:solidFill>
                <a:latin typeface="Arial Narrow" pitchFamily="34" charset="0"/>
                <a:ea typeface="Arial Narrow" pitchFamily="34" charset="-122"/>
                <a:cs typeface="Arial Narrow" pitchFamily="34" charset="-120"/>
              </a:rPr>
              <a:t>PLANSPIEL:</a:t>
            </a:r>
            <a:endParaRPr lang="en-US" sz="8000" dirty="0"/>
          </a:p>
          <a:p>
            <a:pPr algn="ctr" indent="0" marL="0">
              <a:lnSpc>
                <a:spcPct val="95000"/>
              </a:lnSpc>
              <a:buNone/>
            </a:pPr>
            <a:r>
              <a:rPr lang="en-US" sz="8000" b="1" dirty="0">
                <a:solidFill>
                  <a:srgbClr val="B71C1C"/>
                </a:solidFill>
                <a:latin typeface="Arial Narrow" pitchFamily="34" charset="0"/>
                <a:ea typeface="Arial Narrow" pitchFamily="34" charset="-122"/>
                <a:cs typeface="Arial Narrow" pitchFamily="34" charset="-120"/>
              </a:rPr>
              <a:t>VEGETATIONSBRAND</a:t>
            </a:r>
            <a:endParaRPr lang="en-US" sz="8000" dirty="0"/>
          </a:p>
        </p:txBody>
      </p:sp>
      <p:sp>
        <p:nvSpPr>
          <p:cNvPr id="5" name="Text 3"/>
          <p:cNvSpPr/>
          <p:nvPr/>
        </p:nvSpPr>
        <p:spPr>
          <a:xfrm>
            <a:off x="914400" y="4526280"/>
            <a:ext cx="10362895" cy="548640"/>
          </a:xfrm>
          <a:prstGeom prst="rect">
            <a:avLst/>
          </a:prstGeom>
          <a:noFill/>
          <a:ln/>
        </p:spPr>
        <p:txBody>
          <a:bodyPr wrap="square" lIns="0" tIns="0" rIns="0" bIns="0" rtlCol="0" anchor="ctr"/>
          <a:lstStyle/>
          <a:p>
            <a:pPr algn="ctr" indent="0" marL="0">
              <a:buNone/>
            </a:pPr>
            <a:r>
              <a:rPr lang="en-US" sz="2400" dirty="0">
                <a:solidFill>
                  <a:srgbClr val="64748B"/>
                </a:solidFill>
                <a:latin typeface="Calibri" pitchFamily="34" charset="0"/>
                <a:ea typeface="Calibri" pitchFamily="34" charset="-122"/>
                <a:cs typeface="Calibri" pitchFamily="34" charset="-120"/>
              </a:rPr>
              <a:t>Moderationsfolien für Ausbilder: Vegetationsbrand am Waldrand</a:t>
            </a:r>
            <a:endParaRPr lang="en-US" sz="2400" dirty="0"/>
          </a:p>
        </p:txBody>
      </p:sp>
      <p:sp>
        <p:nvSpPr>
          <p:cNvPr id="6" name="Text 4"/>
          <p:cNvSpPr/>
          <p:nvPr/>
        </p:nvSpPr>
        <p:spPr>
          <a:xfrm>
            <a:off x="914400" y="5806440"/>
            <a:ext cx="10362895" cy="457200"/>
          </a:xfrm>
          <a:prstGeom prst="rect">
            <a:avLst/>
          </a:prstGeom>
          <a:noFill/>
          <a:ln/>
        </p:spPr>
        <p:txBody>
          <a:bodyPr wrap="square" lIns="0" tIns="0" rIns="0" bIns="0" rtlCol="0" anchor="ctr"/>
          <a:lstStyle/>
          <a:p>
            <a:pPr algn="ctr" indent="0" marL="0">
              <a:buNone/>
            </a:pPr>
            <a:r>
              <a:rPr lang="en-US" sz="1300" dirty="0">
                <a:solidFill>
                  <a:srgbClr val="64748B"/>
                </a:solidFill>
                <a:latin typeface="Calibri" pitchFamily="34" charset="0"/>
                <a:ea typeface="Calibri" pitchFamily="34" charset="-122"/>
                <a:cs typeface="Calibri" pitchFamily="34" charset="-120"/>
              </a:rPr>
              <a:t>Muster-Ausbildung der Plattform Feuerwehr Wissen  ·  Stand Oktober 2026</a:t>
            </a:r>
            <a:endParaRPr lang="en-US" sz="1300" dirty="0"/>
          </a:p>
        </p:txBody>
      </p:sp>
      <p:sp>
        <p:nvSpPr>
          <p:cNvPr id="7" name="Text 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1</a:t>
            </a:r>
            <a:endParaRPr lang="en-US" sz="1000" dirty="0"/>
          </a:p>
        </p:txBody>
      </p:sp>
      <p:sp>
        <p:nvSpPr>
          <p:cNvPr id="8" name="Text 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AGENDA UND AUSBILDUNGSSCHWERPUNKTE</a:t>
            </a:r>
            <a:endParaRPr lang="en-US" sz="3400" dirty="0"/>
          </a:p>
        </p:txBody>
      </p:sp>
      <p:sp>
        <p:nvSpPr>
          <p:cNvPr id="5" name="Shape 3"/>
          <p:cNvSpPr/>
          <p:nvPr/>
        </p:nvSpPr>
        <p:spPr>
          <a:xfrm>
            <a:off x="594360" y="1371600"/>
            <a:ext cx="2558720" cy="1874520"/>
          </a:xfrm>
          <a:prstGeom prst="rect">
            <a:avLst/>
          </a:prstGeom>
          <a:solidFill>
            <a:srgbClr val="FFFFFF"/>
          </a:solidFill>
          <a:ln w="9525">
            <a:solidFill>
              <a:srgbClr val="E2E8F0"/>
            </a:solidFill>
            <a:prstDash val="solid"/>
          </a:ln>
        </p:spPr>
      </p:sp>
      <p:sp>
        <p:nvSpPr>
          <p:cNvPr id="6" name="Shape 4"/>
          <p:cNvSpPr/>
          <p:nvPr/>
        </p:nvSpPr>
        <p:spPr>
          <a:xfrm>
            <a:off x="594360" y="1371600"/>
            <a:ext cx="2558720" cy="64008"/>
          </a:xfrm>
          <a:prstGeom prst="rect">
            <a:avLst/>
          </a:prstGeom>
          <a:solidFill>
            <a:srgbClr val="1E3A8A"/>
          </a:solidFill>
          <a:ln w="12700">
            <a:solidFill>
              <a:srgbClr val="1E3A8A"/>
            </a:solidFill>
            <a:prstDash val="solid"/>
          </a:ln>
        </p:spPr>
      </p:sp>
      <p:sp>
        <p:nvSpPr>
          <p:cNvPr id="7" name="Text 5"/>
          <p:cNvSpPr/>
          <p:nvPr/>
        </p:nvSpPr>
        <p:spPr>
          <a:xfrm>
            <a:off x="850392"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1</a:t>
            </a:r>
            <a:endParaRPr lang="en-US" sz="2100" dirty="0"/>
          </a:p>
        </p:txBody>
      </p:sp>
      <p:sp>
        <p:nvSpPr>
          <p:cNvPr id="8" name="Text 6"/>
          <p:cNvSpPr/>
          <p:nvPr/>
        </p:nvSpPr>
        <p:spPr>
          <a:xfrm>
            <a:off x="850392"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Einführung und Lage.</a:t>
            </a:r>
            <a:endParaRPr lang="en-US" sz="1700" dirty="0"/>
          </a:p>
        </p:txBody>
      </p:sp>
      <p:sp>
        <p:nvSpPr>
          <p:cNvPr id="9" name="Shape 7"/>
          <p:cNvSpPr/>
          <p:nvPr/>
        </p:nvSpPr>
        <p:spPr>
          <a:xfrm>
            <a:off x="3409112" y="1371600"/>
            <a:ext cx="2558720" cy="1874520"/>
          </a:xfrm>
          <a:prstGeom prst="rect">
            <a:avLst/>
          </a:prstGeom>
          <a:solidFill>
            <a:srgbClr val="FFFFFF"/>
          </a:solidFill>
          <a:ln w="9525">
            <a:solidFill>
              <a:srgbClr val="E2E8F0"/>
            </a:solidFill>
            <a:prstDash val="solid"/>
          </a:ln>
        </p:spPr>
      </p:sp>
      <p:sp>
        <p:nvSpPr>
          <p:cNvPr id="10" name="Shape 8"/>
          <p:cNvSpPr/>
          <p:nvPr/>
        </p:nvSpPr>
        <p:spPr>
          <a:xfrm>
            <a:off x="3409112" y="1371600"/>
            <a:ext cx="2558720" cy="64008"/>
          </a:xfrm>
          <a:prstGeom prst="rect">
            <a:avLst/>
          </a:prstGeom>
          <a:solidFill>
            <a:srgbClr val="1E3A8A"/>
          </a:solidFill>
          <a:ln w="12700">
            <a:solidFill>
              <a:srgbClr val="1E3A8A"/>
            </a:solidFill>
            <a:prstDash val="solid"/>
          </a:ln>
        </p:spPr>
      </p:sp>
      <p:sp>
        <p:nvSpPr>
          <p:cNvPr id="11" name="Text 9"/>
          <p:cNvSpPr/>
          <p:nvPr/>
        </p:nvSpPr>
        <p:spPr>
          <a:xfrm>
            <a:off x="3665144"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2</a:t>
            </a:r>
            <a:endParaRPr lang="en-US" sz="2100" dirty="0"/>
          </a:p>
        </p:txBody>
      </p:sp>
      <p:sp>
        <p:nvSpPr>
          <p:cNvPr id="12" name="Text 10"/>
          <p:cNvSpPr/>
          <p:nvPr/>
        </p:nvSpPr>
        <p:spPr>
          <a:xfrm>
            <a:off x="3665144"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Erkundung und Lagemeldung.</a:t>
            </a:r>
            <a:endParaRPr lang="en-US" sz="1700" dirty="0"/>
          </a:p>
        </p:txBody>
      </p:sp>
      <p:sp>
        <p:nvSpPr>
          <p:cNvPr id="13" name="Shape 11"/>
          <p:cNvSpPr/>
          <p:nvPr/>
        </p:nvSpPr>
        <p:spPr>
          <a:xfrm>
            <a:off x="6223864" y="1371600"/>
            <a:ext cx="2558720" cy="1874520"/>
          </a:xfrm>
          <a:prstGeom prst="rect">
            <a:avLst/>
          </a:prstGeom>
          <a:solidFill>
            <a:srgbClr val="FFFFFF"/>
          </a:solidFill>
          <a:ln w="9525">
            <a:solidFill>
              <a:srgbClr val="E2E8F0"/>
            </a:solidFill>
            <a:prstDash val="solid"/>
          </a:ln>
        </p:spPr>
      </p:sp>
      <p:sp>
        <p:nvSpPr>
          <p:cNvPr id="14" name="Shape 12"/>
          <p:cNvSpPr/>
          <p:nvPr/>
        </p:nvSpPr>
        <p:spPr>
          <a:xfrm>
            <a:off x="6223864" y="1371600"/>
            <a:ext cx="2558720" cy="64008"/>
          </a:xfrm>
          <a:prstGeom prst="rect">
            <a:avLst/>
          </a:prstGeom>
          <a:solidFill>
            <a:srgbClr val="1E3A8A"/>
          </a:solidFill>
          <a:ln w="12700">
            <a:solidFill>
              <a:srgbClr val="1E3A8A"/>
            </a:solidFill>
            <a:prstDash val="solid"/>
          </a:ln>
        </p:spPr>
      </p:sp>
      <p:sp>
        <p:nvSpPr>
          <p:cNvPr id="15" name="Text 13"/>
          <p:cNvSpPr/>
          <p:nvPr/>
        </p:nvSpPr>
        <p:spPr>
          <a:xfrm>
            <a:off x="6479896"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3</a:t>
            </a:r>
            <a:endParaRPr lang="en-US" sz="2100" dirty="0"/>
          </a:p>
        </p:txBody>
      </p:sp>
      <p:sp>
        <p:nvSpPr>
          <p:cNvPr id="16" name="Text 14"/>
          <p:cNvSpPr/>
          <p:nvPr/>
        </p:nvSpPr>
        <p:spPr>
          <a:xfrm>
            <a:off x="6479896"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Befehle und Folgen.</a:t>
            </a:r>
            <a:endParaRPr lang="en-US" sz="1700" dirty="0"/>
          </a:p>
        </p:txBody>
      </p:sp>
      <p:sp>
        <p:nvSpPr>
          <p:cNvPr id="17" name="Shape 15"/>
          <p:cNvSpPr/>
          <p:nvPr/>
        </p:nvSpPr>
        <p:spPr>
          <a:xfrm>
            <a:off x="9038615" y="1371600"/>
            <a:ext cx="2558720" cy="1874520"/>
          </a:xfrm>
          <a:prstGeom prst="rect">
            <a:avLst/>
          </a:prstGeom>
          <a:solidFill>
            <a:srgbClr val="FFFFFF"/>
          </a:solidFill>
          <a:ln w="9525">
            <a:solidFill>
              <a:srgbClr val="E2E8F0"/>
            </a:solidFill>
            <a:prstDash val="solid"/>
          </a:ln>
        </p:spPr>
      </p:sp>
      <p:sp>
        <p:nvSpPr>
          <p:cNvPr id="18" name="Shape 16"/>
          <p:cNvSpPr/>
          <p:nvPr/>
        </p:nvSpPr>
        <p:spPr>
          <a:xfrm>
            <a:off x="9038615" y="1371600"/>
            <a:ext cx="2558720" cy="64008"/>
          </a:xfrm>
          <a:prstGeom prst="rect">
            <a:avLst/>
          </a:prstGeom>
          <a:solidFill>
            <a:srgbClr val="1E3A8A"/>
          </a:solidFill>
          <a:ln w="12700">
            <a:solidFill>
              <a:srgbClr val="1E3A8A"/>
            </a:solidFill>
            <a:prstDash val="solid"/>
          </a:ln>
        </p:spPr>
      </p:sp>
      <p:sp>
        <p:nvSpPr>
          <p:cNvPr id="19" name="Text 17"/>
          <p:cNvSpPr/>
          <p:nvPr/>
        </p:nvSpPr>
        <p:spPr>
          <a:xfrm>
            <a:off x="9294647"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4</a:t>
            </a:r>
            <a:endParaRPr lang="en-US" sz="2100" dirty="0"/>
          </a:p>
        </p:txBody>
      </p:sp>
      <p:sp>
        <p:nvSpPr>
          <p:cNvPr id="20" name="Text 18"/>
          <p:cNvSpPr/>
          <p:nvPr/>
        </p:nvSpPr>
        <p:spPr>
          <a:xfrm>
            <a:off x="9294647"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Auswertung.</a:t>
            </a:r>
            <a:endParaRPr lang="en-US" sz="1700" dirty="0"/>
          </a:p>
        </p:txBody>
      </p:sp>
      <p:sp>
        <p:nvSpPr>
          <p:cNvPr id="21" name="Shape 19"/>
          <p:cNvSpPr/>
          <p:nvPr/>
        </p:nvSpPr>
        <p:spPr>
          <a:xfrm>
            <a:off x="594360" y="3474720"/>
            <a:ext cx="11002975" cy="2377440"/>
          </a:xfrm>
          <a:prstGeom prst="rect">
            <a:avLst/>
          </a:prstGeom>
          <a:solidFill>
            <a:srgbClr val="FFF5E6"/>
          </a:solidFill>
          <a:ln w="9525">
            <a:solidFill>
              <a:srgbClr val="F5DDB5"/>
            </a:solidFill>
            <a:prstDash val="solid"/>
          </a:ln>
        </p:spPr>
      </p:sp>
      <p:sp>
        <p:nvSpPr>
          <p:cNvPr id="22" name="Shape 20"/>
          <p:cNvSpPr/>
          <p:nvPr/>
        </p:nvSpPr>
        <p:spPr>
          <a:xfrm>
            <a:off x="594360" y="3474720"/>
            <a:ext cx="82296" cy="2377440"/>
          </a:xfrm>
          <a:prstGeom prst="rect">
            <a:avLst/>
          </a:prstGeom>
          <a:solidFill>
            <a:srgbClr val="B71C1C"/>
          </a:solidFill>
          <a:ln w="12700">
            <a:solidFill>
              <a:srgbClr val="B71C1C"/>
            </a:solidFill>
            <a:prstDash val="solid"/>
          </a:ln>
        </p:spPr>
      </p:sp>
      <p:sp>
        <p:nvSpPr>
          <p:cNvPr id="23" name="Text 21"/>
          <p:cNvSpPr/>
          <p:nvPr/>
        </p:nvSpPr>
        <p:spPr>
          <a:xfrm>
            <a:off x="960120" y="3611880"/>
            <a:ext cx="10454335" cy="457200"/>
          </a:xfrm>
          <a:prstGeom prst="rect">
            <a:avLst/>
          </a:prstGeom>
          <a:noFill/>
          <a:ln/>
        </p:spPr>
        <p:txBody>
          <a:bodyPr wrap="square" lIns="0" tIns="0" rIns="0" bIns="0" rtlCol="0" anchor="ctr"/>
          <a:lstStyle/>
          <a:p>
            <a:pPr indent="0" marL="0">
              <a:buNone/>
            </a:pPr>
            <a:r>
              <a:rPr lang="en-US" sz="2200" b="1" dirty="0">
                <a:solidFill>
                  <a:srgbClr val="B71C1C"/>
                </a:solidFill>
                <a:latin typeface="Arial Narrow" pitchFamily="34" charset="0"/>
                <a:ea typeface="Arial Narrow" pitchFamily="34" charset="-122"/>
                <a:cs typeface="Arial Narrow" pitchFamily="34" charset="-120"/>
              </a:rPr>
              <a:t>Nach dieser Ausbildung kannst du …</a:t>
            </a:r>
            <a:endParaRPr lang="en-US" sz="2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914400" y="4114800"/>
          <a:ext cx="10454335" cy="914400"/>
        </p:xfrm>
        <a:graphic>
          <a:graphicData uri="http://schemas.openxmlformats.org/drawingml/2006/table">
            <a:tbl>
              <a:tblPr/>
              <a:tblGrid>
                <a:gridCol w="411480"/>
                <a:gridCol w="10042855"/>
              </a:tblGrid>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„Kein Frontalangriff“ beachten,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Lage erkunden und Wichtiges vom Nebensächlichen trennen,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Befehle in sinnvoller Reihenfolge geben,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bl>
          </a:graphicData>
        </a:graphic>
      </p:graphicFrame>
      <p:sp>
        <p:nvSpPr>
          <p:cNvPr id="25" name="Text 2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2</a:t>
            </a:r>
            <a:endParaRPr lang="en-US" sz="1000" dirty="0"/>
          </a:p>
        </p:txBody>
      </p:sp>
      <p:sp>
        <p:nvSpPr>
          <p:cNvPr id="26" name="Text 2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01</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EINFÜHRUNG UND LAGE</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Vegetationsbrand · Ausbildung  ·  3</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1.1 SO LÄUFT DIE ÜBUNG</a:t>
            </a:r>
            <a:endParaRPr lang="en-US" sz="3400" dirty="0"/>
          </a:p>
        </p:txBody>
      </p:sp>
      <p:sp>
        <p:nvSpPr>
          <p:cNvPr id="5" name="Shape 3"/>
          <p:cNvSpPr/>
          <p:nvPr/>
        </p:nvSpPr>
        <p:spPr>
          <a:xfrm>
            <a:off x="594360" y="1508760"/>
            <a:ext cx="3496970" cy="3108960"/>
          </a:xfrm>
          <a:prstGeom prst="rect">
            <a:avLst/>
          </a:prstGeom>
          <a:solidFill>
            <a:srgbClr val="FFFFFF"/>
          </a:solidFill>
          <a:ln w="9525">
            <a:solidFill>
              <a:srgbClr val="E2E8F0"/>
            </a:solidFill>
            <a:prstDash val="solid"/>
          </a:ln>
        </p:spPr>
      </p:sp>
      <p:sp>
        <p:nvSpPr>
          <p:cNvPr id="6" name="Shape 4"/>
          <p:cNvSpPr/>
          <p:nvPr/>
        </p:nvSpPr>
        <p:spPr>
          <a:xfrm>
            <a:off x="594360" y="1508760"/>
            <a:ext cx="3496970" cy="64008"/>
          </a:xfrm>
          <a:prstGeom prst="rect">
            <a:avLst/>
          </a:prstGeom>
          <a:solidFill>
            <a:srgbClr val="1E3A8A"/>
          </a:solidFill>
          <a:ln w="12700">
            <a:solidFill>
              <a:srgbClr val="1E3A8A"/>
            </a:solidFill>
            <a:prstDash val="solid"/>
          </a:ln>
        </p:spPr>
      </p:sp>
      <p:sp>
        <p:nvSpPr>
          <p:cNvPr id="7" name="Text 5"/>
          <p:cNvSpPr/>
          <p:nvPr/>
        </p:nvSpPr>
        <p:spPr>
          <a:xfrm>
            <a:off x="850392"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ZIEL</a:t>
            </a:r>
            <a:endParaRPr lang="en-US" sz="2100" dirty="0"/>
          </a:p>
        </p:txBody>
      </p:sp>
      <p:sp>
        <p:nvSpPr>
          <p:cNvPr id="8" name="Text 6"/>
          <p:cNvSpPr/>
          <p:nvPr/>
        </p:nvSpPr>
        <p:spPr>
          <a:xfrm>
            <a:off x="850392"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Entscheidungen als Gruppenführer üben, ohne Zeitdruck des Einsatzes und ohne Risiko.</a:t>
            </a:r>
            <a:endParaRPr lang="en-US" sz="1700" dirty="0"/>
          </a:p>
        </p:txBody>
      </p:sp>
      <p:sp>
        <p:nvSpPr>
          <p:cNvPr id="9" name="Shape 7"/>
          <p:cNvSpPr/>
          <p:nvPr/>
        </p:nvSpPr>
        <p:spPr>
          <a:xfrm>
            <a:off x="4347362" y="1508760"/>
            <a:ext cx="3496970" cy="3108960"/>
          </a:xfrm>
          <a:prstGeom prst="rect">
            <a:avLst/>
          </a:prstGeom>
          <a:solidFill>
            <a:srgbClr val="FFFFFF"/>
          </a:solidFill>
          <a:ln w="9525">
            <a:solidFill>
              <a:srgbClr val="E2E8F0"/>
            </a:solidFill>
            <a:prstDash val="solid"/>
          </a:ln>
        </p:spPr>
      </p:sp>
      <p:sp>
        <p:nvSpPr>
          <p:cNvPr id="10" name="Shape 8"/>
          <p:cNvSpPr/>
          <p:nvPr/>
        </p:nvSpPr>
        <p:spPr>
          <a:xfrm>
            <a:off x="4347362" y="1508760"/>
            <a:ext cx="3496970" cy="64008"/>
          </a:xfrm>
          <a:prstGeom prst="rect">
            <a:avLst/>
          </a:prstGeom>
          <a:solidFill>
            <a:srgbClr val="1E3A8A"/>
          </a:solidFill>
          <a:ln w="12700">
            <a:solidFill>
              <a:srgbClr val="1E3A8A"/>
            </a:solidFill>
            <a:prstDash val="solid"/>
          </a:ln>
        </p:spPr>
      </p:sp>
      <p:sp>
        <p:nvSpPr>
          <p:cNvPr id="11" name="Text 9"/>
          <p:cNvSpPr/>
          <p:nvPr/>
        </p:nvSpPr>
        <p:spPr>
          <a:xfrm>
            <a:off x="4603394"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ABLAUF</a:t>
            </a:r>
            <a:endParaRPr lang="en-US" sz="2100" dirty="0"/>
          </a:p>
        </p:txBody>
      </p:sp>
      <p:sp>
        <p:nvSpPr>
          <p:cNvPr id="12" name="Text 10"/>
          <p:cNvSpPr/>
          <p:nvPr/>
        </p:nvSpPr>
        <p:spPr>
          <a:xfrm>
            <a:off x="4603394"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Lage lesen, erkunden, Lage melden, Befehle geben, eine Lage später, Auswertung.</a:t>
            </a:r>
            <a:endParaRPr lang="en-US" sz="1700" dirty="0"/>
          </a:p>
        </p:txBody>
      </p:sp>
      <p:sp>
        <p:nvSpPr>
          <p:cNvPr id="13" name="Shape 11"/>
          <p:cNvSpPr/>
          <p:nvPr/>
        </p:nvSpPr>
        <p:spPr>
          <a:xfrm>
            <a:off x="8100365" y="1508760"/>
            <a:ext cx="3496970" cy="3108960"/>
          </a:xfrm>
          <a:prstGeom prst="rect">
            <a:avLst/>
          </a:prstGeom>
          <a:solidFill>
            <a:srgbClr val="FFFFFF"/>
          </a:solidFill>
          <a:ln w="9525">
            <a:solidFill>
              <a:srgbClr val="E2E8F0"/>
            </a:solidFill>
            <a:prstDash val="solid"/>
          </a:ln>
        </p:spPr>
      </p:sp>
      <p:sp>
        <p:nvSpPr>
          <p:cNvPr id="14" name="Shape 12"/>
          <p:cNvSpPr/>
          <p:nvPr/>
        </p:nvSpPr>
        <p:spPr>
          <a:xfrm>
            <a:off x="8100365" y="1508760"/>
            <a:ext cx="3496970" cy="64008"/>
          </a:xfrm>
          <a:prstGeom prst="rect">
            <a:avLst/>
          </a:prstGeom>
          <a:solidFill>
            <a:srgbClr val="1E3A8A"/>
          </a:solidFill>
          <a:ln w="12700">
            <a:solidFill>
              <a:srgbClr val="1E3A8A"/>
            </a:solidFill>
            <a:prstDash val="solid"/>
          </a:ln>
        </p:spPr>
      </p:sp>
      <p:sp>
        <p:nvSpPr>
          <p:cNvPr id="15" name="Text 13"/>
          <p:cNvSpPr/>
          <p:nvPr/>
        </p:nvSpPr>
        <p:spPr>
          <a:xfrm>
            <a:off x="8356397"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DAUER</a:t>
            </a:r>
            <a:endParaRPr lang="en-US" sz="2100" dirty="0"/>
          </a:p>
        </p:txBody>
      </p:sp>
      <p:sp>
        <p:nvSpPr>
          <p:cNvPr id="16" name="Text 14"/>
          <p:cNvSpPr/>
          <p:nvPr/>
        </p:nvSpPr>
        <p:spPr>
          <a:xfrm>
            <a:off x="8356397"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Etwa 45 bis 60 Minuten, allein oder in Kleingruppen von zwei bis vier Personen.</a:t>
            </a:r>
            <a:endParaRPr lang="en-US" sz="17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4</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1.2 DIE ALARMMELDUNG</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STICHWORT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B:Wald: Waldbrand, Rauch über dem Waldrand</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ORT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Waldrand Birkenheide (fiktiv), Gehöft Waldhof 1,2 km nördlich der Landstraße</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MELDENDER</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Spaziergänger ruft an: Rauch und Flammen im Kiefernforst, das Feuer läuft Richtung Wiese und Gehöft.</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ALARMIERT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Löschzug (LF 10, KLF), TLF, RTW</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DEINE ROLLE</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Ein Bodenfeuer im Kiefernforst läuft mit dem Wind auf ein Gehöft zu. Du führst die Gruppe des ersten Fahrzeugs.</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5</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1.3 DIE LAGE BEIM EINTREFFEN</a:t>
            </a:r>
            <a:endParaRPr lang="en-US" sz="34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94360" y="1417320"/>
          <a:ext cx="5760720" cy="914400"/>
        </p:xfrm>
        <a:graphic>
          <a:graphicData uri="http://schemas.openxmlformats.org/drawingml/2006/table">
            <a:tbl>
              <a:tblPr/>
              <a:tblGrid>
                <a:gridCol w="411480"/>
                <a:gridCol w="5349240"/>
              </a:tblGrid>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Du bist Gruppenführer auf dem LF 10 und erreichst als erstes Fahrzeug die Einsatzstelle über den Hauptweg von der Landstraße. Das TLF, das KLF und der Rettungswagen folgen kurz danach. </a:t>
                      </a:r>
                      <a:pPr indent="0" marL="0">
                        <a:buNone/>
                      </a:pP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Beim Eintreffen siehst du: Etwa 150 m westlich des Hauptwegs brennt der Boden im Kiefernforst auf einer Fläche, die bereits verbrannt ist. Die Feuerfront läuft mit dem Westwind (etwa 5 m/s) nach Osten auf die Wiese zu, die Flammen sind etwa 2 m hoch. </a:t>
                      </a:r>
                      <a:pPr indent="0" marL="0">
                        <a:buNone/>
                      </a:pP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Dir stehen die Fahrzeuge der Alarmierung zur Verfügung. Verstärkung, Schlauchwagen, Führungsfahrzeug und Forst musst du nachfordern. </a:t>
                      </a:r>
                      <a:pPr indent="0" marL="0">
                        <a:buNone/>
                      </a:pP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pic>
        <p:nvPicPr>
          <p:cNvPr id="6" name="Image 0" descr="Waldbrand bei Treuenbrietzen 2022">    </p:cNvPr>
          <p:cNvPicPr>
            <a:picLocks noChangeAspect="1"/>
          </p:cNvPicPr>
          <p:nvPr/>
        </p:nvPicPr>
        <p:blipFill>
          <a:blip r:embed="rId1"/>
          <a:stretch>
            <a:fillRect/>
          </a:stretch>
        </p:blipFill>
        <p:spPr>
          <a:xfrm>
            <a:off x="6675120" y="1463040"/>
            <a:ext cx="4922215" cy="3284040"/>
          </a:xfrm>
          <a:prstGeom prst="rect">
            <a:avLst/>
          </a:prstGeom>
        </p:spPr>
      </p:pic>
      <p:sp>
        <p:nvSpPr>
          <p:cNvPr id="7" name="Text 3"/>
          <p:cNvSpPr/>
          <p:nvPr/>
        </p:nvSpPr>
        <p:spPr>
          <a:xfrm>
            <a:off x="6675120" y="4783656"/>
            <a:ext cx="4922215" cy="237744"/>
          </a:xfrm>
          <a:prstGeom prst="rect">
            <a:avLst/>
          </a:prstGeom>
          <a:noFill/>
          <a:ln/>
        </p:spPr>
        <p:txBody>
          <a:bodyPr wrap="square" lIns="0" tIns="0" rIns="0" bIns="0" rtlCol="0" anchor="ctr"/>
          <a:lstStyle/>
          <a:p>
            <a:pPr algn="ctr" indent="0" marL="0">
              <a:buNone/>
            </a:pPr>
            <a:r>
              <a:rPr lang="en-US" sz="900" u="sng" dirty="0">
                <a:solidFill>
                  <a:srgbClr val="64748B"/>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Foto: Leonhard Lenz, CC0</a:t>
            </a:r>
            <a:endParaRPr lang="en-US" sz="900" dirty="0"/>
          </a:p>
        </p:txBody>
      </p:sp>
      <p:sp>
        <p:nvSpPr>
          <p:cNvPr id="8"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6</a:t>
            </a:r>
            <a:endParaRPr lang="en-US" sz="1000" dirty="0"/>
          </a:p>
        </p:txBody>
      </p:sp>
      <p:sp>
        <p:nvSpPr>
          <p:cNvPr id="9" name="Text 5">
            <a:hlinkClick r:id="rId3"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3"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1.4 FUNK UND RÜCKFRAGEN</a:t>
            </a:r>
            <a:endParaRPr lang="en-US" sz="34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Leitstelle: </a:t>
                      </a:r>
                      <a:pPr indent="0" marL="0">
                        <a:buNone/>
                      </a:pPr>
                      <a:r>
                        <a:rPr lang="en-US" sz="2000" dirty="0">
                          <a:solidFill>
                            <a:srgbClr val="334155"/>
                          </a:solidFill>
                          <a:latin typeface="Calibri" pitchFamily="34" charset="0"/>
                          <a:ea typeface="Calibri" pitchFamily="34" charset="-122"/>
                          <a:cs typeface="Calibri" pitchFamily="34" charset="-120"/>
                        </a:rPr>
                        <a:t>Der Waldbesitzer meldet: Auf der Fläche war früher ein Truppenübungsplatz.</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Leitstelle: </a:t>
                      </a:r>
                      <a:pPr indent="0" marL="0">
                        <a:buNone/>
                      </a:pPr>
                      <a:r>
                        <a:rPr lang="en-US" sz="2000" dirty="0">
                          <a:solidFill>
                            <a:srgbClr val="334155"/>
                          </a:solidFill>
                          <a:latin typeface="Calibri" pitchFamily="34" charset="0"/>
                          <a:ea typeface="Calibri" pitchFamily="34" charset="-122"/>
                          <a:cs typeface="Calibri" pitchFamily="34" charset="-120"/>
                        </a:rPr>
                        <a:t>Das Stichwort lautet „B:Wald“. Der Forst wird auf Wunsch benachrichtigt. Nachbarwehren sind bereit.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7</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02</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ERKUNDUNG UND LAGEMELDUNG</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Vegetationsbrand · Ausbildung  ·  8</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2.1 DIE ERKUNDUNG</a:t>
            </a:r>
            <a:endParaRPr lang="en-US" sz="3400" dirty="0"/>
          </a:p>
        </p:txBody>
      </p:sp>
      <p:sp>
        <p:nvSpPr>
          <p:cNvPr id="5" name="Text 3"/>
          <p:cNvSpPr/>
          <p:nvPr/>
        </p:nvSpPr>
        <p:spPr>
          <a:xfrm>
            <a:off x="594360" y="1371600"/>
            <a:ext cx="11002975" cy="548640"/>
          </a:xfrm>
          <a:prstGeom prst="rect">
            <a:avLst/>
          </a:prstGeom>
          <a:noFill/>
          <a:ln/>
        </p:spPr>
        <p:txBody>
          <a:bodyPr wrap="square" lIns="0" tIns="0" rIns="0" bIns="0" rtlCol="0" anchor="ctr"/>
          <a:lstStyle/>
          <a:p>
            <a:pPr indent="0" marL="0">
              <a:buNone/>
            </a:pPr>
            <a:r>
              <a:rPr lang="en-US" sz="2200" dirty="0">
                <a:solidFill>
                  <a:srgbClr val="334155"/>
                </a:solidFill>
                <a:latin typeface="Calibri" pitchFamily="34" charset="0"/>
                <a:ea typeface="Calibri" pitchFamily="34" charset="-122"/>
                <a:cs typeface="Calibri" pitchFamily="34" charset="-120"/>
              </a:rPr>
              <a:t>Es stehen 15 Fragen zur Wahl, aber nur 8 dürfen gestellt werden.</a:t>
            </a:r>
            <a:endParaRPr lang="en-US" sz="22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94360" y="201168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Diskussion: </a:t>
                      </a:r>
                      <a:pPr indent="0" marL="0">
                        <a:buNone/>
                      </a:pPr>
                      <a:r>
                        <a:rPr lang="en-US" sz="2000" dirty="0">
                          <a:solidFill>
                            <a:srgbClr val="334155"/>
                          </a:solidFill>
                          <a:latin typeface="Calibri" pitchFamily="34" charset="0"/>
                          <a:ea typeface="Calibri" pitchFamily="34" charset="-122"/>
                          <a:cs typeface="Calibri" pitchFamily="34" charset="-120"/>
                        </a:rPr>
                        <a:t>Welche Fragen sind jetzt am wichtigsten? Warum?</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Reihenfolge: </a:t>
                      </a:r>
                      <a:pPr indent="0" marL="0">
                        <a:buNone/>
                      </a:pPr>
                      <a:r>
                        <a:rPr lang="en-US" sz="2000" dirty="0">
                          <a:solidFill>
                            <a:srgbClr val="334155"/>
                          </a:solidFill>
                          <a:latin typeface="Calibri" pitchFamily="34" charset="0"/>
                          <a:ea typeface="Calibri" pitchFamily="34" charset="-122"/>
                          <a:cs typeface="Calibri" pitchFamily="34" charset="-120"/>
                        </a:rPr>
                        <a:t>Menschenleben, Gefahren, Einsatzstelle, Kräfte und Wasser.</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Nicht erkunden: </a:t>
                      </a:r>
                      <a:pPr indent="0" marL="0">
                        <a:buNone/>
                      </a:pPr>
                      <a:r>
                        <a:rPr lang="en-US" sz="2000" dirty="0">
                          <a:solidFill>
                            <a:srgbClr val="334155"/>
                          </a:solidFill>
                          <a:latin typeface="Calibri" pitchFamily="34" charset="0"/>
                          <a:ea typeface="Calibri" pitchFamily="34" charset="-122"/>
                          <a:cs typeface="Calibri" pitchFamily="34" charset="-120"/>
                        </a:rPr>
                        <a:t>Was für die Einsatzentscheidung nichts bringt, kostet Zeit.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7"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9</a:t>
            </a:r>
            <a:endParaRPr lang="en-US" sz="1000" dirty="0"/>
          </a:p>
        </p:txBody>
      </p:sp>
      <p:sp>
        <p:nvSpPr>
          <p:cNvPr id="8" name="Text 5">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2.2 DIE FRAGEN NACH GRUPPEN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FEUER</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Wo ist die Feuerfront, und wie hoch sind die Flammen? · Wohin breitet sich das Feuer aus (Windrichtung, Gelände)? · Ist es ein Boden-, Lauf- oder Kronenfeuer? · Wie entwickelt sich der Wind? · Wem gehört der Wald? · Wie war das Wetter in der letzten Woche?</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SCHUTZOBJEKTE</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Welche Gebäude sind gefährdet, und wer wohnt dort? · Sind Personen im Gefahrenbereich? · Wer hat den Brand gelegt?</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EINSATZSTELLE</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Welche Wege, Zufahrten und Rückzugswege gibt es? · Wo gibt es Löschwasser (Teich, Hydrant, Zisterne)? · Wo gibt es einen sicheren Ankerpunkt? · Besteht Kampfmittelverdacht auf der Fläche? · Ist der Forst informiert? · Wer bezahlt den Einsatz?</a:t>
            </a:r>
            <a:endParaRPr lang="en-US" sz="1300" dirty="0"/>
          </a:p>
        </p:txBody>
      </p:sp>
      <p:sp>
        <p:nvSpPr>
          <p:cNvPr id="14" name="Text 1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10</a:t>
            </a:r>
            <a:endParaRPr lang="en-US" sz="1000" dirty="0"/>
          </a:p>
        </p:txBody>
      </p:sp>
      <p:sp>
        <p:nvSpPr>
          <p:cNvPr id="15" name="Text 1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2800" b="1" dirty="0">
                <a:solidFill>
                  <a:srgbClr val="0F172A"/>
                </a:solidFill>
                <a:latin typeface="Arial Narrow" pitchFamily="34" charset="0"/>
                <a:ea typeface="Arial Narrow" pitchFamily="34" charset="-122"/>
                <a:cs typeface="Arial Narrow" pitchFamily="34" charset="-120"/>
              </a:rPr>
              <a:t>2.3 DIE WICHTIGEN FRAGEN UND IHRE ANTWORTEN</a:t>
            </a:r>
            <a:endParaRPr lang="en-US" sz="28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WO IST DIE FEUERFRONT, UND WIE HOCH SIND DIE FLAMMEN?</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Die Feuerfront ist etwa 150 m breit. Die Flammen sind etwa 2 m hoch, einzelne Zungen reichen kurz bis 3 m.</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WOHIN BREITET SICH DAS FEUER AUS (WINDRICHTUNG, GELÄNDE)?</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Der Wind treibt das Feuer nach Osten auf die Wiese und das Gehöft zu. Die Wiese hat es noch nicht erreicht. Bei diesem Wind kann es das Gehöft in etwa einer halben Stunde erreichen.</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WELCHE GEBÄUDE SIND GEFÄHRDET, UND WER WOHNT DORT?</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Im Waldhof wohnt eine Familie mit zwei Kindern. Wohnhaus und Scheune liegen etwa 300 m östlich vom Hauptweg. Die Scheune ist mit Stroh gefüllt.</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WELCHE WEGE, ZUFAHRTEN UND RÜCKZUGSWEGE GIBT ES?</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Der Hauptweg führt von der Landstraße nach Norden zum Wendeplatz und ist befahrbar. Querweg und Forstweg Nord sind sandig. Der Rückzug ist über den Hauptweg nach Süden möglich.</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WO GIBT ES LÖSCHWASSER (TEICH, HYDRANT, ZISTERNE)?</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Direkt nordöstlich neben dem Hof liegt ein Löschteich mit ausreichend Wasser. Hydranten gibt es nur in der Ortschaft an der Landstraße, etwa 1,2 km entfernt.</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11</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2.4 NEBENSÄCHLICHES KOSTET ZEIT</a:t>
            </a:r>
            <a:endParaRPr lang="en-US" sz="3400" dirty="0"/>
          </a:p>
        </p:txBody>
      </p:sp>
      <p:sp>
        <p:nvSpPr>
          <p:cNvPr id="5" name="Shape 3"/>
          <p:cNvSpPr/>
          <p:nvPr/>
        </p:nvSpPr>
        <p:spPr>
          <a:xfrm>
            <a:off x="594360" y="1463040"/>
            <a:ext cx="5394960" cy="2011680"/>
          </a:xfrm>
          <a:prstGeom prst="rect">
            <a:avLst/>
          </a:prstGeom>
          <a:solidFill>
            <a:srgbClr val="FDE8E8"/>
          </a:solidFill>
          <a:ln w="12700">
            <a:solidFill>
              <a:srgbClr val="FDE8E8"/>
            </a:solidFill>
            <a:prstDash val="solid"/>
          </a:ln>
        </p:spPr>
      </p:sp>
      <p:sp>
        <p:nvSpPr>
          <p:cNvPr id="6" name="Shape 4"/>
          <p:cNvSpPr/>
          <p:nvPr/>
        </p:nvSpPr>
        <p:spPr>
          <a:xfrm>
            <a:off x="594360" y="1463040"/>
            <a:ext cx="82296" cy="2011680"/>
          </a:xfrm>
          <a:prstGeom prst="rect">
            <a:avLst/>
          </a:prstGeom>
          <a:solidFill>
            <a:srgbClr val="B71C1C"/>
          </a:solidFill>
          <a:ln w="12700">
            <a:solidFill>
              <a:srgbClr val="B71C1C"/>
            </a:solidFill>
            <a:prstDash val="solid"/>
          </a:ln>
        </p:spPr>
      </p:sp>
      <p:sp>
        <p:nvSpPr>
          <p:cNvPr id="7" name="Text 5"/>
          <p:cNvSpPr/>
          <p:nvPr/>
        </p:nvSpPr>
        <p:spPr>
          <a:xfrm>
            <a:off x="960120" y="1463040"/>
            <a:ext cx="4846320" cy="2011680"/>
          </a:xfrm>
          <a:prstGeom prst="rect">
            <a:avLst/>
          </a:prstGeom>
          <a:noFill/>
          <a:ln/>
        </p:spPr>
        <p:txBody>
          <a:bodyPr wrap="square" lIns="0" tIns="0" rIns="0" bIns="0" rtlCol="0" anchor="ctr"/>
          <a:lstStyle/>
          <a:p>
            <a:pPr indent="0" marL="0">
              <a:buNone/>
            </a:pPr>
            <a:r>
              <a:rPr lang="en-US" sz="1800" b="1" dirty="0">
                <a:solidFill>
                  <a:srgbClr val="B71C1C"/>
                </a:solidFill>
                <a:latin typeface="Calibri" pitchFamily="34" charset="0"/>
                <a:ea typeface="Calibri" pitchFamily="34" charset="-122"/>
                <a:cs typeface="Calibri" pitchFamily="34" charset="-120"/>
              </a:rPr>
              <a:t>MERKE</a:t>
            </a:r>
            <a:endParaRPr lang="en-US" sz="1800" dirty="0"/>
          </a:p>
          <a:p>
            <a:pPr indent="0" marL="0">
              <a:buNone/>
            </a:pPr>
            <a:r>
              <a:rPr lang="en-US" sz="2200" dirty="0">
                <a:solidFill>
                  <a:srgbClr val="334155"/>
                </a:solidFill>
                <a:latin typeface="Calibri" pitchFamily="34" charset="0"/>
                <a:ea typeface="Calibri" pitchFamily="34" charset="-122"/>
                <a:cs typeface="Calibri" pitchFamily="34" charset="-120"/>
              </a:rPr>
              <a:t>Waldbesitzer, Brandursache, Kosten und das Wetter der letzten Woche helfen bei der Lagebeurteilung jetzt nicht.</a:t>
            </a:r>
            <a:endParaRPr lang="en-US" sz="18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6400800" y="1463040"/>
          <a:ext cx="5196535" cy="914400"/>
        </p:xfrm>
        <a:graphic>
          <a:graphicData uri="http://schemas.openxmlformats.org/drawingml/2006/table">
            <a:tbl>
              <a:tblPr/>
              <a:tblGrid>
                <a:gridCol w="411480"/>
                <a:gridCol w="4785055"/>
              </a:tblGrid>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Wem gehört der Wald?</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Wer hat den Brand gelegt?</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Wer bezahlt den Einsatz?</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Wie war das Wetter in der letzten Woche?</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9" name="Text 6"/>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12</a:t>
            </a:r>
            <a:endParaRPr lang="en-US" sz="1000" dirty="0"/>
          </a:p>
        </p:txBody>
      </p:sp>
      <p:sp>
        <p:nvSpPr>
          <p:cNvPr id="10" name="Text 7">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2.5 DIE LAGEMELDUNG AN DIE LEITSTELLE</a:t>
            </a:r>
            <a:endParaRPr lang="en-US" sz="31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WAS IST PASSIERT?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Bodenfeuer im Kiefernforst, die Front läuft mit Westwind nach Osten</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WIE IST DIE LAGE?</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Flammenlänge etwa 2 m, das Gehöft ist in etwa 30 Minuten bedroht, Ankerpunkt am Querweg</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WAS BRAUCHST DU?</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Verstärkung mit Löschwasser, Führungsfahrzeug, Forst und Nachbarwehren</a:t>
            </a:r>
            <a:endParaRPr lang="en-US" sz="1300" dirty="0"/>
          </a:p>
        </p:txBody>
      </p:sp>
      <p:sp>
        <p:nvSpPr>
          <p:cNvPr id="14" name="Text 1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13</a:t>
            </a:r>
            <a:endParaRPr lang="en-US" sz="1000" dirty="0"/>
          </a:p>
        </p:txBody>
      </p:sp>
      <p:sp>
        <p:nvSpPr>
          <p:cNvPr id="15" name="Text 1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2.6 AUFSTELLUNG DER FAHRZEUGE</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LÖSCHFAHRZEUG AN EINER FLANKE</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Der Angriff erfolgt über die Flanken, nie frontal aus dem Grünen.</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LÖSCHFAHRZEUG ZWISCHEN FEUER UND GEHÖFT</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Riegelstellung: Das Löschfahrzeug schützt das Gehöft vor dem Feuer.</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KEIN FAHRZEUG VOR DER FEUERFRONT</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Wer in Windrichtung vor der Front steht, wird vom Feuer eingeholt. Fahrzeuge stehen an den Flanken oder dahinter.</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FÜHRUNG AM ANKERPUNKT ODER AN DER ZUFAHRT</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Die Führung steht am sicheren Ankerpunkt oder an der Zufahrt und überblickt die Lage.</a:t>
            </a:r>
            <a:endParaRPr lang="en-US" sz="13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14</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03</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BEFEHLE UND FOLGEN</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Vegetationsbrand · Ausbildung  ·  15</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3.1 BEFEHLE GEBEN</a:t>
            </a:r>
            <a:endParaRPr lang="en-US" sz="34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Reihenfolge zählt: </a:t>
                      </a:r>
                      <a:pPr indent="0" marL="0">
                        <a:buNone/>
                      </a:pPr>
                      <a:r>
                        <a:rPr lang="en-US" sz="2000" dirty="0">
                          <a:solidFill>
                            <a:srgbClr val="334155"/>
                          </a:solidFill>
                          <a:latin typeface="Calibri" pitchFamily="34" charset="0"/>
                          <a:ea typeface="Calibri" pitchFamily="34" charset="-122"/>
                          <a:cs typeface="Calibri" pitchFamily="34" charset="-120"/>
                        </a:rPr>
                        <a:t>Die Maßnahmen werden in der Reihenfolge ausgewertet, in der du sie einreihst.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Gliederung: </a:t>
                      </a:r>
                      <a:pPr indent="0" marL="0">
                        <a:buNone/>
                      </a:pPr>
                      <a:r>
                        <a:rPr lang="en-US" sz="2000" dirty="0">
                          <a:solidFill>
                            <a:srgbClr val="334155"/>
                          </a:solidFill>
                          <a:latin typeface="Calibri" pitchFamily="34" charset="0"/>
                          <a:ea typeface="Calibri" pitchFamily="34" charset="-122"/>
                          <a:cs typeface="Calibri" pitchFamily="34" charset="-120"/>
                        </a:rPr>
                        <a:t>Einheit, Auftrag, Mittel, Ziel, Weg, wie in der FwDV 3.</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Platz: </a:t>
                      </a:r>
                      <a:pPr indent="0" marL="0">
                        <a:buNone/>
                      </a:pPr>
                      <a:r>
                        <a:rPr lang="en-US" sz="2000" dirty="0">
                          <a:solidFill>
                            <a:srgbClr val="334155"/>
                          </a:solidFill>
                          <a:latin typeface="Calibri" pitchFamily="34" charset="0"/>
                          <a:ea typeface="Calibri" pitchFamily="34" charset="-122"/>
                          <a:cs typeface="Calibri" pitchFamily="34" charset="-120"/>
                        </a:rPr>
                        <a:t>Im ersten Durchgang stehen 10 Befehle zur Verfügung.</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Diskussion: </a:t>
                      </a:r>
                      <a:pPr indent="0" marL="0">
                        <a:buNone/>
                      </a:pPr>
                      <a:r>
                        <a:rPr lang="en-US" sz="2000" dirty="0">
                          <a:solidFill>
                            <a:srgbClr val="334155"/>
                          </a:solidFill>
                          <a:latin typeface="Calibri" pitchFamily="34" charset="0"/>
                          <a:ea typeface="Calibri" pitchFamily="34" charset="-122"/>
                          <a:cs typeface="Calibri" pitchFamily="34" charset="-120"/>
                        </a:rPr>
                        <a:t>Was kommt zuerst? Was darf nicht fehlen?</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16</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3.2 MUSTERLÖSUNG: DIE ERSTEN BEFEHLE</a:t>
            </a:r>
            <a:endParaRPr lang="en-US" sz="31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Lagemeldung an die Leitstelle</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Beobachter (Lookout) einsetzen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Ankerpunkt festlegen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Rückzugsweg für die Trupps festlegen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Shape 19"/>
          <p:cNvSpPr/>
          <p:nvPr/>
        </p:nvSpPr>
        <p:spPr>
          <a:xfrm>
            <a:off x="594360" y="5221224"/>
            <a:ext cx="11002975" cy="841248"/>
          </a:xfrm>
          <a:prstGeom prst="rect">
            <a:avLst/>
          </a:prstGeom>
          <a:solidFill>
            <a:srgbClr val="FFFFFF"/>
          </a:solidFill>
          <a:ln w="9525">
            <a:solidFill>
              <a:srgbClr val="E2E8F0"/>
            </a:solidFill>
            <a:prstDash val="solid"/>
          </a:ln>
        </p:spPr>
      </p:sp>
      <p:sp>
        <p:nvSpPr>
          <p:cNvPr id="22" name="Shape 20"/>
          <p:cNvSpPr/>
          <p:nvPr/>
        </p:nvSpPr>
        <p:spPr>
          <a:xfrm>
            <a:off x="777240" y="5367528"/>
            <a:ext cx="548640" cy="548640"/>
          </a:xfrm>
          <a:prstGeom prst="ellipse">
            <a:avLst/>
          </a:prstGeom>
          <a:solidFill>
            <a:srgbClr val="B71C1C"/>
          </a:solidFill>
          <a:ln w="12700">
            <a:solidFill>
              <a:srgbClr val="B71C1C"/>
            </a:solidFill>
            <a:prstDash val="solid"/>
          </a:ln>
        </p:spPr>
      </p:sp>
      <p:sp>
        <p:nvSpPr>
          <p:cNvPr id="23" name="Text 21"/>
          <p:cNvSpPr/>
          <p:nvPr/>
        </p:nvSpPr>
        <p:spPr>
          <a:xfrm>
            <a:off x="777240" y="5367528"/>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5</a:t>
            </a:r>
            <a:endParaRPr lang="en-US" sz="2200" dirty="0"/>
          </a:p>
        </p:txBody>
      </p:sp>
      <p:sp>
        <p:nvSpPr>
          <p:cNvPr id="24" name="Text 22"/>
          <p:cNvSpPr/>
          <p:nvPr/>
        </p:nvSpPr>
        <p:spPr>
          <a:xfrm>
            <a:off x="1554480" y="5221224"/>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Sicherheitszone festlegen und bekannt machen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5" name="Text 2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17</a:t>
            </a:r>
            <a:endParaRPr lang="en-US" sz="1000" dirty="0"/>
          </a:p>
        </p:txBody>
      </p:sp>
      <p:sp>
        <p:nvSpPr>
          <p:cNvPr id="26" name="Text 2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3.3 MUSTERLÖSUNG: WEITERE BEFEHLE</a:t>
            </a:r>
            <a:endParaRPr lang="en-US" sz="34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Flankenangriff vom Ankerpunkt aus</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Riegelstellung zum Schutz angrenzender Bereiche</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Wasserentnahme aus Löschteich oder Zisterne</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Nachbarwehren zur Unterstützung anfordern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Shape 19"/>
          <p:cNvSpPr/>
          <p:nvPr/>
        </p:nvSpPr>
        <p:spPr>
          <a:xfrm>
            <a:off x="594360" y="5221224"/>
            <a:ext cx="11002975" cy="841248"/>
          </a:xfrm>
          <a:prstGeom prst="rect">
            <a:avLst/>
          </a:prstGeom>
          <a:solidFill>
            <a:srgbClr val="FFFFFF"/>
          </a:solidFill>
          <a:ln w="9525">
            <a:solidFill>
              <a:srgbClr val="E2E8F0"/>
            </a:solidFill>
            <a:prstDash val="solid"/>
          </a:ln>
        </p:spPr>
      </p:sp>
      <p:sp>
        <p:nvSpPr>
          <p:cNvPr id="22" name="Shape 20"/>
          <p:cNvSpPr/>
          <p:nvPr/>
        </p:nvSpPr>
        <p:spPr>
          <a:xfrm>
            <a:off x="777240" y="5367528"/>
            <a:ext cx="548640" cy="548640"/>
          </a:xfrm>
          <a:prstGeom prst="ellipse">
            <a:avLst/>
          </a:prstGeom>
          <a:solidFill>
            <a:srgbClr val="B71C1C"/>
          </a:solidFill>
          <a:ln w="12700">
            <a:solidFill>
              <a:srgbClr val="B71C1C"/>
            </a:solidFill>
            <a:prstDash val="solid"/>
          </a:ln>
        </p:spPr>
      </p:sp>
      <p:sp>
        <p:nvSpPr>
          <p:cNvPr id="23" name="Text 21"/>
          <p:cNvSpPr/>
          <p:nvPr/>
        </p:nvSpPr>
        <p:spPr>
          <a:xfrm>
            <a:off x="777240" y="5367528"/>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5</a:t>
            </a:r>
            <a:endParaRPr lang="en-US" sz="2200" dirty="0"/>
          </a:p>
        </p:txBody>
      </p:sp>
      <p:sp>
        <p:nvSpPr>
          <p:cNvPr id="24" name="Text 22"/>
          <p:cNvSpPr/>
          <p:nvPr/>
        </p:nvSpPr>
        <p:spPr>
          <a:xfrm>
            <a:off x="1554480" y="5221224"/>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Forst und Fachberater Forst benachrichtigen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5" name="Text 2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18</a:t>
            </a:r>
            <a:endParaRPr lang="en-US" sz="1000" dirty="0"/>
          </a:p>
        </p:txBody>
      </p:sp>
      <p:sp>
        <p:nvSpPr>
          <p:cNvPr id="26" name="Text 2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3.4 EINE LAGE SPÄTER</a:t>
            </a:r>
            <a:endParaRPr lang="en-US" sz="3400" dirty="0"/>
          </a:p>
        </p:txBody>
      </p:sp>
      <p:sp>
        <p:nvSpPr>
          <p:cNvPr id="5" name="Text 3"/>
          <p:cNvSpPr/>
          <p:nvPr/>
        </p:nvSpPr>
        <p:spPr>
          <a:xfrm>
            <a:off x="594360" y="1371600"/>
            <a:ext cx="11002975" cy="548640"/>
          </a:xfrm>
          <a:prstGeom prst="rect">
            <a:avLst/>
          </a:prstGeom>
          <a:noFill/>
          <a:ln/>
        </p:spPr>
        <p:txBody>
          <a:bodyPr wrap="square" lIns="0" tIns="0" rIns="0" bIns="0" rtlCol="0" anchor="ctr"/>
          <a:lstStyle/>
          <a:p>
            <a:pPr indent="0" marL="0">
              <a:buNone/>
            </a:pPr>
            <a:r>
              <a:rPr lang="en-US" sz="2200" dirty="0">
                <a:solidFill>
                  <a:srgbClr val="334155"/>
                </a:solidFill>
                <a:latin typeface="Calibri" pitchFamily="34" charset="0"/>
                <a:ea typeface="Calibri" pitchFamily="34" charset="-122"/>
                <a:cs typeface="Calibri" pitchFamily="34" charset="-120"/>
              </a:rPr>
              <a:t>Zwanzig Minuten später. Der Wind frischt auf und dreht leicht auf Südwest. An der Südflanke wachsen die Flammen auf über 3 m. Das Gehöft ist noch nicht in Sicherheit.</a:t>
            </a:r>
            <a:endParaRPr lang="en-US" sz="22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94360" y="2011680"/>
          <a:ext cx="11002975" cy="914400"/>
        </p:xfrm>
        <a:graphic>
          <a:graphicData uri="http://schemas.openxmlformats.org/drawingml/2006/table">
            <a:tbl>
              <a:tblPr/>
              <a:tblGrid>
                <a:gridCol w="411480"/>
                <a:gridCol w="10591495"/>
              </a:tblGrid>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Mit „Flankenangriff vom Ankerpunkt aus“: Trupp Südflanke: </a:t>
                      </a:r>
                      <a:pPr indent="0" marL="0">
                        <a:buNone/>
                      </a:pPr>
                      <a:r>
                        <a:rPr lang="en-US" sz="1600" dirty="0">
                          <a:solidFill>
                            <a:srgbClr val="334155"/>
                          </a:solidFill>
                          <a:latin typeface="Calibri" pitchFamily="34" charset="0"/>
                          <a:ea typeface="Calibri" pitchFamily="34" charset="-122"/>
                          <a:cs typeface="Calibri" pitchFamily="34" charset="-120"/>
                        </a:rPr>
                        <a:t>Flammenlänge über 3 m! Wir kommen nicht mehr an die Front heran.</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Ohne „Beobachter (Lookout) einsetzen“: Eigene Beobachtung: </a:t>
                      </a:r>
                      <a:pPr indent="0" marL="0">
                        <a:buNone/>
                      </a:pPr>
                      <a:r>
                        <a:rPr lang="en-US" sz="1600" dirty="0">
                          <a:solidFill>
                            <a:srgbClr val="334155"/>
                          </a:solidFill>
                          <a:latin typeface="Calibri" pitchFamily="34" charset="0"/>
                          <a:ea typeface="Calibri" pitchFamily="34" charset="-122"/>
                          <a:cs typeface="Calibri" pitchFamily="34" charset="-120"/>
                        </a:rPr>
                        <a:t>Die Südflanke wurde von der Windänderung überrascht, ein Trupp war kurz abgeschnitten. Niemand hatte den Wind im Blick.</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Mit „Beobachter (Lookout) einsetzen“: Lookout: </a:t>
                      </a:r>
                      <a:pPr indent="0" marL="0">
                        <a:buNone/>
                      </a:pPr>
                      <a:r>
                        <a:rPr lang="en-US" sz="1600" dirty="0">
                          <a:solidFill>
                            <a:srgbClr val="334155"/>
                          </a:solidFill>
                          <a:latin typeface="Calibri" pitchFamily="34" charset="0"/>
                          <a:ea typeface="Calibri" pitchFamily="34" charset="-122"/>
                          <a:cs typeface="Calibri" pitchFamily="34" charset="-120"/>
                        </a:rPr>
                        <a:t>Windwechsel! Die Front dreht auf die Südflanke. Rückzug vorbereiten!</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7"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19</a:t>
            </a:r>
            <a:endParaRPr lang="en-US" sz="1000" dirty="0"/>
          </a:p>
        </p:txBody>
      </p:sp>
      <p:sp>
        <p:nvSpPr>
          <p:cNvPr id="8" name="Text 5">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3.5 MUSTERLÖSUNG: NACH DER LAGEÄNDERUNG</a:t>
            </a:r>
            <a:endParaRPr lang="en-US" sz="31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Rückzug befehlen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Gehöft verteidigen (Objektschutz)</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Bevölkerung warnen (Fenster und Türen schließen)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Betroffene betreuen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Text 19"/>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20</a:t>
            </a:r>
            <a:endParaRPr lang="en-US" sz="1000" dirty="0"/>
          </a:p>
        </p:txBody>
      </p:sp>
      <p:sp>
        <p:nvSpPr>
          <p:cNvPr id="22" name="Text 20">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04</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AUSWERTUNG</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Vegetationsbrand · Ausbildung  ·  21</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4.1 SO WIRD AUSGEWERTET</a:t>
            </a:r>
            <a:endParaRPr lang="en-US" sz="3400" dirty="0"/>
          </a:p>
        </p:txBody>
      </p:sp>
      <p:sp>
        <p:nvSpPr>
          <p:cNvPr id="5" name="Shape 3"/>
          <p:cNvSpPr/>
          <p:nvPr/>
        </p:nvSpPr>
        <p:spPr>
          <a:xfrm>
            <a:off x="594360" y="1508760"/>
            <a:ext cx="3496970" cy="3291840"/>
          </a:xfrm>
          <a:prstGeom prst="rect">
            <a:avLst/>
          </a:prstGeom>
          <a:solidFill>
            <a:srgbClr val="FFFFFF"/>
          </a:solidFill>
          <a:ln w="9525">
            <a:solidFill>
              <a:srgbClr val="E2E8F0"/>
            </a:solidFill>
            <a:prstDash val="solid"/>
          </a:ln>
        </p:spPr>
      </p:sp>
      <p:sp>
        <p:nvSpPr>
          <p:cNvPr id="6" name="Shape 4"/>
          <p:cNvSpPr/>
          <p:nvPr/>
        </p:nvSpPr>
        <p:spPr>
          <a:xfrm>
            <a:off x="594360" y="1508760"/>
            <a:ext cx="3496970" cy="64008"/>
          </a:xfrm>
          <a:prstGeom prst="rect">
            <a:avLst/>
          </a:prstGeom>
          <a:solidFill>
            <a:srgbClr val="1E3A8A"/>
          </a:solidFill>
          <a:ln w="12700">
            <a:solidFill>
              <a:srgbClr val="1E3A8A"/>
            </a:solidFill>
            <a:prstDash val="solid"/>
          </a:ln>
        </p:spPr>
      </p:sp>
      <p:sp>
        <p:nvSpPr>
          <p:cNvPr id="7" name="Text 5"/>
          <p:cNvSpPr/>
          <p:nvPr/>
        </p:nvSpPr>
        <p:spPr>
          <a:xfrm>
            <a:off x="850392"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PUNKTE</a:t>
            </a:r>
            <a:endParaRPr lang="en-US" sz="2100" dirty="0"/>
          </a:p>
        </p:txBody>
      </p:sp>
      <p:sp>
        <p:nvSpPr>
          <p:cNvPr id="8" name="Text 6"/>
          <p:cNvSpPr/>
          <p:nvPr/>
        </p:nvSpPr>
        <p:spPr>
          <a:xfrm>
            <a:off x="850392"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Es gibt 104 Punkte, verteilt auf 33 Kriterien. Rückmeldung je Kriterium mit Begründung.</a:t>
            </a:r>
            <a:endParaRPr lang="en-US" sz="1700" dirty="0"/>
          </a:p>
        </p:txBody>
      </p:sp>
      <p:sp>
        <p:nvSpPr>
          <p:cNvPr id="9" name="Shape 7"/>
          <p:cNvSpPr/>
          <p:nvPr/>
        </p:nvSpPr>
        <p:spPr>
          <a:xfrm>
            <a:off x="4347362" y="1508760"/>
            <a:ext cx="3496970" cy="3291840"/>
          </a:xfrm>
          <a:prstGeom prst="rect">
            <a:avLst/>
          </a:prstGeom>
          <a:solidFill>
            <a:srgbClr val="FFFFFF"/>
          </a:solidFill>
          <a:ln w="9525">
            <a:solidFill>
              <a:srgbClr val="E2E8F0"/>
            </a:solidFill>
            <a:prstDash val="solid"/>
          </a:ln>
        </p:spPr>
      </p:sp>
      <p:sp>
        <p:nvSpPr>
          <p:cNvPr id="10" name="Shape 8"/>
          <p:cNvSpPr/>
          <p:nvPr/>
        </p:nvSpPr>
        <p:spPr>
          <a:xfrm>
            <a:off x="4347362" y="1508760"/>
            <a:ext cx="3496970" cy="64008"/>
          </a:xfrm>
          <a:prstGeom prst="rect">
            <a:avLst/>
          </a:prstGeom>
          <a:solidFill>
            <a:srgbClr val="1E3A8A"/>
          </a:solidFill>
          <a:ln w="12700">
            <a:solidFill>
              <a:srgbClr val="1E3A8A"/>
            </a:solidFill>
            <a:prstDash val="solid"/>
          </a:ln>
        </p:spPr>
      </p:sp>
      <p:sp>
        <p:nvSpPr>
          <p:cNvPr id="11" name="Text 9"/>
          <p:cNvSpPr/>
          <p:nvPr/>
        </p:nvSpPr>
        <p:spPr>
          <a:xfrm>
            <a:off x="4603394"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KRITISCHE KRITERIEN</a:t>
            </a:r>
            <a:endParaRPr lang="en-US" sz="2100" dirty="0"/>
          </a:p>
        </p:txBody>
      </p:sp>
      <p:sp>
        <p:nvSpPr>
          <p:cNvPr id="12" name="Text 10"/>
          <p:cNvSpPr/>
          <p:nvPr/>
        </p:nvSpPr>
        <p:spPr>
          <a:xfrm>
            <a:off x="4603394"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1 Kriterien sind sicherheitskritisch. Werden sie verletzt, ist die Lösung nicht bestanden.</a:t>
            </a:r>
            <a:endParaRPr lang="en-US" sz="1700" dirty="0"/>
          </a:p>
        </p:txBody>
      </p:sp>
      <p:sp>
        <p:nvSpPr>
          <p:cNvPr id="13" name="Shape 11"/>
          <p:cNvSpPr/>
          <p:nvPr/>
        </p:nvSpPr>
        <p:spPr>
          <a:xfrm>
            <a:off x="8100365" y="1508760"/>
            <a:ext cx="3496970" cy="3291840"/>
          </a:xfrm>
          <a:prstGeom prst="rect">
            <a:avLst/>
          </a:prstGeom>
          <a:solidFill>
            <a:srgbClr val="FFFFFF"/>
          </a:solidFill>
          <a:ln w="9525">
            <a:solidFill>
              <a:srgbClr val="E2E8F0"/>
            </a:solidFill>
            <a:prstDash val="solid"/>
          </a:ln>
        </p:spPr>
      </p:sp>
      <p:sp>
        <p:nvSpPr>
          <p:cNvPr id="14" name="Shape 12"/>
          <p:cNvSpPr/>
          <p:nvPr/>
        </p:nvSpPr>
        <p:spPr>
          <a:xfrm>
            <a:off x="8100365" y="1508760"/>
            <a:ext cx="3496970" cy="64008"/>
          </a:xfrm>
          <a:prstGeom prst="rect">
            <a:avLst/>
          </a:prstGeom>
          <a:solidFill>
            <a:srgbClr val="1E3A8A"/>
          </a:solidFill>
          <a:ln w="12700">
            <a:solidFill>
              <a:srgbClr val="1E3A8A"/>
            </a:solidFill>
            <a:prstDash val="solid"/>
          </a:ln>
        </p:spPr>
      </p:sp>
      <p:sp>
        <p:nvSpPr>
          <p:cNvPr id="15" name="Text 13"/>
          <p:cNvSpPr/>
          <p:nvPr/>
        </p:nvSpPr>
        <p:spPr>
          <a:xfrm>
            <a:off x="8356397"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MUSTERLÖSUNG</a:t>
            </a:r>
            <a:endParaRPr lang="en-US" sz="2100" dirty="0"/>
          </a:p>
        </p:txBody>
      </p:sp>
      <p:sp>
        <p:nvSpPr>
          <p:cNvPr id="16" name="Text 14"/>
          <p:cNvSpPr/>
          <p:nvPr/>
        </p:nvSpPr>
        <p:spPr>
          <a:xfrm>
            <a:off x="8356397"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Es gibt mehrere gute Lösungen. Die Musterlösung zeigt eine davon.</a:t>
            </a:r>
            <a:endParaRPr lang="en-US" sz="17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22</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4.2 DIE KRITISCHEN KRITERIEN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KEIN FRONTALANGRIFF</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Angriff auf die Front erfolgt über die Flanken, nie frontal aus dem Grünen. Frontal angreifende Kräfte werden vom Feuer eingeholt.</a:t>
            </a:r>
            <a:endParaRPr lang="en-US" sz="1300" dirty="0"/>
          </a:p>
        </p:txBody>
      </p:sp>
      <p:sp>
        <p:nvSpPr>
          <p:cNvPr id="8" name="Text 6"/>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23</a:t>
            </a:r>
            <a:endParaRPr lang="en-US" sz="1000" dirty="0"/>
          </a:p>
        </p:txBody>
      </p:sp>
      <p:sp>
        <p:nvSpPr>
          <p:cNvPr id="9" name="Text 7">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4.3 WEITERE WICHTIGE KRITERIEN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BEOBACHTER (LOOKOUT) EINGESETZT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LACES: Ein Beobachter überblickt Feuer und Wind und warnt die Trupps. Ohne LACES kein Angriff.</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FLANKENANGRIFF BEFOHLEN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AFFEN: Flanken aufrollen, Front angreifen, eindämmen. Der Flankenangriff ist Standard.</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AUSBREITUNG UND WIND ERKUNDET (4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Wind und Gelände bestimmen, wohin das Feuer läuft und welche Flanken sicher sind.</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LÖSCHFAHRZEUG AN EINER FLANKE (4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Der Angriff erfolgt über die Flanken, nie frontal aus dem Grünen.</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LÖSCHFAHRZEUG ZWISCHEN FEUER UND GEHÖFT (4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Riegelstellung: Das Löschfahrzeug schützt das Gehöft vor dem Feuer.</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24</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4.4 DIE MUSTERLÖSUNG</a:t>
            </a:r>
            <a:endParaRPr lang="en-US" sz="34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Erkundung: Du klärst die Feuerfront und die Flammenlänge, Wind und Ausbreitung, das gefährdete Gehöft, Wege und Rückzugswege sowie das Löschwasser. Waldbesitzer, Brandursache und Kosten helfen dir nicht.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Aufstellung: Die Löschfahrzeuge stehen an den Flanken, nicht vor der Front. Ein Fahrzeug schützt das Gehöft (Riegelstellung), ein Fahrzeug steht am Löschteich. Der Rückzugsweg auf dem Hauptweg nach Süden bleibt frei. Die Führung steht am Ankerpunkt oder an der Zufahrt.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Befehle: Nach LACES und AFFEN: Beobachter, Ankerpunkt, Rückzugsweg und Sicherheitszone festlegen, dann Flankenangriff, nie frontal. Das Gehöft wird verteidigt, die Wasserversorgung sichergestellt. Du forderst Verstärkung nach, benachrichtigst den Forst und klärst den Kampfmittelverdacht (frühere Übungsfläche).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25</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4.5 FRAGEN FÜR DIE GRUPPE</a:t>
            </a:r>
            <a:endParaRPr lang="en-US" sz="34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Warum gilt: „Kein Frontalangriff“? </a:t>
                      </a:r>
                      <a:pPr indent="0" marL="0">
                        <a:buNone/>
                      </a:pP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Was würdest du im echten Einsatz anders machen als im Spiel? </a:t>
                      </a:r>
                      <a:pPr indent="0" marL="0">
                        <a:buNone/>
                      </a:pP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26</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ZUM MITNEHMEN</a:t>
            </a:r>
            <a:endParaRPr lang="en-US" sz="3400" dirty="0"/>
          </a:p>
        </p:txBody>
      </p:sp>
      <p:sp>
        <p:nvSpPr>
          <p:cNvPr id="5" name="Shape 3"/>
          <p:cNvSpPr/>
          <p:nvPr/>
        </p:nvSpPr>
        <p:spPr>
          <a:xfrm>
            <a:off x="594360" y="1508760"/>
            <a:ext cx="2558720" cy="3017520"/>
          </a:xfrm>
          <a:prstGeom prst="rect">
            <a:avLst/>
          </a:prstGeom>
          <a:solidFill>
            <a:srgbClr val="FFFFFF"/>
          </a:solidFill>
          <a:ln w="9525">
            <a:solidFill>
              <a:srgbClr val="E2E8F0"/>
            </a:solidFill>
            <a:prstDash val="solid"/>
          </a:ln>
        </p:spPr>
      </p:sp>
      <p:sp>
        <p:nvSpPr>
          <p:cNvPr id="6" name="Shape 4"/>
          <p:cNvSpPr/>
          <p:nvPr/>
        </p:nvSpPr>
        <p:spPr>
          <a:xfrm>
            <a:off x="594360" y="1508760"/>
            <a:ext cx="2558720" cy="64008"/>
          </a:xfrm>
          <a:prstGeom prst="rect">
            <a:avLst/>
          </a:prstGeom>
          <a:solidFill>
            <a:srgbClr val="1E3A8A"/>
          </a:solidFill>
          <a:ln w="12700">
            <a:solidFill>
              <a:srgbClr val="1E3A8A"/>
            </a:solidFill>
            <a:prstDash val="solid"/>
          </a:ln>
        </p:spPr>
      </p:sp>
      <p:sp>
        <p:nvSpPr>
          <p:cNvPr id="7" name="Text 5"/>
          <p:cNvSpPr/>
          <p:nvPr/>
        </p:nvSpPr>
        <p:spPr>
          <a:xfrm>
            <a:off x="850392" y="1691640"/>
            <a:ext cx="2101520" cy="822960"/>
          </a:xfrm>
          <a:prstGeom prst="rect">
            <a:avLst/>
          </a:prstGeom>
          <a:noFill/>
          <a:ln/>
        </p:spPr>
        <p:txBody>
          <a:bodyPr wrap="square" lIns="0" tIns="0" rIns="0" bIns="0" rtlCol="0" anchor="t"/>
          <a:lstStyle/>
          <a:p>
            <a:pPr indent="0" marL="0">
              <a:buNone/>
            </a:pPr>
            <a:r>
              <a:rPr lang="en-US" sz="2000" b="1" dirty="0">
                <a:solidFill>
                  <a:srgbClr val="0F172A"/>
                </a:solidFill>
                <a:latin typeface="Arial Narrow" pitchFamily="34" charset="0"/>
                <a:ea typeface="Arial Narrow" pitchFamily="34" charset="-122"/>
                <a:cs typeface="Arial Narrow" pitchFamily="34" charset="-120"/>
              </a:rPr>
              <a:t>KEIN FRONTALANGRIFF</a:t>
            </a:r>
            <a:endParaRPr lang="en-US" sz="2000" dirty="0"/>
          </a:p>
        </p:txBody>
      </p:sp>
      <p:sp>
        <p:nvSpPr>
          <p:cNvPr id="8" name="Text 6"/>
          <p:cNvSpPr/>
          <p:nvPr/>
        </p:nvSpPr>
        <p:spPr>
          <a:xfrm>
            <a:off x="850392" y="2606040"/>
            <a:ext cx="2101520" cy="178308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Angriff auf die Front erfolgt über die Flanken, nie frontal aus dem …</a:t>
            </a:r>
            <a:endParaRPr lang="en-US" sz="1900" dirty="0"/>
          </a:p>
        </p:txBody>
      </p:sp>
      <p:sp>
        <p:nvSpPr>
          <p:cNvPr id="9" name="Shape 7"/>
          <p:cNvSpPr/>
          <p:nvPr/>
        </p:nvSpPr>
        <p:spPr>
          <a:xfrm>
            <a:off x="3409112" y="1508760"/>
            <a:ext cx="2558720" cy="3017520"/>
          </a:xfrm>
          <a:prstGeom prst="rect">
            <a:avLst/>
          </a:prstGeom>
          <a:solidFill>
            <a:srgbClr val="FFFFFF"/>
          </a:solidFill>
          <a:ln w="9525">
            <a:solidFill>
              <a:srgbClr val="E2E8F0"/>
            </a:solidFill>
            <a:prstDash val="solid"/>
          </a:ln>
        </p:spPr>
      </p:sp>
      <p:sp>
        <p:nvSpPr>
          <p:cNvPr id="10" name="Shape 8"/>
          <p:cNvSpPr/>
          <p:nvPr/>
        </p:nvSpPr>
        <p:spPr>
          <a:xfrm>
            <a:off x="3409112" y="1508760"/>
            <a:ext cx="2558720" cy="64008"/>
          </a:xfrm>
          <a:prstGeom prst="rect">
            <a:avLst/>
          </a:prstGeom>
          <a:solidFill>
            <a:srgbClr val="1E3A8A"/>
          </a:solidFill>
          <a:ln w="12700">
            <a:solidFill>
              <a:srgbClr val="1E3A8A"/>
            </a:solidFill>
            <a:prstDash val="solid"/>
          </a:ln>
        </p:spPr>
      </p:sp>
      <p:sp>
        <p:nvSpPr>
          <p:cNvPr id="11" name="Text 9"/>
          <p:cNvSpPr/>
          <p:nvPr/>
        </p:nvSpPr>
        <p:spPr>
          <a:xfrm>
            <a:off x="3665144" y="1691640"/>
            <a:ext cx="2101520" cy="118872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BEOBACHTER (LOOKOUT) EINGESETZT</a:t>
            </a:r>
            <a:endParaRPr lang="en-US" sz="2100" dirty="0"/>
          </a:p>
        </p:txBody>
      </p:sp>
      <p:sp>
        <p:nvSpPr>
          <p:cNvPr id="12" name="Text 10"/>
          <p:cNvSpPr/>
          <p:nvPr/>
        </p:nvSpPr>
        <p:spPr>
          <a:xfrm>
            <a:off x="3665144" y="2971800"/>
            <a:ext cx="2101520" cy="1417320"/>
          </a:xfrm>
          <a:prstGeom prst="rect">
            <a:avLst/>
          </a:prstGeom>
          <a:noFill/>
          <a:ln/>
        </p:spPr>
        <p:txBody>
          <a:bodyPr wrap="square" lIns="0" tIns="0" rIns="0" bIns="0" rtlCol="0" anchor="t"/>
          <a:lstStyle/>
          <a:p>
            <a:pPr indent="0" marL="0">
              <a:buNone/>
            </a:pPr>
            <a:r>
              <a:rPr lang="en-US" sz="1800" dirty="0">
                <a:solidFill>
                  <a:srgbClr val="334155"/>
                </a:solidFill>
                <a:latin typeface="Calibri" pitchFamily="34" charset="0"/>
                <a:ea typeface="Calibri" pitchFamily="34" charset="-122"/>
                <a:cs typeface="Calibri" pitchFamily="34" charset="-120"/>
              </a:rPr>
              <a:t>LACES: Ein Beobachter überblickt Feuer und Wind und warnt die Trupps.</a:t>
            </a:r>
            <a:endParaRPr lang="en-US" sz="1800" dirty="0"/>
          </a:p>
        </p:txBody>
      </p:sp>
      <p:sp>
        <p:nvSpPr>
          <p:cNvPr id="13" name="Shape 11"/>
          <p:cNvSpPr/>
          <p:nvPr/>
        </p:nvSpPr>
        <p:spPr>
          <a:xfrm>
            <a:off x="6223864" y="1508760"/>
            <a:ext cx="2558720" cy="3017520"/>
          </a:xfrm>
          <a:prstGeom prst="rect">
            <a:avLst/>
          </a:prstGeom>
          <a:solidFill>
            <a:srgbClr val="FFFFFF"/>
          </a:solidFill>
          <a:ln w="9525">
            <a:solidFill>
              <a:srgbClr val="E2E8F0"/>
            </a:solidFill>
            <a:prstDash val="solid"/>
          </a:ln>
        </p:spPr>
      </p:sp>
      <p:sp>
        <p:nvSpPr>
          <p:cNvPr id="14" name="Shape 12"/>
          <p:cNvSpPr/>
          <p:nvPr/>
        </p:nvSpPr>
        <p:spPr>
          <a:xfrm>
            <a:off x="6223864" y="1508760"/>
            <a:ext cx="2558720" cy="64008"/>
          </a:xfrm>
          <a:prstGeom prst="rect">
            <a:avLst/>
          </a:prstGeom>
          <a:solidFill>
            <a:srgbClr val="1E3A8A"/>
          </a:solidFill>
          <a:ln w="12700">
            <a:solidFill>
              <a:srgbClr val="1E3A8A"/>
            </a:solidFill>
            <a:prstDash val="solid"/>
          </a:ln>
        </p:spPr>
      </p:sp>
      <p:sp>
        <p:nvSpPr>
          <p:cNvPr id="15" name="Text 13"/>
          <p:cNvSpPr/>
          <p:nvPr/>
        </p:nvSpPr>
        <p:spPr>
          <a:xfrm>
            <a:off x="6479896" y="1691640"/>
            <a:ext cx="2101520" cy="822960"/>
          </a:xfrm>
          <a:prstGeom prst="rect">
            <a:avLst/>
          </a:prstGeom>
          <a:noFill/>
          <a:ln/>
        </p:spPr>
        <p:txBody>
          <a:bodyPr wrap="square" lIns="0" tIns="0" rIns="0" bIns="0" rtlCol="0" anchor="t"/>
          <a:lstStyle/>
          <a:p>
            <a:pPr indent="0" marL="0">
              <a:buNone/>
            </a:pPr>
            <a:r>
              <a:rPr lang="en-US" sz="2000" b="1" dirty="0">
                <a:solidFill>
                  <a:srgbClr val="0F172A"/>
                </a:solidFill>
                <a:latin typeface="Arial Narrow" pitchFamily="34" charset="0"/>
                <a:ea typeface="Arial Narrow" pitchFamily="34" charset="-122"/>
                <a:cs typeface="Arial Narrow" pitchFamily="34" charset="-120"/>
              </a:rPr>
              <a:t>FLANKENANGRIFF BEFOHLEN</a:t>
            </a:r>
            <a:endParaRPr lang="en-US" sz="2000" dirty="0"/>
          </a:p>
        </p:txBody>
      </p:sp>
      <p:sp>
        <p:nvSpPr>
          <p:cNvPr id="16" name="Text 14"/>
          <p:cNvSpPr/>
          <p:nvPr/>
        </p:nvSpPr>
        <p:spPr>
          <a:xfrm>
            <a:off x="6479896" y="2606040"/>
            <a:ext cx="2101520" cy="178308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AFFEN: Flanken aufrollen, Front angreifen, eindämmen.</a:t>
            </a:r>
            <a:endParaRPr lang="en-US" sz="1900" dirty="0"/>
          </a:p>
        </p:txBody>
      </p:sp>
      <p:sp>
        <p:nvSpPr>
          <p:cNvPr id="17" name="Shape 15"/>
          <p:cNvSpPr/>
          <p:nvPr/>
        </p:nvSpPr>
        <p:spPr>
          <a:xfrm>
            <a:off x="9038615" y="1508760"/>
            <a:ext cx="2558720" cy="3017520"/>
          </a:xfrm>
          <a:prstGeom prst="rect">
            <a:avLst/>
          </a:prstGeom>
          <a:solidFill>
            <a:srgbClr val="FFFFFF"/>
          </a:solidFill>
          <a:ln w="9525">
            <a:solidFill>
              <a:srgbClr val="E2E8F0"/>
            </a:solidFill>
            <a:prstDash val="solid"/>
          </a:ln>
        </p:spPr>
      </p:sp>
      <p:sp>
        <p:nvSpPr>
          <p:cNvPr id="18" name="Shape 16"/>
          <p:cNvSpPr/>
          <p:nvPr/>
        </p:nvSpPr>
        <p:spPr>
          <a:xfrm>
            <a:off x="9038615" y="1508760"/>
            <a:ext cx="2558720" cy="64008"/>
          </a:xfrm>
          <a:prstGeom prst="rect">
            <a:avLst/>
          </a:prstGeom>
          <a:solidFill>
            <a:srgbClr val="1E3A8A"/>
          </a:solidFill>
          <a:ln w="12700">
            <a:solidFill>
              <a:srgbClr val="1E3A8A"/>
            </a:solidFill>
            <a:prstDash val="solid"/>
          </a:ln>
        </p:spPr>
      </p:sp>
      <p:sp>
        <p:nvSpPr>
          <p:cNvPr id="19" name="Text 17"/>
          <p:cNvSpPr/>
          <p:nvPr/>
        </p:nvSpPr>
        <p:spPr>
          <a:xfrm>
            <a:off x="9294647" y="1691640"/>
            <a:ext cx="2101520" cy="118872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AUSBREITUNG UND WIND ERKUNDET</a:t>
            </a:r>
            <a:endParaRPr lang="en-US" sz="2100" dirty="0"/>
          </a:p>
        </p:txBody>
      </p:sp>
      <p:sp>
        <p:nvSpPr>
          <p:cNvPr id="20" name="Text 18"/>
          <p:cNvSpPr/>
          <p:nvPr/>
        </p:nvSpPr>
        <p:spPr>
          <a:xfrm>
            <a:off x="9294647" y="2971800"/>
            <a:ext cx="2101520" cy="1417320"/>
          </a:xfrm>
          <a:prstGeom prst="rect">
            <a:avLst/>
          </a:prstGeom>
          <a:noFill/>
          <a:ln/>
        </p:spPr>
        <p:txBody>
          <a:bodyPr wrap="square" lIns="0" tIns="0" rIns="0" bIns="0" rtlCol="0" anchor="t"/>
          <a:lstStyle/>
          <a:p>
            <a:pPr indent="0" marL="0">
              <a:buNone/>
            </a:pPr>
            <a:r>
              <a:rPr lang="en-US" sz="1800" dirty="0">
                <a:solidFill>
                  <a:srgbClr val="334155"/>
                </a:solidFill>
                <a:latin typeface="Calibri" pitchFamily="34" charset="0"/>
                <a:ea typeface="Calibri" pitchFamily="34" charset="-122"/>
                <a:cs typeface="Calibri" pitchFamily="34" charset="-120"/>
              </a:rPr>
              <a:t>Wind und Gelände bestimmen, wohin das Feuer läuft und welche Flanken …</a:t>
            </a:r>
            <a:endParaRPr lang="en-US" sz="1800" dirty="0"/>
          </a:p>
        </p:txBody>
      </p:sp>
      <p:sp>
        <p:nvSpPr>
          <p:cNvPr id="21" name="Text 19"/>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27</a:t>
            </a:r>
            <a:endParaRPr lang="en-US" sz="1000" dirty="0"/>
          </a:p>
        </p:txBody>
      </p:sp>
      <p:sp>
        <p:nvSpPr>
          <p:cNvPr id="22" name="Text 20">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QUELLEN UND BILDNACHWEIS</a:t>
            </a:r>
            <a:endParaRPr lang="en-US" sz="3400" dirty="0"/>
          </a:p>
        </p:txBody>
      </p:sp>
      <p:sp>
        <p:nvSpPr>
          <p:cNvPr id="5" name="Text 3"/>
          <p:cNvSpPr/>
          <p:nvPr/>
        </p:nvSpPr>
        <p:spPr>
          <a:xfrm>
            <a:off x="594360" y="1325880"/>
            <a:ext cx="5410048" cy="3566160"/>
          </a:xfrm>
          <a:prstGeom prst="rect">
            <a:avLst/>
          </a:prstGeom>
          <a:noFill/>
          <a:ln/>
        </p:spPr>
        <p:txBody>
          <a:bodyPr wrap="square" lIns="0" tIns="0" rIns="0" bIns="0" rtlCol="0" anchor="t"/>
          <a:lstStyle/>
          <a:p>
            <a:pPr indent="0" marL="0">
              <a:spcAft>
                <a:spcPts val="500"/>
              </a:spcAft>
              <a:buNone/>
            </a:pPr>
            <a:r>
              <a:rPr lang="en-US" sz="1300" b="1" u="sng" dirty="0">
                <a:solidFill>
                  <a:srgbClr val="0F172A"/>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Waldbrand bei Treuenbrietzen 2022</a:t>
            </a:r>
            <a:pPr indent="0" marL="0">
              <a:spcAft>
                <a:spcPts val="500"/>
              </a:spcAft>
              <a:buNone/>
            </a:pPr>
            <a:r>
              <a:rPr lang="en-US" sz="1300" dirty="0">
                <a:solidFill>
                  <a:srgbClr val="334155"/>
                </a:solidFill>
                <a:latin typeface="Calibri" pitchFamily="34" charset="0"/>
                <a:ea typeface="Calibri" pitchFamily="34" charset="-122"/>
                <a:cs typeface="Calibri" pitchFamily="34" charset="-120"/>
              </a:rPr>
              <a:t>  ·  Leonhard Lenz  ·  CC0</a:t>
            </a:r>
            <a:endParaRPr lang="en-US" sz="1300" dirty="0"/>
          </a:p>
        </p:txBody>
      </p:sp>
      <p:sp>
        <p:nvSpPr>
          <p:cNvPr id="6" name="Text 4"/>
          <p:cNvSpPr/>
          <p:nvPr/>
        </p:nvSpPr>
        <p:spPr>
          <a:xfrm>
            <a:off x="6187288" y="1325880"/>
            <a:ext cx="5410048" cy="3566160"/>
          </a:xfrm>
          <a:prstGeom prst="rect">
            <a:avLst/>
          </a:prstGeom>
          <a:noFill/>
          <a:ln/>
        </p:spPr>
        <p:txBody>
          <a:bodyPr wrap="square" lIns="0" tIns="0" rIns="0" bIns="0" rtlCol="0" anchor="t"/>
          <a:lstStyle/>
          <a:p>
            <a:pPr indent="0" marL="0">
              <a:spcAft>
                <a:spcPts val="500"/>
              </a:spcAft>
              <a:buNone/>
            </a:pPr>
            <a:endParaRPr lang="en-US" sz="1300" dirty="0"/>
          </a:p>
        </p:txBody>
      </p:sp>
      <p:sp>
        <p:nvSpPr>
          <p:cNvPr id="7" name="Shape 5"/>
          <p:cNvSpPr/>
          <p:nvPr/>
        </p:nvSpPr>
        <p:spPr>
          <a:xfrm>
            <a:off x="594360" y="4892040"/>
            <a:ext cx="11002975" cy="1325880"/>
          </a:xfrm>
          <a:prstGeom prst="rect">
            <a:avLst/>
          </a:prstGeom>
          <a:solidFill>
            <a:srgbClr val="EFF3F9"/>
          </a:solidFill>
          <a:ln w="12700">
            <a:solidFill>
              <a:srgbClr val="EFF3F9"/>
            </a:solidFill>
            <a:prstDash val="solid"/>
          </a:ln>
        </p:spPr>
      </p:sp>
      <p:sp>
        <p:nvSpPr>
          <p:cNvPr id="8" name="Text 6"/>
          <p:cNvSpPr/>
          <p:nvPr/>
        </p:nvSpPr>
        <p:spPr>
          <a:xfrm>
            <a:off x="868680" y="4892040"/>
            <a:ext cx="10545775" cy="1325880"/>
          </a:xfrm>
          <a:prstGeom prst="rect">
            <a:avLst/>
          </a:prstGeom>
          <a:noFill/>
          <a:ln/>
        </p:spPr>
        <p:txBody>
          <a:bodyPr wrap="square" lIns="0" tIns="0" rIns="0" bIns="0" rtlCol="0" anchor="ctr"/>
          <a:lstStyle/>
          <a:p>
            <a:pPr indent="0" marL="0">
              <a:buNone/>
            </a:pPr>
            <a:r>
              <a:rPr lang="en-US" sz="1600" b="1" dirty="0">
                <a:solidFill>
                  <a:srgbClr val="0F172A"/>
                </a:solidFill>
                <a:latin typeface="Arial Narrow" pitchFamily="34" charset="0"/>
                <a:ea typeface="Arial Narrow" pitchFamily="34" charset="-122"/>
                <a:cs typeface="Arial Narrow" pitchFamily="34" charset="-120"/>
              </a:rPr>
              <a:t>Inhalte und Nutzung  </a:t>
            </a:r>
            <a:endParaRPr lang="en-US" sz="1600" dirty="0"/>
          </a:p>
          <a:p>
            <a:pPr indent="0" marL="0">
              <a:buNone/>
            </a:pPr>
            <a:r>
              <a:rPr lang="en-US" sz="1250" dirty="0">
                <a:solidFill>
                  <a:srgbClr val="334155"/>
                </a:solidFill>
                <a:latin typeface="Calibri" pitchFamily="34" charset="0"/>
                <a:ea typeface="Calibri" pitchFamily="34" charset="-122"/>
                <a:cs typeface="Calibri" pitchFamily="34" charset="-120"/>
              </a:rPr>
              <a:t>Inhalte: Planspiel „Vegetationsbrand am Waldrand“ der Plattform Feuerwehr Wissen Brandenburg (fiktive Lage, Auswertung nach festen Regeln, keine KI). Die fachlichen Hinweise stehen auf den verlinkten Plattformseiten. In Brandenburg gelten die Weisungen deines Trägers.</a:t>
            </a:r>
            <a:endParaRPr lang="en-US" sz="1600" dirty="0"/>
          </a:p>
          <a:p>
            <a:pPr indent="0" marL="0">
              <a:buNone/>
            </a:pPr>
            <a:r>
              <a:rPr lang="en-US" sz="1250" dirty="0">
                <a:solidFill>
                  <a:srgbClr val="334155"/>
                </a:solidFill>
                <a:latin typeface="Calibri" pitchFamily="34" charset="0"/>
                <a:ea typeface="Calibri" pitchFamily="34" charset="-122"/>
                <a:cs typeface="Calibri" pitchFamily="34" charset="-120"/>
              </a:rPr>
              <a:t>Diese Präsentation darfst du frei bearbeiten und weitergeben. Bilder behalten ihre eigene Lizenz, die Quellenangabe bleibt dabei. Maßgeblich sind die Vorschriften und die Vorgaben deiner Wehr. Mehr unter feuerwehr-wissen-bb.de/wissen/ausbildung/</a:t>
            </a:r>
            <a:endParaRPr lang="en-US" sz="1600" dirty="0"/>
          </a:p>
        </p:txBody>
      </p:sp>
      <p:sp>
        <p:nvSpPr>
          <p:cNvPr id="9" name="Text 7"/>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Vegetationsbrand · Ausbildung  ·  28</a:t>
            </a:r>
            <a:endParaRPr lang="en-US" sz="1000" dirty="0"/>
          </a:p>
        </p:txBody>
      </p:sp>
      <p:sp>
        <p:nvSpPr>
          <p:cNvPr id="10" name="Text 8">
            <a:hlinkClick r:id="rId2"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2"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feuerwehr-wissen-bb.de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Planspiel Vegetationsbrand: Moderation</dc:title>
  <dc:subject>PptxGenJS Presentation</dc:subject>
  <dc:creator>Feuerwehr Wissen</dc:creator>
  <cp:lastModifiedBy>Feuerwehr Wissen</cp:lastModifiedBy>
  <cp:revision>1</cp:revision>
  <dcterms:created xsi:type="dcterms:W3CDTF">2026-10-21T11:04:22Z</dcterms:created>
  <dcterms:modified xsi:type="dcterms:W3CDTF">2026-10-21T11:04:22Z</dcterms:modified>
</cp:coreProperties>
</file>