
<file path=[Content_Types].xml><?xml version="1.0" encoding="utf-8"?>
<Types xmlns="http://schemas.openxmlformats.org/package/2006/content-types">
  <Default Extension="xml" ContentType="application/xml"/>
  <Default Extension="rels" ContentType="application/vnd.openxmlformats-package.relationships+xml"/>
  <Default Extension="jpeg" ContentType="image/jpeg"/>
  <Default Extension="jpg" ContentType="image/jpg"/>
  <Default Extension="svg" ContentType="image/svg+xml"/>
  <Default Extension="png" ContentType="image/png"/>
  <Default Extension="gif" ContentType="image/gif"/>
  <Default Extension="m4v" ContentType="video/mp4"/>
  <Default Extension="mp4" ContentType="video/mp4"/>
  <Default Extension="vml" ContentType="application/vnd.openxmlformats-officedocument.vmlDrawing"/>
  <Default Extension="xlsx" ContentType="application/vnd.openxmlformats-officedocument.spreadsheetml.sheet"/>
  <Override PartName="/ppt/presentation.xml" ContentType="application/vnd.openxmlformats-officedocument.presentationml.presentation.main+xml"/>
  <Override PartName="/ppt/notesMasters/notesMaster1.xml" ContentType="application/vnd.openxmlformats-officedocument.presentationml.notesMaster+xml"/>
  <Override PartName="/ppt/slideMasters/slideMaster1.xml" ContentType="application/vnd.openxmlformats-officedocument.presentationml.slideMaster+xml"/>
  <Override PartName="/ppt/slides/slide1.xml" ContentType="application/vnd.openxmlformats-officedocument.presentationml.slide+xml"/>
  <Override PartName="/ppt/slideMasters/slideMaster2.xml" ContentType="application/vnd.openxmlformats-officedocument.presentationml.slideMaster+xml"/>
  <Override PartName="/ppt/slides/slide2.xml" ContentType="application/vnd.openxmlformats-officedocument.presentationml.slide+xml"/>
  <Override PartName="/ppt/slideMasters/slideMaster3.xml" ContentType="application/vnd.openxmlformats-officedocument.presentationml.slideMaster+xml"/>
  <Override PartName="/ppt/slides/slide3.xml" ContentType="application/vnd.openxmlformats-officedocument.presentationml.slide+xml"/>
  <Override PartName="/ppt/slideMasters/slideMaster4.xml" ContentType="application/vnd.openxmlformats-officedocument.presentationml.slideMaster+xml"/>
  <Override PartName="/ppt/slides/slide4.xml" ContentType="application/vnd.openxmlformats-officedocument.presentationml.slide+xml"/>
  <Override PartName="/ppt/slideMasters/slideMaster5.xml" ContentType="application/vnd.openxmlformats-officedocument.presentationml.slideMaster+xml"/>
  <Override PartName="/ppt/slides/slide5.xml" ContentType="application/vnd.openxmlformats-officedocument.presentationml.slide+xml"/>
  <Override PartName="/ppt/slideMasters/slideMaster6.xml" ContentType="application/vnd.openxmlformats-officedocument.presentationml.slideMaster+xml"/>
  <Override PartName="/ppt/slides/slide6.xml" ContentType="application/vnd.openxmlformats-officedocument.presentationml.slide+xml"/>
  <Override PartName="/ppt/slideMasters/slideMaster7.xml" ContentType="application/vnd.openxmlformats-officedocument.presentationml.slideMaster+xml"/>
  <Override PartName="/ppt/slides/slide7.xml" ContentType="application/vnd.openxmlformats-officedocument.presentationml.slide+xml"/>
  <Override PartName="/ppt/slideMasters/slideMaster8.xml" ContentType="application/vnd.openxmlformats-officedocument.presentationml.slideMaster+xml"/>
  <Override PartName="/ppt/slides/slide8.xml" ContentType="application/vnd.openxmlformats-officedocument.presentationml.slide+xml"/>
  <Override PartName="/ppt/slideMasters/slideMaster9.xml" ContentType="application/vnd.openxmlformats-officedocument.presentationml.slideMaster+xml"/>
  <Override PartName="/ppt/slides/slide9.xml" ContentType="application/vnd.openxmlformats-officedocument.presentationml.slide+xml"/>
  <Override PartName="/ppt/slideMasters/slideMaster10.xml" ContentType="application/vnd.openxmlformats-officedocument.presentationml.slideMaster+xml"/>
  <Override PartName="/ppt/slides/slide10.xml" ContentType="application/vnd.openxmlformats-officedocument.presentationml.slide+xml"/>
  <Override PartName="/ppt/slideMasters/slideMaster11.xml" ContentType="application/vnd.openxmlformats-officedocument.presentationml.slideMaster+xml"/>
  <Override PartName="/ppt/slides/slide11.xml" ContentType="application/vnd.openxmlformats-officedocument.presentationml.slide+xml"/>
  <Override PartName="/ppt/slideMasters/slideMaster12.xml" ContentType="application/vnd.openxmlformats-officedocument.presentationml.slideMaster+xml"/>
  <Override PartName="/ppt/slides/slide12.xml" ContentType="application/vnd.openxmlformats-officedocument.presentationml.slide+xml"/>
  <Override PartName="/ppt/slideMasters/slideMaster13.xml" ContentType="application/vnd.openxmlformats-officedocument.presentationml.slideMaster+xml"/>
  <Override PartName="/ppt/slides/slide13.xml" ContentType="application/vnd.openxmlformats-officedocument.presentationml.slide+xml"/>
  <Override PartName="/ppt/slideMasters/slideMaster14.xml" ContentType="application/vnd.openxmlformats-officedocument.presentationml.slideMaster+xml"/>
  <Override PartName="/ppt/slides/slide14.xml" ContentType="application/vnd.openxmlformats-officedocument.presentationml.slide+xml"/>
  <Override PartName="/ppt/slideMasters/slideMaster15.xml" ContentType="application/vnd.openxmlformats-officedocument.presentationml.slideMaster+xml"/>
  <Override PartName="/ppt/slides/slide15.xml" ContentType="application/vnd.openxmlformats-officedocument.presentationml.slide+xml"/>
  <Override PartName="/ppt/slideMasters/slideMaster16.xml" ContentType="application/vnd.openxmlformats-officedocument.presentationml.slideMaster+xml"/>
  <Override PartName="/ppt/slides/slide16.xml" ContentType="application/vnd.openxmlformats-officedocument.presentationml.slide+xml"/>
  <Override PartName="/ppt/slideMasters/slideMaster17.xml" ContentType="application/vnd.openxmlformats-officedocument.presentationml.slideMaster+xml"/>
  <Override PartName="/ppt/slides/slide17.xml" ContentType="application/vnd.openxmlformats-officedocument.presentationml.slide+xml"/>
  <Override PartName="/ppt/slideMasters/slideMaster18.xml" ContentType="application/vnd.openxmlformats-officedocument.presentationml.slideMaster+xml"/>
  <Override PartName="/ppt/slides/slide18.xml" ContentType="application/vnd.openxmlformats-officedocument.presentationml.slide+xml"/>
  <Override PartName="/ppt/slideMasters/slideMaster19.xml" ContentType="application/vnd.openxmlformats-officedocument.presentationml.slideMaster+xml"/>
  <Override PartName="/ppt/slides/slide19.xml" ContentType="application/vnd.openxmlformats-officedocument.presentationml.slide+xml"/>
  <Override PartName="/ppt/slideMasters/slideMaster20.xml" ContentType="application/vnd.openxmlformats-officedocument.presentationml.slideMaster+xml"/>
  <Override PartName="/ppt/slides/slide20.xml" ContentType="application/vnd.openxmlformats-officedocument.presentationml.slide+xml"/>
  <Override PartName="/ppt/slideMasters/slideMaster21.xml" ContentType="application/vnd.openxmlformats-officedocument.presentationml.slideMaster+xml"/>
  <Override PartName="/ppt/slides/slide21.xml" ContentType="application/vnd.openxmlformats-officedocument.presentationml.slide+xml"/>
  <Override PartName="/ppt/slideMasters/slideMaster22.xml" ContentType="application/vnd.openxmlformats-officedocument.presentationml.slideMaster+xml"/>
  <Override PartName="/ppt/slides/slide22.xml" ContentType="application/vnd.openxmlformats-officedocument.presentationml.slide+xml"/>
  <Override PartName="/ppt/slideMasters/slideMaster23.xml" ContentType="application/vnd.openxmlformats-officedocument.presentationml.slideMaster+xml"/>
  <Override PartName="/ppt/slides/slide23.xml" ContentType="application/vnd.openxmlformats-officedocument.presentationml.slide+xml"/>
  <Override PartName="/ppt/slideMasters/slideMaster24.xml" ContentType="application/vnd.openxmlformats-officedocument.presentationml.slideMaster+xml"/>
  <Override PartName="/ppt/slides/slide24.xml" ContentType="application/vnd.openxmlformats-officedocument.presentationml.slide+xml"/>
  <Override PartName="/ppt/slideMasters/slideMaster25.xml" ContentType="application/vnd.openxmlformats-officedocument.presentationml.slideMaster+xml"/>
  <Override PartName="/ppt/slides/slide25.xml" ContentType="application/vnd.openxmlformats-officedocument.presentationml.slide+xml"/>
  <Override PartName="/ppt/slideMasters/slideMaster26.xml" ContentType="application/vnd.openxmlformats-officedocument.presentationml.slideMaster+xml"/>
  <Override PartName="/ppt/slides/slide26.xml" ContentType="application/vnd.openxmlformats-officedocument.presentationml.slide+xml"/>
  <Override PartName="/ppt/slideMasters/slideMaster27.xml" ContentType="application/vnd.openxmlformats-officedocument.presentationml.slideMaster+xml"/>
  <Override PartName="/ppt/slides/slide27.xml" ContentType="application/vnd.openxmlformats-officedocument.presentationml.slide+xml"/>
  <Override PartName="/ppt/slideMasters/slideMaster28.xml" ContentType="application/vnd.openxmlformats-officedocument.presentationml.slideMaster+xml"/>
  <Override PartName="/ppt/slides/slide28.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notesSlides/notesSlide26.xml" ContentType="application/vnd.openxmlformats-officedocument.presentationml.notesSlide+xml"/>
  <Override PartName="/ppt/notesSlides/notesSlide27.xml" ContentType="application/vnd.openxmlformats-officedocument.presentationml.notesSlide+xml"/>
  <Override PartName="/ppt/notesSlides/notesSlide28.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
		<Relationship Id="rId1" Type="http://schemas.openxmlformats.org/officeDocument/2006/relationships/extended-properties" Target="docProps/app.xml"/>
		<Relationship Id="rId2" Type="http://schemas.openxmlformats.org/package/2006/relationships/metadata/core-properties" Target="docProps/core.xml"/>
		<Relationship Id="rId3" Type="http://schemas.openxmlformats.org/officeDocument/2006/relationships/officeDocument" Target="ppt/presentation.xml"/>
		</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48" r:id="rId1"/>
  </p:sldMasterIdLst>
  <p:sldIdLst>
    <p:sldId id="256" r:id="rId2"/>
    <p:sldId id="257" r:id="rId3"/>
    <p:sldId id="258" r:id="rId4"/>
    <p:sldId id="259" r:id="rId5"/>
    <p:sldId id="260" r:id="rId6"/>
    <p:sldId id="261" r:id="rId7"/>
    <p:sldId id="262" r:id="rId8"/>
    <p:sldId id="263" r:id="rId9"/>
    <p:sldId id="264" r:id="rId10"/>
    <p:sldId id="265" r:id="rId11"/>
    <p:sldId id="266" r:id="rId12"/>
    <p:sldId id="267" r:id="rId13"/>
    <p:sldId id="268" r:id="rId14"/>
    <p:sldId id="269" r:id="rId15"/>
    <p:sldId id="270" r:id="rId16"/>
    <p:sldId id="271" r:id="rId17"/>
    <p:sldId id="272" r:id="rId18"/>
    <p:sldId id="273" r:id="rId19"/>
    <p:sldId id="274" r:id="rId20"/>
    <p:sldId id="275" r:id="rId21"/>
    <p:sldId id="276" r:id="rId22"/>
    <p:sldId id="277" r:id="rId23"/>
    <p:sldId id="278" r:id="rId24"/>
    <p:sldId id="279" r:id="rId25"/>
    <p:sldId id="280" r:id="rId26"/>
    <p:sldId id="281" r:id="rId27"/>
    <p:sldId id="282" r:id="rId28"/>
    <p:sldId id="283" r:id="rId29"/>
  </p:sldIdLst>
  <p:notesMasterIdLst>
    <p:notesMasterId r:id="rId30"/>
  </p:notesMasterIdLst>
  <p:sldSz cx="12192000" cy="6858000"/>
  <p:notesSz cx="6858000" cy="12192000"/>
  <p:defaultTextStyle>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5611"/>
    <p:restoredTop sz="94610"/>
  </p:normalViewPr>
  <p:slideViewPr>
    <p:cSldViewPr snapToGrid="0" snapToObjects="1">
      <p:cViewPr varScale="1">
        <p:scale>
          <a:sx n="136" d="100"/>
          <a:sy n="136" d="100"/>
        </p:scale>
        <p:origin x="216" y="312"/>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slide" Target="slides/slide1.xml"/><Relationship Id="rId3" Type="http://schemas.openxmlformats.org/officeDocument/2006/relationships/slide" Target="slides/slide2.xml"/><Relationship Id="rId4" Type="http://schemas.openxmlformats.org/officeDocument/2006/relationships/slide" Target="slides/slide3.xml"/><Relationship Id="rId5" Type="http://schemas.openxmlformats.org/officeDocument/2006/relationships/slide" Target="slides/slide4.xml"/><Relationship Id="rId6" Type="http://schemas.openxmlformats.org/officeDocument/2006/relationships/slide" Target="slides/slide5.xml"/><Relationship Id="rId7" Type="http://schemas.openxmlformats.org/officeDocument/2006/relationships/slide" Target="slides/slide6.xml"/><Relationship Id="rId8" Type="http://schemas.openxmlformats.org/officeDocument/2006/relationships/slide" Target="slides/slide7.xml"/><Relationship Id="rId9" Type="http://schemas.openxmlformats.org/officeDocument/2006/relationships/slide" Target="slides/slide8.xml"/><Relationship Id="rId10" Type="http://schemas.openxmlformats.org/officeDocument/2006/relationships/slide" Target="slides/slide9.xml"/><Relationship Id="rId11" Type="http://schemas.openxmlformats.org/officeDocument/2006/relationships/slide" Target="slides/slide10.xml"/><Relationship Id="rId12" Type="http://schemas.openxmlformats.org/officeDocument/2006/relationships/slide" Target="slides/slide11.xml"/><Relationship Id="rId13" Type="http://schemas.openxmlformats.org/officeDocument/2006/relationships/slide" Target="slides/slide12.xml"/><Relationship Id="rId14" Type="http://schemas.openxmlformats.org/officeDocument/2006/relationships/slide" Target="slides/slide13.xml"/><Relationship Id="rId15" Type="http://schemas.openxmlformats.org/officeDocument/2006/relationships/slide" Target="slides/slide14.xml"/><Relationship Id="rId16" Type="http://schemas.openxmlformats.org/officeDocument/2006/relationships/slide" Target="slides/slide15.xml"/><Relationship Id="rId17" Type="http://schemas.openxmlformats.org/officeDocument/2006/relationships/slide" Target="slides/slide16.xml"/><Relationship Id="rId18" Type="http://schemas.openxmlformats.org/officeDocument/2006/relationships/slide" Target="slides/slide17.xml"/><Relationship Id="rId19" Type="http://schemas.openxmlformats.org/officeDocument/2006/relationships/slide" Target="slides/slide18.xml"/><Relationship Id="rId20" Type="http://schemas.openxmlformats.org/officeDocument/2006/relationships/slide" Target="slides/slide19.xml"/><Relationship Id="rId21" Type="http://schemas.openxmlformats.org/officeDocument/2006/relationships/slide" Target="slides/slide20.xml"/><Relationship Id="rId22" Type="http://schemas.openxmlformats.org/officeDocument/2006/relationships/slide" Target="slides/slide21.xml"/><Relationship Id="rId23" Type="http://schemas.openxmlformats.org/officeDocument/2006/relationships/slide" Target="slides/slide22.xml"/><Relationship Id="rId24" Type="http://schemas.openxmlformats.org/officeDocument/2006/relationships/slide" Target="slides/slide23.xml"/><Relationship Id="rId25" Type="http://schemas.openxmlformats.org/officeDocument/2006/relationships/slide" Target="slides/slide24.xml"/><Relationship Id="rId26" Type="http://schemas.openxmlformats.org/officeDocument/2006/relationships/slide" Target="slides/slide25.xml"/><Relationship Id="rId27" Type="http://schemas.openxmlformats.org/officeDocument/2006/relationships/slide" Target="slides/slide26.xml"/><Relationship Id="rId28" Type="http://schemas.openxmlformats.org/officeDocument/2006/relationships/slide" Target="slides/slide27.xml"/><Relationship Id="rId29" Type="http://schemas.openxmlformats.org/officeDocument/2006/relationships/slide" Target="slides/slide28.xml"/><Relationship Id="rId30" Type="http://schemas.openxmlformats.org/officeDocument/2006/relationships/notesMaster" Target="notesMasters/notesMaster1.xml"/><Relationship Id="rId31" Type="http://schemas.openxmlformats.org/officeDocument/2006/relationships/presProps" Target="presProps.xml"/><Relationship Id="rId32" Type="http://schemas.openxmlformats.org/officeDocument/2006/relationships/viewProps" Target="viewProps.xml"/><Relationship Id="rId33" Type="http://schemas.openxmlformats.org/officeDocument/2006/relationships/theme" Target="theme/theme1.xml"/><Relationship Id="rId34" Type="http://schemas.openxmlformats.org/officeDocument/2006/relationships/tableStyles" Target="tableStyles.xml"/></Relationships>
</file>

<file path=ppt/notesMasters/_rels/notesMaster1.xml.rels><?xml version="1.0" encoding="UTF-8" standalone="yes"?>
<Relationships xmlns="http://schemas.openxmlformats.org/package/2006/relationships">
		<Relationship Id="rId1" Type="http://schemas.openxmlformats.org/officeDocument/2006/relationships/theme" Target="../theme/theme1.xml"/>
		</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5282F153-3F37-0F45-9E97-73ACFA13230C}" type="datetimeFigureOut">
              <a:rPr lang="en-US"/>
              <a:t>7/23/19</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CE5E9CC1-C706-0F49-92D6-E571CC5EEA8F}" type="slidenum">
              <a:rPr lang="en-US"/>
              <a:t>‹#›</a:t>
            </a:fld>
            <a:endParaRPr lang="en-US"/>
          </a:p>
        </p:txBody>
      </p:sp>
    </p:spTree>
    <p:extLst>
      <p:ext uri="{BB962C8B-B14F-4D97-AF65-F5344CB8AC3E}">
        <p14:creationId xmlns:p14="http://schemas.microsoft.com/office/powerpoint/2010/main" val="1024086991"/>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xml"/>
		</Relationships>
</file>

<file path=ppt/notesSlides/_rels/notesSlide2.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2.xml"/>
		</Relationships>
</file>

<file path=ppt/notesSlides/_rels/notesSlide3.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3.xml"/>
		</Relationships>
</file>

<file path=ppt/notesSlides/_rels/notesSlide4.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4.xml"/>
		</Relationships>
</file>

<file path=ppt/notesSlides/_rels/notesSlide5.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5.xml"/>
		</Relationships>
</file>

<file path=ppt/notesSlides/_rels/notesSlide6.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6.xml"/>
		</Relationships>
</file>

<file path=ppt/notesSlides/_rels/notesSlide7.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7.xml"/>
		</Relationships>
</file>

<file path=ppt/notesSlides/_rels/notesSlide8.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8.xml"/>
		</Relationships>
</file>

<file path=ppt/notesSlides/_rels/notesSlide9.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9.xml"/>
		</Relationships>
</file>

<file path=ppt/notesSlides/_rels/notesSlide10.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0.xml"/>
		</Relationships>
</file>

<file path=ppt/notesSlides/_rels/notesSlide11.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1.xml"/>
		</Relationships>
</file>

<file path=ppt/notesSlides/_rels/notesSlide12.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2.xml"/>
		</Relationships>
</file>

<file path=ppt/notesSlides/_rels/notesSlide13.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3.xml"/>
		</Relationships>
</file>

<file path=ppt/notesSlides/_rels/notesSlide14.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4.xml"/>
		</Relationships>
</file>

<file path=ppt/notesSlides/_rels/notesSlide15.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5.xml"/>
		</Relationships>
</file>

<file path=ppt/notesSlides/_rels/notesSlide16.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6.xml"/>
		</Relationships>
</file>

<file path=ppt/notesSlides/_rels/notesSlide17.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7.xml"/>
		</Relationships>
</file>

<file path=ppt/notesSlides/_rels/notesSlide18.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8.xml"/>
		</Relationships>
</file>

<file path=ppt/notesSlides/_rels/notesSlide19.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9.xml"/>
		</Relationships>
</file>

<file path=ppt/notesSlides/_rels/notesSlide20.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20.xml"/>
		</Relationships>
</file>

<file path=ppt/notesSlides/_rels/notesSlide21.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21.xml"/>
		</Relationships>
</file>

<file path=ppt/notesSlides/_rels/notesSlide22.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22.xml"/>
		</Relationships>
</file>

<file path=ppt/notesSlides/_rels/notesSlide23.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23.xml"/>
		</Relationships>
</file>

<file path=ppt/notesSlides/_rels/notesSlide24.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24.xml"/>
		</Relationships>
</file>

<file path=ppt/notesSlides/_rels/notesSlide25.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25.xml"/>
		</Relationships>
</file>

<file path=ppt/notesSlides/_rels/notesSlide26.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26.xml"/>
		</Relationships>
</file>

<file path=ppt/notesSlides/_rels/notesSlide27.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27.xml"/>
		</Relationships>
</file>

<file path=ppt/notesSlides/_rels/notesSlide28.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28.xml"/>
		</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3</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4</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5</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6</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7</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8</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9</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10</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11</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12</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13</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14</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15</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16</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17</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18</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19</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20</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21</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22</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23</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24</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25</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26</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27</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28</a:t>
            </a:fld>
            <a:endParaRPr lang="en-US"/>
          </a:p>
        </p:txBody>
      </p:sp>
    </p:spTree>
    <p:extLst>
      <p:ext uri="{BB962C8B-B14F-4D97-AF65-F5344CB8AC3E}">
        <p14:creationId xmlns:p14="http://schemas.microsoft.com/office/powerpoint/2010/main" val="1024086991"/>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name="DEFAULT">
    <p:bg>
      <p:bgRef idx="1001">
        <a:schemeClr val="bg1"/>
      </p:bgRef>
    </p:bg>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147483649" r:id="rId1"/>
  </p:sldLayoutIdLst>
  <p:hf sldNum="0" hdr="0" ftr="0" dt="0"/>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hyperlink" Target="https://feuerwehr-wissen-bb.de" TargetMode="External"/><Relationship Id="rId2" Type="http://schemas.openxmlformats.org/officeDocument/2006/relationships/slideLayout" Target="../slideLayouts/slideLayout1.xml"/><Relationship Id="rId3" Type="http://schemas.openxmlformats.org/officeDocument/2006/relationships/notesSlide" Target="../notesSlides/notesSlide1.xml"/></Relationships>
</file>

<file path=ppt/slides/_rels/slide2.xml.rels><?xml version="1.0" encoding="UTF-8" standalone="yes"?>
<Relationships xmlns="http://schemas.openxmlformats.org/package/2006/relationships"><Relationship Id="rId1" Type="http://schemas.openxmlformats.org/officeDocument/2006/relationships/hyperlink" Target="https://feuerwehr-wissen-bb.de" TargetMode="External"/><Relationship Id="rId2" Type="http://schemas.openxmlformats.org/officeDocument/2006/relationships/slideLayout" Target="../slideLayouts/slideLayout1.xml"/><Relationship Id="rId3" Type="http://schemas.openxmlformats.org/officeDocument/2006/relationships/notesSlide" Target="../notesSlides/notesSlide2.xml"/></Relationships>
</file>

<file path=ppt/slides/_rels/slide3.xml.rels><?xml version="1.0" encoding="UTF-8" standalone="yes"?>
<Relationships xmlns="http://schemas.openxmlformats.org/package/2006/relationships"><Relationship Id="rId1" Type="http://schemas.openxmlformats.org/officeDocument/2006/relationships/hyperlink" Target="https://feuerwehr-wissen-bb.de" TargetMode="External"/><Relationship Id="rId2" Type="http://schemas.openxmlformats.org/officeDocument/2006/relationships/slideLayout" Target="../slideLayouts/slideLayout1.xml"/><Relationship Id="rId3" Type="http://schemas.openxmlformats.org/officeDocument/2006/relationships/notesSlide" Target="../notesSlides/notesSlide3.xml"/></Relationships>
</file>

<file path=ppt/slides/_rels/slide4.xml.rels><?xml version="1.0" encoding="UTF-8" standalone="yes"?>
<Relationships xmlns="http://schemas.openxmlformats.org/package/2006/relationships"><Relationship Id="rId1" Type="http://schemas.openxmlformats.org/officeDocument/2006/relationships/hyperlink" Target="https://feuerwehr-wissen-bb.de" TargetMode="External"/><Relationship Id="rId2" Type="http://schemas.openxmlformats.org/officeDocument/2006/relationships/slideLayout" Target="../slideLayouts/slideLayout1.xml"/><Relationship Id="rId3" Type="http://schemas.openxmlformats.org/officeDocument/2006/relationships/notesSlide" Target="../notesSlides/notesSlide4.xml"/></Relationships>
</file>

<file path=ppt/slides/_rels/slide5.xml.rels><?xml version="1.0" encoding="UTF-8" standalone="yes"?>
<Relationships xmlns="http://schemas.openxmlformats.org/package/2006/relationships"><Relationship Id="rId1" Type="http://schemas.openxmlformats.org/officeDocument/2006/relationships/hyperlink" Target="https://feuerwehr-wissen-bb.de" TargetMode="External"/><Relationship Id="rId2" Type="http://schemas.openxmlformats.org/officeDocument/2006/relationships/slideLayout" Target="../slideLayouts/slideLayout1.xml"/><Relationship Id="rId3" Type="http://schemas.openxmlformats.org/officeDocument/2006/relationships/notesSlide" Target="../notesSlides/notesSlide5.xml"/></Relationships>
</file>

<file path=ppt/slides/_rels/slide6.xml.rels><?xml version="1.0" encoding="UTF-8" standalone="yes"?>
<Relationships xmlns="http://schemas.openxmlformats.org/package/2006/relationships"><Relationship Id="rId2" Type="http://schemas.openxmlformats.org/officeDocument/2006/relationships/hyperlink" Target="https://commons.wikimedia.org/wiki/File:SPMAGTF-CR-AF_Marines_%26_Spanish_firefighters_conduct_vehicle_extrication_training_160427-M-QM580-013.jpg" TargetMode="External"/><Relationship Id="rId3" Type="http://schemas.openxmlformats.org/officeDocument/2006/relationships/hyperlink" Target="https://feuerwehr-wissen-bb.de" TargetMode="External"/><Relationship Id="rId1" Type="http://schemas.openxmlformats.org/officeDocument/2006/relationships/image" Target="../media/image-6-1.jpg"/><Relationship Id="rId4" Type="http://schemas.openxmlformats.org/officeDocument/2006/relationships/slideLayout" Target="../slideLayouts/slideLayout1.xml"/><Relationship Id="rId5" Type="http://schemas.openxmlformats.org/officeDocument/2006/relationships/notesSlide" Target="../notesSlides/notesSlide6.xml"/></Relationships>
</file>

<file path=ppt/slides/_rels/slide7.xml.rels><?xml version="1.0" encoding="UTF-8" standalone="yes"?>
<Relationships xmlns="http://schemas.openxmlformats.org/package/2006/relationships"><Relationship Id="rId1" Type="http://schemas.openxmlformats.org/officeDocument/2006/relationships/hyperlink" Target="https://feuerwehr-wissen-bb.de" TargetMode="External"/><Relationship Id="rId2" Type="http://schemas.openxmlformats.org/officeDocument/2006/relationships/slideLayout" Target="../slideLayouts/slideLayout1.xml"/><Relationship Id="rId3" Type="http://schemas.openxmlformats.org/officeDocument/2006/relationships/notesSlide" Target="../notesSlides/notesSlide7.xml"/></Relationships>
</file>

<file path=ppt/slides/_rels/slide8.xml.rels><?xml version="1.0" encoding="UTF-8" standalone="yes"?>
<Relationships xmlns="http://schemas.openxmlformats.org/package/2006/relationships"><Relationship Id="rId1" Type="http://schemas.openxmlformats.org/officeDocument/2006/relationships/hyperlink" Target="https://feuerwehr-wissen-bb.de" TargetMode="External"/><Relationship Id="rId2" Type="http://schemas.openxmlformats.org/officeDocument/2006/relationships/slideLayout" Target="../slideLayouts/slideLayout1.xml"/><Relationship Id="rId3" Type="http://schemas.openxmlformats.org/officeDocument/2006/relationships/notesSlide" Target="../notesSlides/notesSlide8.xml"/></Relationships>
</file>

<file path=ppt/slides/_rels/slide9.xml.rels><?xml version="1.0" encoding="UTF-8" standalone="yes"?>
<Relationships xmlns="http://schemas.openxmlformats.org/package/2006/relationships"><Relationship Id="rId1" Type="http://schemas.openxmlformats.org/officeDocument/2006/relationships/hyperlink" Target="https://feuerwehr-wissen-bb.de" TargetMode="External"/><Relationship Id="rId2" Type="http://schemas.openxmlformats.org/officeDocument/2006/relationships/slideLayout" Target="../slideLayouts/slideLayout1.xml"/><Relationship Id="rId3" Type="http://schemas.openxmlformats.org/officeDocument/2006/relationships/notesSlide" Target="../notesSlides/notesSlide9.xml"/></Relationships>
</file>

<file path=ppt/slides/_rels/slide10.xml.rels><?xml version="1.0" encoding="UTF-8" standalone="yes"?>
<Relationships xmlns="http://schemas.openxmlformats.org/package/2006/relationships"><Relationship Id="rId1" Type="http://schemas.openxmlformats.org/officeDocument/2006/relationships/hyperlink" Target="https://feuerwehr-wissen-bb.de" TargetMode="External"/><Relationship Id="rId2" Type="http://schemas.openxmlformats.org/officeDocument/2006/relationships/slideLayout" Target="../slideLayouts/slideLayout1.xml"/><Relationship Id="rId3" Type="http://schemas.openxmlformats.org/officeDocument/2006/relationships/notesSlide" Target="../notesSlides/notesSlide10.xml"/></Relationships>
</file>

<file path=ppt/slides/_rels/slide11.xml.rels><?xml version="1.0" encoding="UTF-8" standalone="yes"?>
<Relationships xmlns="http://schemas.openxmlformats.org/package/2006/relationships"><Relationship Id="rId1" Type="http://schemas.openxmlformats.org/officeDocument/2006/relationships/hyperlink" Target="https://feuerwehr-wissen-bb.de" TargetMode="External"/><Relationship Id="rId2" Type="http://schemas.openxmlformats.org/officeDocument/2006/relationships/slideLayout" Target="../slideLayouts/slideLayout1.xml"/><Relationship Id="rId3" Type="http://schemas.openxmlformats.org/officeDocument/2006/relationships/notesSlide" Target="../notesSlides/notesSlide11.xml"/></Relationships>
</file>

<file path=ppt/slides/_rels/slide12.xml.rels><?xml version="1.0" encoding="UTF-8" standalone="yes"?>
<Relationships xmlns="http://schemas.openxmlformats.org/package/2006/relationships"><Relationship Id="rId1" Type="http://schemas.openxmlformats.org/officeDocument/2006/relationships/hyperlink" Target="https://feuerwehr-wissen-bb.de" TargetMode="External"/><Relationship Id="rId2" Type="http://schemas.openxmlformats.org/officeDocument/2006/relationships/slideLayout" Target="../slideLayouts/slideLayout1.xml"/><Relationship Id="rId3" Type="http://schemas.openxmlformats.org/officeDocument/2006/relationships/notesSlide" Target="../notesSlides/notesSlide12.xml"/></Relationships>
</file>

<file path=ppt/slides/_rels/slide13.xml.rels><?xml version="1.0" encoding="UTF-8" standalone="yes"?>
<Relationships xmlns="http://schemas.openxmlformats.org/package/2006/relationships"><Relationship Id="rId1" Type="http://schemas.openxmlformats.org/officeDocument/2006/relationships/hyperlink" Target="https://feuerwehr-wissen-bb.de" TargetMode="External"/><Relationship Id="rId2" Type="http://schemas.openxmlformats.org/officeDocument/2006/relationships/slideLayout" Target="../slideLayouts/slideLayout1.xml"/><Relationship Id="rId3" Type="http://schemas.openxmlformats.org/officeDocument/2006/relationships/notesSlide" Target="../notesSlides/notesSlide13.xml"/></Relationships>
</file>

<file path=ppt/slides/_rels/slide14.xml.rels><?xml version="1.0" encoding="UTF-8" standalone="yes"?>
<Relationships xmlns="http://schemas.openxmlformats.org/package/2006/relationships"><Relationship Id="rId1" Type="http://schemas.openxmlformats.org/officeDocument/2006/relationships/hyperlink" Target="https://feuerwehr-wissen-bb.de" TargetMode="External"/><Relationship Id="rId2" Type="http://schemas.openxmlformats.org/officeDocument/2006/relationships/slideLayout" Target="../slideLayouts/slideLayout1.xml"/><Relationship Id="rId3" Type="http://schemas.openxmlformats.org/officeDocument/2006/relationships/notesSlide" Target="../notesSlides/notesSlide14.xml"/></Relationships>
</file>

<file path=ppt/slides/_rels/slide15.xml.rels><?xml version="1.0" encoding="UTF-8" standalone="yes"?>
<Relationships xmlns="http://schemas.openxmlformats.org/package/2006/relationships"><Relationship Id="rId1" Type="http://schemas.openxmlformats.org/officeDocument/2006/relationships/hyperlink" Target="https://feuerwehr-wissen-bb.de" TargetMode="External"/><Relationship Id="rId2" Type="http://schemas.openxmlformats.org/officeDocument/2006/relationships/slideLayout" Target="../slideLayouts/slideLayout1.xml"/><Relationship Id="rId3" Type="http://schemas.openxmlformats.org/officeDocument/2006/relationships/notesSlide" Target="../notesSlides/notesSlide15.xml"/></Relationships>
</file>

<file path=ppt/slides/_rels/slide16.xml.rels><?xml version="1.0" encoding="UTF-8" standalone="yes"?>
<Relationships xmlns="http://schemas.openxmlformats.org/package/2006/relationships"><Relationship Id="rId1" Type="http://schemas.openxmlformats.org/officeDocument/2006/relationships/hyperlink" Target="https://feuerwehr-wissen-bb.de" TargetMode="External"/><Relationship Id="rId2" Type="http://schemas.openxmlformats.org/officeDocument/2006/relationships/slideLayout" Target="../slideLayouts/slideLayout1.xml"/><Relationship Id="rId3" Type="http://schemas.openxmlformats.org/officeDocument/2006/relationships/notesSlide" Target="../notesSlides/notesSlide16.xml"/></Relationships>
</file>

<file path=ppt/slides/_rels/slide17.xml.rels><?xml version="1.0" encoding="UTF-8" standalone="yes"?>
<Relationships xmlns="http://schemas.openxmlformats.org/package/2006/relationships"><Relationship Id="rId1" Type="http://schemas.openxmlformats.org/officeDocument/2006/relationships/hyperlink" Target="https://feuerwehr-wissen-bb.de" TargetMode="External"/><Relationship Id="rId2" Type="http://schemas.openxmlformats.org/officeDocument/2006/relationships/slideLayout" Target="../slideLayouts/slideLayout1.xml"/><Relationship Id="rId3" Type="http://schemas.openxmlformats.org/officeDocument/2006/relationships/notesSlide" Target="../notesSlides/notesSlide17.xml"/></Relationships>
</file>

<file path=ppt/slides/_rels/slide18.xml.rels><?xml version="1.0" encoding="UTF-8" standalone="yes"?>
<Relationships xmlns="http://schemas.openxmlformats.org/package/2006/relationships"><Relationship Id="rId1" Type="http://schemas.openxmlformats.org/officeDocument/2006/relationships/hyperlink" Target="https://feuerwehr-wissen-bb.de" TargetMode="External"/><Relationship Id="rId2" Type="http://schemas.openxmlformats.org/officeDocument/2006/relationships/slideLayout" Target="../slideLayouts/slideLayout1.xml"/><Relationship Id="rId3" Type="http://schemas.openxmlformats.org/officeDocument/2006/relationships/notesSlide" Target="../notesSlides/notesSlide18.xml"/></Relationships>
</file>

<file path=ppt/slides/_rels/slide19.xml.rels><?xml version="1.0" encoding="UTF-8" standalone="yes"?>
<Relationships xmlns="http://schemas.openxmlformats.org/package/2006/relationships"><Relationship Id="rId1" Type="http://schemas.openxmlformats.org/officeDocument/2006/relationships/hyperlink" Target="https://feuerwehr-wissen-bb.de" TargetMode="External"/><Relationship Id="rId2" Type="http://schemas.openxmlformats.org/officeDocument/2006/relationships/slideLayout" Target="../slideLayouts/slideLayout1.xml"/><Relationship Id="rId3" Type="http://schemas.openxmlformats.org/officeDocument/2006/relationships/notesSlide" Target="../notesSlides/notesSlide19.xml"/></Relationships>
</file>

<file path=ppt/slides/_rels/slide20.xml.rels><?xml version="1.0" encoding="UTF-8" standalone="yes"?>
<Relationships xmlns="http://schemas.openxmlformats.org/package/2006/relationships"><Relationship Id="rId1" Type="http://schemas.openxmlformats.org/officeDocument/2006/relationships/hyperlink" Target="https://feuerwehr-wissen-bb.de" TargetMode="External"/><Relationship Id="rId2" Type="http://schemas.openxmlformats.org/officeDocument/2006/relationships/slideLayout" Target="../slideLayouts/slideLayout1.xml"/><Relationship Id="rId3" Type="http://schemas.openxmlformats.org/officeDocument/2006/relationships/notesSlide" Target="../notesSlides/notesSlide20.xml"/></Relationships>
</file>

<file path=ppt/slides/_rels/slide21.xml.rels><?xml version="1.0" encoding="UTF-8" standalone="yes"?>
<Relationships xmlns="http://schemas.openxmlformats.org/package/2006/relationships"><Relationship Id="rId1" Type="http://schemas.openxmlformats.org/officeDocument/2006/relationships/hyperlink" Target="https://feuerwehr-wissen-bb.de" TargetMode="External"/><Relationship Id="rId2" Type="http://schemas.openxmlformats.org/officeDocument/2006/relationships/slideLayout" Target="../slideLayouts/slideLayout1.xml"/><Relationship Id="rId3" Type="http://schemas.openxmlformats.org/officeDocument/2006/relationships/notesSlide" Target="../notesSlides/notesSlide21.xml"/></Relationships>
</file>

<file path=ppt/slides/_rels/slide22.xml.rels><?xml version="1.0" encoding="UTF-8" standalone="yes"?>
<Relationships xmlns="http://schemas.openxmlformats.org/package/2006/relationships"><Relationship Id="rId1" Type="http://schemas.openxmlformats.org/officeDocument/2006/relationships/hyperlink" Target="https://feuerwehr-wissen-bb.de" TargetMode="External"/><Relationship Id="rId2" Type="http://schemas.openxmlformats.org/officeDocument/2006/relationships/slideLayout" Target="../slideLayouts/slideLayout1.xml"/><Relationship Id="rId3" Type="http://schemas.openxmlformats.org/officeDocument/2006/relationships/notesSlide" Target="../notesSlides/notesSlide22.xml"/></Relationships>
</file>

<file path=ppt/slides/_rels/slide23.xml.rels><?xml version="1.0" encoding="UTF-8" standalone="yes"?>
<Relationships xmlns="http://schemas.openxmlformats.org/package/2006/relationships"><Relationship Id="rId1" Type="http://schemas.openxmlformats.org/officeDocument/2006/relationships/hyperlink" Target="https://feuerwehr-wissen-bb.de" TargetMode="External"/><Relationship Id="rId2" Type="http://schemas.openxmlformats.org/officeDocument/2006/relationships/slideLayout" Target="../slideLayouts/slideLayout1.xml"/><Relationship Id="rId3" Type="http://schemas.openxmlformats.org/officeDocument/2006/relationships/notesSlide" Target="../notesSlides/notesSlide23.xml"/></Relationships>
</file>

<file path=ppt/slides/_rels/slide24.xml.rels><?xml version="1.0" encoding="UTF-8" standalone="yes"?>
<Relationships xmlns="http://schemas.openxmlformats.org/package/2006/relationships"><Relationship Id="rId1" Type="http://schemas.openxmlformats.org/officeDocument/2006/relationships/hyperlink" Target="https://feuerwehr-wissen-bb.de" TargetMode="External"/><Relationship Id="rId2" Type="http://schemas.openxmlformats.org/officeDocument/2006/relationships/slideLayout" Target="../slideLayouts/slideLayout1.xml"/><Relationship Id="rId3" Type="http://schemas.openxmlformats.org/officeDocument/2006/relationships/notesSlide" Target="../notesSlides/notesSlide24.xml"/></Relationships>
</file>

<file path=ppt/slides/_rels/slide25.xml.rels><?xml version="1.0" encoding="UTF-8" standalone="yes"?>
<Relationships xmlns="http://schemas.openxmlformats.org/package/2006/relationships"><Relationship Id="rId1" Type="http://schemas.openxmlformats.org/officeDocument/2006/relationships/hyperlink" Target="https://feuerwehr-wissen-bb.de" TargetMode="External"/><Relationship Id="rId2" Type="http://schemas.openxmlformats.org/officeDocument/2006/relationships/slideLayout" Target="../slideLayouts/slideLayout1.xml"/><Relationship Id="rId3" Type="http://schemas.openxmlformats.org/officeDocument/2006/relationships/notesSlide" Target="../notesSlides/notesSlide25.xml"/></Relationships>
</file>

<file path=ppt/slides/_rels/slide26.xml.rels><?xml version="1.0" encoding="UTF-8" standalone="yes"?>
<Relationships xmlns="http://schemas.openxmlformats.org/package/2006/relationships"><Relationship Id="rId1" Type="http://schemas.openxmlformats.org/officeDocument/2006/relationships/hyperlink" Target="https://feuerwehr-wissen-bb.de" TargetMode="External"/><Relationship Id="rId2" Type="http://schemas.openxmlformats.org/officeDocument/2006/relationships/slideLayout" Target="../slideLayouts/slideLayout1.xml"/><Relationship Id="rId3" Type="http://schemas.openxmlformats.org/officeDocument/2006/relationships/notesSlide" Target="../notesSlides/notesSlide26.xml"/></Relationships>
</file>

<file path=ppt/slides/_rels/slide27.xml.rels><?xml version="1.0" encoding="UTF-8" standalone="yes"?>
<Relationships xmlns="http://schemas.openxmlformats.org/package/2006/relationships"><Relationship Id="rId1" Type="http://schemas.openxmlformats.org/officeDocument/2006/relationships/hyperlink" Target="https://feuerwehr-wissen-bb.de" TargetMode="External"/><Relationship Id="rId2" Type="http://schemas.openxmlformats.org/officeDocument/2006/relationships/slideLayout" Target="../slideLayouts/slideLayout1.xml"/><Relationship Id="rId3" Type="http://schemas.openxmlformats.org/officeDocument/2006/relationships/notesSlide" Target="../notesSlides/notesSlide27.xml"/></Relationships>
</file>

<file path=ppt/slides/_rels/slide28.xml.rels><?xml version="1.0" encoding="UTF-8" standalone="yes"?>
<Relationships xmlns="http://schemas.openxmlformats.org/package/2006/relationships"><Relationship Id="rId1" Type="http://schemas.openxmlformats.org/officeDocument/2006/relationships/hyperlink" Target="https://commons.wikimedia.org/wiki/File:SPMAGTF-CR-AF_Marines_%26_Spanish_firefighters_conduct_vehicle_extrication_training_160427-M-QM580-013.jpg" TargetMode="External"/><Relationship Id="rId2" Type="http://schemas.openxmlformats.org/officeDocument/2006/relationships/hyperlink" Target="https://feuerwehr-wissen-bb.de" TargetMode="External"/><Relationship Id="rId3" Type="http://schemas.openxmlformats.org/officeDocument/2006/relationships/slideLayout" Target="../slideLayouts/slideLayout1.xml"/><Relationship Id="rId4" Type="http://schemas.openxmlformats.org/officeDocument/2006/relationships/notesSlide" Target="../notesSlides/notesSlide28.xml"/></Relationships>
</file>

<file path=ppt/slides/slide1.xml><?xml version="1.0" encoding="utf-8"?>
<p:sld xmlns:a="http://schemas.openxmlformats.org/drawingml/2006/main" xmlns:r="http://schemas.openxmlformats.org/officeDocument/2006/relationships" xmlns:p="http://schemas.openxmlformats.org/presentationml/2006/main">
  <p:cSld name="Slide 1">
    <p:bg>
      <p:bgPr>
        <a:solidFill>
          <a:srgbClr val="F1F5F9"/>
        </a:solidFill>
      </p:bgPr>
    </p:bg>
    <p:spTree>
      <p:nvGrpSpPr>
        <p:cNvPr id="1" name=""/>
        <p:cNvGrpSpPr/>
        <p:nvPr/>
      </p:nvGrpSpPr>
      <p:grpSpPr>
        <a:xfrm>
          <a:off x="0" y="0"/>
          <a:ext cx="0" cy="0"/>
          <a:chOff x="0" y="0"/>
          <a:chExt cx="0" cy="0"/>
        </a:xfrm>
      </p:grpSpPr>
      <p:sp>
        <p:nvSpPr>
          <p:cNvPr id="2" name="Shape 0"/>
          <p:cNvSpPr/>
          <p:nvPr/>
        </p:nvSpPr>
        <p:spPr>
          <a:xfrm>
            <a:off x="3992728" y="1417320"/>
            <a:ext cx="4206240" cy="502920"/>
          </a:xfrm>
          <a:prstGeom prst="rect">
            <a:avLst/>
          </a:prstGeom>
          <a:solidFill>
            <a:srgbClr val="B71C1C"/>
          </a:solidFill>
          <a:ln w="12700">
            <a:solidFill>
              <a:srgbClr val="B71C1C"/>
            </a:solidFill>
            <a:prstDash val="solid"/>
          </a:ln>
        </p:spPr>
      </p:sp>
      <p:sp>
        <p:nvSpPr>
          <p:cNvPr id="3" name="Text 1"/>
          <p:cNvSpPr/>
          <p:nvPr/>
        </p:nvSpPr>
        <p:spPr>
          <a:xfrm>
            <a:off x="3992728" y="1417320"/>
            <a:ext cx="4206240" cy="502920"/>
          </a:xfrm>
          <a:prstGeom prst="rect">
            <a:avLst/>
          </a:prstGeom>
          <a:noFill/>
          <a:ln/>
        </p:spPr>
        <p:txBody>
          <a:bodyPr wrap="square" lIns="0" tIns="0" rIns="0" bIns="0" rtlCol="0" anchor="ctr"/>
          <a:lstStyle/>
          <a:p>
            <a:pPr algn="ctr" indent="0" marL="0">
              <a:buNone/>
            </a:pPr>
            <a:r>
              <a:rPr lang="en-US" sz="1600" dirty="0">
                <a:solidFill>
                  <a:srgbClr val="FFFFFF"/>
                </a:solidFill>
                <a:latin typeface="Consolas" pitchFamily="34" charset="0"/>
                <a:ea typeface="Consolas" pitchFamily="34" charset="-122"/>
                <a:cs typeface="Consolas" pitchFamily="34" charset="-120"/>
              </a:rPr>
              <a:t>AUSBILDUNG FEUERWEHR</a:t>
            </a:r>
            <a:endParaRPr lang="en-US" sz="1600" dirty="0"/>
          </a:p>
        </p:txBody>
      </p:sp>
      <p:sp>
        <p:nvSpPr>
          <p:cNvPr id="4" name="Text 2"/>
          <p:cNvSpPr/>
          <p:nvPr/>
        </p:nvSpPr>
        <p:spPr>
          <a:xfrm>
            <a:off x="731520" y="2148840"/>
            <a:ext cx="10728655" cy="2286000"/>
          </a:xfrm>
          <a:prstGeom prst="rect">
            <a:avLst/>
          </a:prstGeom>
          <a:noFill/>
          <a:ln/>
        </p:spPr>
        <p:txBody>
          <a:bodyPr wrap="square" lIns="0" tIns="0" rIns="0" bIns="0" rtlCol="0" anchor="ctr"/>
          <a:lstStyle/>
          <a:p>
            <a:pPr algn="ctr" indent="0" marL="0">
              <a:lnSpc>
                <a:spcPct val="95000"/>
              </a:lnSpc>
              <a:buNone/>
            </a:pPr>
            <a:r>
              <a:rPr lang="en-US" sz="8000" b="1" dirty="0">
                <a:solidFill>
                  <a:srgbClr val="0F172A"/>
                </a:solidFill>
                <a:latin typeface="Arial Narrow" pitchFamily="34" charset="0"/>
                <a:ea typeface="Arial Narrow" pitchFamily="34" charset="-122"/>
                <a:cs typeface="Arial Narrow" pitchFamily="34" charset="-120"/>
              </a:rPr>
              <a:t>PLANSPIEL:</a:t>
            </a:r>
            <a:endParaRPr lang="en-US" sz="8000" dirty="0"/>
          </a:p>
          <a:p>
            <a:pPr algn="ctr" indent="0" marL="0">
              <a:lnSpc>
                <a:spcPct val="95000"/>
              </a:lnSpc>
              <a:buNone/>
            </a:pPr>
            <a:r>
              <a:rPr lang="en-US" sz="8000" b="1" dirty="0">
                <a:solidFill>
                  <a:srgbClr val="B71C1C"/>
                </a:solidFill>
                <a:latin typeface="Arial Narrow" pitchFamily="34" charset="0"/>
                <a:ea typeface="Arial Narrow" pitchFamily="34" charset="-122"/>
                <a:cs typeface="Arial Narrow" pitchFamily="34" charset="-120"/>
              </a:rPr>
              <a:t>VERKEHRSUNFALL</a:t>
            </a:r>
            <a:endParaRPr lang="en-US" sz="8000" dirty="0"/>
          </a:p>
        </p:txBody>
      </p:sp>
      <p:sp>
        <p:nvSpPr>
          <p:cNvPr id="5" name="Text 3"/>
          <p:cNvSpPr/>
          <p:nvPr/>
        </p:nvSpPr>
        <p:spPr>
          <a:xfrm>
            <a:off x="914400" y="4526280"/>
            <a:ext cx="10362895" cy="548640"/>
          </a:xfrm>
          <a:prstGeom prst="rect">
            <a:avLst/>
          </a:prstGeom>
          <a:noFill/>
          <a:ln/>
        </p:spPr>
        <p:txBody>
          <a:bodyPr wrap="square" lIns="0" tIns="0" rIns="0" bIns="0" rtlCol="0" anchor="ctr"/>
          <a:lstStyle/>
          <a:p>
            <a:pPr algn="ctr" indent="0" marL="0">
              <a:buNone/>
            </a:pPr>
            <a:r>
              <a:rPr lang="en-US" sz="2400" dirty="0">
                <a:solidFill>
                  <a:srgbClr val="64748B"/>
                </a:solidFill>
                <a:latin typeface="Calibri" pitchFamily="34" charset="0"/>
                <a:ea typeface="Calibri" pitchFamily="34" charset="-122"/>
                <a:cs typeface="Calibri" pitchFamily="34" charset="-120"/>
              </a:rPr>
              <a:t>Moderationsfolien für Ausbilder: Verkehrsunfall mit eingeklemmter Person</a:t>
            </a:r>
            <a:endParaRPr lang="en-US" sz="2400" dirty="0"/>
          </a:p>
        </p:txBody>
      </p:sp>
      <p:sp>
        <p:nvSpPr>
          <p:cNvPr id="6" name="Text 4"/>
          <p:cNvSpPr/>
          <p:nvPr/>
        </p:nvSpPr>
        <p:spPr>
          <a:xfrm>
            <a:off x="914400" y="5806440"/>
            <a:ext cx="10362895" cy="457200"/>
          </a:xfrm>
          <a:prstGeom prst="rect">
            <a:avLst/>
          </a:prstGeom>
          <a:noFill/>
          <a:ln/>
        </p:spPr>
        <p:txBody>
          <a:bodyPr wrap="square" lIns="0" tIns="0" rIns="0" bIns="0" rtlCol="0" anchor="ctr"/>
          <a:lstStyle/>
          <a:p>
            <a:pPr algn="ctr" indent="0" marL="0">
              <a:buNone/>
            </a:pPr>
            <a:r>
              <a:rPr lang="en-US" sz="1300" dirty="0">
                <a:solidFill>
                  <a:srgbClr val="64748B"/>
                </a:solidFill>
                <a:latin typeface="Calibri" pitchFamily="34" charset="0"/>
                <a:ea typeface="Calibri" pitchFamily="34" charset="-122"/>
                <a:cs typeface="Calibri" pitchFamily="34" charset="-120"/>
              </a:rPr>
              <a:t>Muster-Ausbildung der Plattform Feuerwehr Wissen  ·  Stand Oktober 2026</a:t>
            </a:r>
            <a:endParaRPr lang="en-US" sz="1300" dirty="0"/>
          </a:p>
        </p:txBody>
      </p:sp>
      <p:sp>
        <p:nvSpPr>
          <p:cNvPr id="7" name="Text 5"/>
          <p:cNvSpPr/>
          <p:nvPr/>
        </p:nvSpPr>
        <p:spPr>
          <a:xfrm>
            <a:off x="594360" y="6437376"/>
            <a:ext cx="6400800" cy="274320"/>
          </a:xfrm>
          <a:prstGeom prst="rect">
            <a:avLst/>
          </a:prstGeom>
          <a:noFill/>
          <a:ln/>
        </p:spPr>
        <p:txBody>
          <a:bodyPr wrap="square" lIns="0" tIns="0" rIns="0" bIns="0" rtlCol="0" anchor="ctr"/>
          <a:lstStyle/>
          <a:p>
            <a:pPr indent="0" marL="0">
              <a:buNone/>
            </a:pPr>
            <a:r>
              <a:rPr lang="en-US" sz="1000" dirty="0">
                <a:solidFill>
                  <a:srgbClr val="64748B"/>
                </a:solidFill>
                <a:latin typeface="Calibri" pitchFamily="34" charset="0"/>
                <a:ea typeface="Calibri" pitchFamily="34" charset="-122"/>
                <a:cs typeface="Calibri" pitchFamily="34" charset="-120"/>
              </a:rPr>
              <a:t>Planspiel · Verkehrsunfall · Ausbildung  ·  1</a:t>
            </a:r>
            <a:endParaRPr lang="en-US" sz="1000" dirty="0"/>
          </a:p>
        </p:txBody>
      </p:sp>
      <p:sp>
        <p:nvSpPr>
          <p:cNvPr id="8" name="Text 6">
            <a:hlinkClick r:id="rId1" tooltip="Feuerwehr Wissen"/>
          </p:cNvPr>
          <p:cNvSpPr/>
          <p:nvPr/>
        </p:nvSpPr>
        <p:spPr>
          <a:xfrm>
            <a:off x="8488375" y="6437376"/>
            <a:ext cx="3108960" cy="274320"/>
          </a:xfrm>
          <a:prstGeom prst="rect">
            <a:avLst/>
          </a:prstGeom>
          <a:noFill/>
          <a:ln/>
        </p:spPr>
        <p:txBody>
          <a:bodyPr wrap="square" lIns="0" tIns="0" rIns="0" bIns="0" rtlCol="0" anchor="ctr"/>
          <a:lstStyle/>
          <a:p>
            <a:pPr algn="r" indent="0" marL="0">
              <a:buNone/>
            </a:pPr>
            <a:r>
              <a:rPr lang="en-US" sz="1100" u="sng" dirty="0">
                <a:solidFill>
                  <a:srgbClr val="64748B"/>
                </a:solidFill>
                <a:latin typeface="Calibri" pitchFamily="34" charset="0"/>
                <a:ea typeface="Calibri" pitchFamily="34" charset="-122"/>
                <a:cs typeface="Calibri" pitchFamily="34" charset="-120"/>
                <a:hlinkClick r:id="rId1" invalidUrl="" action="" tgtFrame="" tooltip="Feuerwehr Wissen" history="1" highlightClick="0" endSnd="0">
                  <a:extLst>
                    <a:ext uri="{A12FA001-AC4F-418D-AE19-62706E023703}">
                      <ahyp:hlinkClr xmlns:ahyp="http://schemas.microsoft.com/office/drawing/2018/hyperlinkcolor" val="tx"/>
                    </a:ext>
                  </a:extLst>
                </a:hlinkClick>
              </a:rPr>
              <a:t>feuerwehr-wissen-bb.de</a:t>
            </a:r>
            <a:endParaRPr lang="en-US" sz="1100" dirty="0"/>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name="Slide 2">
    <p:bg>
      <p:bgPr>
        <a:solidFill>
          <a:srgbClr val="F8FAFC"/>
        </a:solidFill>
      </p:bgPr>
    </p:bg>
    <p:spTree>
      <p:nvGrpSpPr>
        <p:cNvPr id="1" name=""/>
        <p:cNvGrpSpPr/>
        <p:nvPr/>
      </p:nvGrpSpPr>
      <p:grpSpPr>
        <a:xfrm>
          <a:off x="0" y="0"/>
          <a:ext cx="0" cy="0"/>
          <a:chOff x="0" y="0"/>
          <a:chExt cx="0" cy="0"/>
        </a:xfrm>
      </p:grpSpPr>
      <p:sp>
        <p:nvSpPr>
          <p:cNvPr id="2" name="Shape 0"/>
          <p:cNvSpPr/>
          <p:nvPr/>
        </p:nvSpPr>
        <p:spPr>
          <a:xfrm>
            <a:off x="0" y="0"/>
            <a:ext cx="12191695" cy="1024128"/>
          </a:xfrm>
          <a:prstGeom prst="rect">
            <a:avLst/>
          </a:prstGeom>
          <a:solidFill>
            <a:srgbClr val="EEF2F8"/>
          </a:solidFill>
          <a:ln w="12700">
            <a:solidFill>
              <a:srgbClr val="EEF2F8"/>
            </a:solidFill>
            <a:prstDash val="solid"/>
          </a:ln>
        </p:spPr>
      </p:sp>
      <p:sp>
        <p:nvSpPr>
          <p:cNvPr id="3" name="Shape 1"/>
          <p:cNvSpPr/>
          <p:nvPr/>
        </p:nvSpPr>
        <p:spPr>
          <a:xfrm>
            <a:off x="0" y="1024128"/>
            <a:ext cx="12191695" cy="45720"/>
          </a:xfrm>
          <a:prstGeom prst="rect">
            <a:avLst/>
          </a:prstGeom>
          <a:solidFill>
            <a:srgbClr val="B71C1C"/>
          </a:solidFill>
          <a:ln w="12700">
            <a:solidFill>
              <a:srgbClr val="B71C1C"/>
            </a:solidFill>
            <a:prstDash val="solid"/>
          </a:ln>
        </p:spPr>
      </p:sp>
      <p:sp>
        <p:nvSpPr>
          <p:cNvPr id="4" name="Text 2"/>
          <p:cNvSpPr/>
          <p:nvPr/>
        </p:nvSpPr>
        <p:spPr>
          <a:xfrm>
            <a:off x="594360" y="128016"/>
            <a:ext cx="11002975" cy="786384"/>
          </a:xfrm>
          <a:prstGeom prst="rect">
            <a:avLst/>
          </a:prstGeom>
          <a:noFill/>
          <a:ln/>
        </p:spPr>
        <p:txBody>
          <a:bodyPr wrap="square" lIns="0" tIns="0" rIns="0" bIns="0" rtlCol="0" anchor="ctr">
            <a:normAutofit/>
          </a:bodyPr>
          <a:lstStyle/>
          <a:p>
            <a:pPr indent="0" marL="0">
              <a:buNone/>
            </a:pPr>
            <a:r>
              <a:rPr lang="en-US" sz="3400" b="1" dirty="0">
                <a:solidFill>
                  <a:srgbClr val="0F172A"/>
                </a:solidFill>
                <a:latin typeface="Arial Narrow" pitchFamily="34" charset="0"/>
                <a:ea typeface="Arial Narrow" pitchFamily="34" charset="-122"/>
                <a:cs typeface="Arial Narrow" pitchFamily="34" charset="-120"/>
              </a:rPr>
              <a:t>AGENDA UND AUSBILDUNGSSCHWERPUNKTE</a:t>
            </a:r>
            <a:endParaRPr lang="en-US" sz="3400" dirty="0"/>
          </a:p>
        </p:txBody>
      </p:sp>
      <p:sp>
        <p:nvSpPr>
          <p:cNvPr id="5" name="Shape 3"/>
          <p:cNvSpPr/>
          <p:nvPr/>
        </p:nvSpPr>
        <p:spPr>
          <a:xfrm>
            <a:off x="594360" y="1371600"/>
            <a:ext cx="2558720" cy="1874520"/>
          </a:xfrm>
          <a:prstGeom prst="rect">
            <a:avLst/>
          </a:prstGeom>
          <a:solidFill>
            <a:srgbClr val="FFFFFF"/>
          </a:solidFill>
          <a:ln w="9525">
            <a:solidFill>
              <a:srgbClr val="E2E8F0"/>
            </a:solidFill>
            <a:prstDash val="solid"/>
          </a:ln>
        </p:spPr>
      </p:sp>
      <p:sp>
        <p:nvSpPr>
          <p:cNvPr id="6" name="Shape 4"/>
          <p:cNvSpPr/>
          <p:nvPr/>
        </p:nvSpPr>
        <p:spPr>
          <a:xfrm>
            <a:off x="594360" y="1371600"/>
            <a:ext cx="2558720" cy="64008"/>
          </a:xfrm>
          <a:prstGeom prst="rect">
            <a:avLst/>
          </a:prstGeom>
          <a:solidFill>
            <a:srgbClr val="1E3A8A"/>
          </a:solidFill>
          <a:ln w="12700">
            <a:solidFill>
              <a:srgbClr val="1E3A8A"/>
            </a:solidFill>
            <a:prstDash val="solid"/>
          </a:ln>
        </p:spPr>
      </p:sp>
      <p:sp>
        <p:nvSpPr>
          <p:cNvPr id="7" name="Text 5"/>
          <p:cNvSpPr/>
          <p:nvPr/>
        </p:nvSpPr>
        <p:spPr>
          <a:xfrm>
            <a:off x="850392" y="1554480"/>
            <a:ext cx="2101520" cy="457200"/>
          </a:xfrm>
          <a:prstGeom prst="rect">
            <a:avLst/>
          </a:prstGeom>
          <a:noFill/>
          <a:ln/>
        </p:spPr>
        <p:txBody>
          <a:bodyPr wrap="square" lIns="0" tIns="0" rIns="0" bIns="0" rtlCol="0" anchor="t"/>
          <a:lstStyle/>
          <a:p>
            <a:pPr indent="0" marL="0">
              <a:buNone/>
            </a:pPr>
            <a:r>
              <a:rPr lang="en-US" sz="2100" b="1" dirty="0">
                <a:solidFill>
                  <a:srgbClr val="0F172A"/>
                </a:solidFill>
                <a:latin typeface="Arial Narrow" pitchFamily="34" charset="0"/>
                <a:ea typeface="Arial Narrow" pitchFamily="34" charset="-122"/>
                <a:cs typeface="Arial Narrow" pitchFamily="34" charset="-120"/>
              </a:rPr>
              <a:t>KAPITEL 1</a:t>
            </a:r>
            <a:endParaRPr lang="en-US" sz="2100" dirty="0"/>
          </a:p>
        </p:txBody>
      </p:sp>
      <p:sp>
        <p:nvSpPr>
          <p:cNvPr id="8" name="Text 6"/>
          <p:cNvSpPr/>
          <p:nvPr/>
        </p:nvSpPr>
        <p:spPr>
          <a:xfrm>
            <a:off x="850392" y="2103120"/>
            <a:ext cx="2101520" cy="1005840"/>
          </a:xfrm>
          <a:prstGeom prst="rect">
            <a:avLst/>
          </a:prstGeom>
          <a:noFill/>
          <a:ln/>
        </p:spPr>
        <p:txBody>
          <a:bodyPr wrap="square" lIns="0" tIns="0" rIns="0" bIns="0" rtlCol="0" anchor="t"/>
          <a:lstStyle/>
          <a:p>
            <a:pPr indent="0" marL="0">
              <a:buNone/>
            </a:pPr>
            <a:r>
              <a:rPr lang="en-US" sz="1700" dirty="0">
                <a:solidFill>
                  <a:srgbClr val="334155"/>
                </a:solidFill>
                <a:latin typeface="Calibri" pitchFamily="34" charset="0"/>
                <a:ea typeface="Calibri" pitchFamily="34" charset="-122"/>
                <a:cs typeface="Calibri" pitchFamily="34" charset="-120"/>
              </a:rPr>
              <a:t>Einführung und Lage.</a:t>
            </a:r>
            <a:endParaRPr lang="en-US" sz="1700" dirty="0"/>
          </a:p>
        </p:txBody>
      </p:sp>
      <p:sp>
        <p:nvSpPr>
          <p:cNvPr id="9" name="Shape 7"/>
          <p:cNvSpPr/>
          <p:nvPr/>
        </p:nvSpPr>
        <p:spPr>
          <a:xfrm>
            <a:off x="3409112" y="1371600"/>
            <a:ext cx="2558720" cy="1874520"/>
          </a:xfrm>
          <a:prstGeom prst="rect">
            <a:avLst/>
          </a:prstGeom>
          <a:solidFill>
            <a:srgbClr val="FFFFFF"/>
          </a:solidFill>
          <a:ln w="9525">
            <a:solidFill>
              <a:srgbClr val="E2E8F0"/>
            </a:solidFill>
            <a:prstDash val="solid"/>
          </a:ln>
        </p:spPr>
      </p:sp>
      <p:sp>
        <p:nvSpPr>
          <p:cNvPr id="10" name="Shape 8"/>
          <p:cNvSpPr/>
          <p:nvPr/>
        </p:nvSpPr>
        <p:spPr>
          <a:xfrm>
            <a:off x="3409112" y="1371600"/>
            <a:ext cx="2558720" cy="64008"/>
          </a:xfrm>
          <a:prstGeom prst="rect">
            <a:avLst/>
          </a:prstGeom>
          <a:solidFill>
            <a:srgbClr val="1E3A8A"/>
          </a:solidFill>
          <a:ln w="12700">
            <a:solidFill>
              <a:srgbClr val="1E3A8A"/>
            </a:solidFill>
            <a:prstDash val="solid"/>
          </a:ln>
        </p:spPr>
      </p:sp>
      <p:sp>
        <p:nvSpPr>
          <p:cNvPr id="11" name="Text 9"/>
          <p:cNvSpPr/>
          <p:nvPr/>
        </p:nvSpPr>
        <p:spPr>
          <a:xfrm>
            <a:off x="3665144" y="1554480"/>
            <a:ext cx="2101520" cy="457200"/>
          </a:xfrm>
          <a:prstGeom prst="rect">
            <a:avLst/>
          </a:prstGeom>
          <a:noFill/>
          <a:ln/>
        </p:spPr>
        <p:txBody>
          <a:bodyPr wrap="square" lIns="0" tIns="0" rIns="0" bIns="0" rtlCol="0" anchor="t"/>
          <a:lstStyle/>
          <a:p>
            <a:pPr indent="0" marL="0">
              <a:buNone/>
            </a:pPr>
            <a:r>
              <a:rPr lang="en-US" sz="2100" b="1" dirty="0">
                <a:solidFill>
                  <a:srgbClr val="0F172A"/>
                </a:solidFill>
                <a:latin typeface="Arial Narrow" pitchFamily="34" charset="0"/>
                <a:ea typeface="Arial Narrow" pitchFamily="34" charset="-122"/>
                <a:cs typeface="Arial Narrow" pitchFamily="34" charset="-120"/>
              </a:rPr>
              <a:t>KAPITEL 2</a:t>
            </a:r>
            <a:endParaRPr lang="en-US" sz="2100" dirty="0"/>
          </a:p>
        </p:txBody>
      </p:sp>
      <p:sp>
        <p:nvSpPr>
          <p:cNvPr id="12" name="Text 10"/>
          <p:cNvSpPr/>
          <p:nvPr/>
        </p:nvSpPr>
        <p:spPr>
          <a:xfrm>
            <a:off x="3665144" y="2103120"/>
            <a:ext cx="2101520" cy="1005840"/>
          </a:xfrm>
          <a:prstGeom prst="rect">
            <a:avLst/>
          </a:prstGeom>
          <a:noFill/>
          <a:ln/>
        </p:spPr>
        <p:txBody>
          <a:bodyPr wrap="square" lIns="0" tIns="0" rIns="0" bIns="0" rtlCol="0" anchor="t"/>
          <a:lstStyle/>
          <a:p>
            <a:pPr indent="0" marL="0">
              <a:buNone/>
            </a:pPr>
            <a:r>
              <a:rPr lang="en-US" sz="1700" dirty="0">
                <a:solidFill>
                  <a:srgbClr val="334155"/>
                </a:solidFill>
                <a:latin typeface="Calibri" pitchFamily="34" charset="0"/>
                <a:ea typeface="Calibri" pitchFamily="34" charset="-122"/>
                <a:cs typeface="Calibri" pitchFamily="34" charset="-120"/>
              </a:rPr>
              <a:t>Erkundung und Lagemeldung.</a:t>
            </a:r>
            <a:endParaRPr lang="en-US" sz="1700" dirty="0"/>
          </a:p>
        </p:txBody>
      </p:sp>
      <p:sp>
        <p:nvSpPr>
          <p:cNvPr id="13" name="Shape 11"/>
          <p:cNvSpPr/>
          <p:nvPr/>
        </p:nvSpPr>
        <p:spPr>
          <a:xfrm>
            <a:off x="6223864" y="1371600"/>
            <a:ext cx="2558720" cy="1874520"/>
          </a:xfrm>
          <a:prstGeom prst="rect">
            <a:avLst/>
          </a:prstGeom>
          <a:solidFill>
            <a:srgbClr val="FFFFFF"/>
          </a:solidFill>
          <a:ln w="9525">
            <a:solidFill>
              <a:srgbClr val="E2E8F0"/>
            </a:solidFill>
            <a:prstDash val="solid"/>
          </a:ln>
        </p:spPr>
      </p:sp>
      <p:sp>
        <p:nvSpPr>
          <p:cNvPr id="14" name="Shape 12"/>
          <p:cNvSpPr/>
          <p:nvPr/>
        </p:nvSpPr>
        <p:spPr>
          <a:xfrm>
            <a:off x="6223864" y="1371600"/>
            <a:ext cx="2558720" cy="64008"/>
          </a:xfrm>
          <a:prstGeom prst="rect">
            <a:avLst/>
          </a:prstGeom>
          <a:solidFill>
            <a:srgbClr val="1E3A8A"/>
          </a:solidFill>
          <a:ln w="12700">
            <a:solidFill>
              <a:srgbClr val="1E3A8A"/>
            </a:solidFill>
            <a:prstDash val="solid"/>
          </a:ln>
        </p:spPr>
      </p:sp>
      <p:sp>
        <p:nvSpPr>
          <p:cNvPr id="15" name="Text 13"/>
          <p:cNvSpPr/>
          <p:nvPr/>
        </p:nvSpPr>
        <p:spPr>
          <a:xfrm>
            <a:off x="6479896" y="1554480"/>
            <a:ext cx="2101520" cy="457200"/>
          </a:xfrm>
          <a:prstGeom prst="rect">
            <a:avLst/>
          </a:prstGeom>
          <a:noFill/>
          <a:ln/>
        </p:spPr>
        <p:txBody>
          <a:bodyPr wrap="square" lIns="0" tIns="0" rIns="0" bIns="0" rtlCol="0" anchor="t"/>
          <a:lstStyle/>
          <a:p>
            <a:pPr indent="0" marL="0">
              <a:buNone/>
            </a:pPr>
            <a:r>
              <a:rPr lang="en-US" sz="2100" b="1" dirty="0">
                <a:solidFill>
                  <a:srgbClr val="0F172A"/>
                </a:solidFill>
                <a:latin typeface="Arial Narrow" pitchFamily="34" charset="0"/>
                <a:ea typeface="Arial Narrow" pitchFamily="34" charset="-122"/>
                <a:cs typeface="Arial Narrow" pitchFamily="34" charset="-120"/>
              </a:rPr>
              <a:t>KAPITEL 3</a:t>
            </a:r>
            <a:endParaRPr lang="en-US" sz="2100" dirty="0"/>
          </a:p>
        </p:txBody>
      </p:sp>
      <p:sp>
        <p:nvSpPr>
          <p:cNvPr id="16" name="Text 14"/>
          <p:cNvSpPr/>
          <p:nvPr/>
        </p:nvSpPr>
        <p:spPr>
          <a:xfrm>
            <a:off x="6479896" y="2103120"/>
            <a:ext cx="2101520" cy="1005840"/>
          </a:xfrm>
          <a:prstGeom prst="rect">
            <a:avLst/>
          </a:prstGeom>
          <a:noFill/>
          <a:ln/>
        </p:spPr>
        <p:txBody>
          <a:bodyPr wrap="square" lIns="0" tIns="0" rIns="0" bIns="0" rtlCol="0" anchor="t"/>
          <a:lstStyle/>
          <a:p>
            <a:pPr indent="0" marL="0">
              <a:buNone/>
            </a:pPr>
            <a:r>
              <a:rPr lang="en-US" sz="1700" dirty="0">
                <a:solidFill>
                  <a:srgbClr val="334155"/>
                </a:solidFill>
                <a:latin typeface="Calibri" pitchFamily="34" charset="0"/>
                <a:ea typeface="Calibri" pitchFamily="34" charset="-122"/>
                <a:cs typeface="Calibri" pitchFamily="34" charset="-120"/>
              </a:rPr>
              <a:t>Befehle und Folgen.</a:t>
            </a:r>
            <a:endParaRPr lang="en-US" sz="1700" dirty="0"/>
          </a:p>
        </p:txBody>
      </p:sp>
      <p:sp>
        <p:nvSpPr>
          <p:cNvPr id="17" name="Shape 15"/>
          <p:cNvSpPr/>
          <p:nvPr/>
        </p:nvSpPr>
        <p:spPr>
          <a:xfrm>
            <a:off x="9038615" y="1371600"/>
            <a:ext cx="2558720" cy="1874520"/>
          </a:xfrm>
          <a:prstGeom prst="rect">
            <a:avLst/>
          </a:prstGeom>
          <a:solidFill>
            <a:srgbClr val="FFFFFF"/>
          </a:solidFill>
          <a:ln w="9525">
            <a:solidFill>
              <a:srgbClr val="E2E8F0"/>
            </a:solidFill>
            <a:prstDash val="solid"/>
          </a:ln>
        </p:spPr>
      </p:sp>
      <p:sp>
        <p:nvSpPr>
          <p:cNvPr id="18" name="Shape 16"/>
          <p:cNvSpPr/>
          <p:nvPr/>
        </p:nvSpPr>
        <p:spPr>
          <a:xfrm>
            <a:off x="9038615" y="1371600"/>
            <a:ext cx="2558720" cy="64008"/>
          </a:xfrm>
          <a:prstGeom prst="rect">
            <a:avLst/>
          </a:prstGeom>
          <a:solidFill>
            <a:srgbClr val="1E3A8A"/>
          </a:solidFill>
          <a:ln w="12700">
            <a:solidFill>
              <a:srgbClr val="1E3A8A"/>
            </a:solidFill>
            <a:prstDash val="solid"/>
          </a:ln>
        </p:spPr>
      </p:sp>
      <p:sp>
        <p:nvSpPr>
          <p:cNvPr id="19" name="Text 17"/>
          <p:cNvSpPr/>
          <p:nvPr/>
        </p:nvSpPr>
        <p:spPr>
          <a:xfrm>
            <a:off x="9294647" y="1554480"/>
            <a:ext cx="2101520" cy="457200"/>
          </a:xfrm>
          <a:prstGeom prst="rect">
            <a:avLst/>
          </a:prstGeom>
          <a:noFill/>
          <a:ln/>
        </p:spPr>
        <p:txBody>
          <a:bodyPr wrap="square" lIns="0" tIns="0" rIns="0" bIns="0" rtlCol="0" anchor="t"/>
          <a:lstStyle/>
          <a:p>
            <a:pPr indent="0" marL="0">
              <a:buNone/>
            </a:pPr>
            <a:r>
              <a:rPr lang="en-US" sz="2100" b="1" dirty="0">
                <a:solidFill>
                  <a:srgbClr val="0F172A"/>
                </a:solidFill>
                <a:latin typeface="Arial Narrow" pitchFamily="34" charset="0"/>
                <a:ea typeface="Arial Narrow" pitchFamily="34" charset="-122"/>
                <a:cs typeface="Arial Narrow" pitchFamily="34" charset="-120"/>
              </a:rPr>
              <a:t>KAPITEL 4</a:t>
            </a:r>
            <a:endParaRPr lang="en-US" sz="2100" dirty="0"/>
          </a:p>
        </p:txBody>
      </p:sp>
      <p:sp>
        <p:nvSpPr>
          <p:cNvPr id="20" name="Text 18"/>
          <p:cNvSpPr/>
          <p:nvPr/>
        </p:nvSpPr>
        <p:spPr>
          <a:xfrm>
            <a:off x="9294647" y="2103120"/>
            <a:ext cx="2101520" cy="1005840"/>
          </a:xfrm>
          <a:prstGeom prst="rect">
            <a:avLst/>
          </a:prstGeom>
          <a:noFill/>
          <a:ln/>
        </p:spPr>
        <p:txBody>
          <a:bodyPr wrap="square" lIns="0" tIns="0" rIns="0" bIns="0" rtlCol="0" anchor="t"/>
          <a:lstStyle/>
          <a:p>
            <a:pPr indent="0" marL="0">
              <a:buNone/>
            </a:pPr>
            <a:r>
              <a:rPr lang="en-US" sz="1700" dirty="0">
                <a:solidFill>
                  <a:srgbClr val="334155"/>
                </a:solidFill>
                <a:latin typeface="Calibri" pitchFamily="34" charset="0"/>
                <a:ea typeface="Calibri" pitchFamily="34" charset="-122"/>
                <a:cs typeface="Calibri" pitchFamily="34" charset="-120"/>
              </a:rPr>
              <a:t>Auswertung.</a:t>
            </a:r>
            <a:endParaRPr lang="en-US" sz="1700" dirty="0"/>
          </a:p>
        </p:txBody>
      </p:sp>
      <p:sp>
        <p:nvSpPr>
          <p:cNvPr id="21" name="Shape 19"/>
          <p:cNvSpPr/>
          <p:nvPr/>
        </p:nvSpPr>
        <p:spPr>
          <a:xfrm>
            <a:off x="594360" y="3474720"/>
            <a:ext cx="11002975" cy="2377440"/>
          </a:xfrm>
          <a:prstGeom prst="rect">
            <a:avLst/>
          </a:prstGeom>
          <a:solidFill>
            <a:srgbClr val="FFF5E6"/>
          </a:solidFill>
          <a:ln w="9525">
            <a:solidFill>
              <a:srgbClr val="F5DDB5"/>
            </a:solidFill>
            <a:prstDash val="solid"/>
          </a:ln>
        </p:spPr>
      </p:sp>
      <p:sp>
        <p:nvSpPr>
          <p:cNvPr id="22" name="Shape 20"/>
          <p:cNvSpPr/>
          <p:nvPr/>
        </p:nvSpPr>
        <p:spPr>
          <a:xfrm>
            <a:off x="594360" y="3474720"/>
            <a:ext cx="82296" cy="2377440"/>
          </a:xfrm>
          <a:prstGeom prst="rect">
            <a:avLst/>
          </a:prstGeom>
          <a:solidFill>
            <a:srgbClr val="B71C1C"/>
          </a:solidFill>
          <a:ln w="12700">
            <a:solidFill>
              <a:srgbClr val="B71C1C"/>
            </a:solidFill>
            <a:prstDash val="solid"/>
          </a:ln>
        </p:spPr>
      </p:sp>
      <p:sp>
        <p:nvSpPr>
          <p:cNvPr id="23" name="Text 21"/>
          <p:cNvSpPr/>
          <p:nvPr/>
        </p:nvSpPr>
        <p:spPr>
          <a:xfrm>
            <a:off x="960120" y="3611880"/>
            <a:ext cx="10454335" cy="457200"/>
          </a:xfrm>
          <a:prstGeom prst="rect">
            <a:avLst/>
          </a:prstGeom>
          <a:noFill/>
          <a:ln/>
        </p:spPr>
        <p:txBody>
          <a:bodyPr wrap="square" lIns="0" tIns="0" rIns="0" bIns="0" rtlCol="0" anchor="ctr"/>
          <a:lstStyle/>
          <a:p>
            <a:pPr indent="0" marL="0">
              <a:buNone/>
            </a:pPr>
            <a:r>
              <a:rPr lang="en-US" sz="2200" b="1" dirty="0">
                <a:solidFill>
                  <a:srgbClr val="B71C1C"/>
                </a:solidFill>
                <a:latin typeface="Arial Narrow" pitchFamily="34" charset="0"/>
                <a:ea typeface="Arial Narrow" pitchFamily="34" charset="-122"/>
                <a:cs typeface="Arial Narrow" pitchFamily="34" charset="-120"/>
              </a:rPr>
              <a:t>Nach dieser Ausbildung kannst du …</a:t>
            </a:r>
            <a:endParaRPr lang="en-US" sz="2200" dirty="0"/>
          </a:p>
        </p:txBody>
      </p:sp>
      <p:graphicFrame>
        <p:nvGraphicFramePr>
          <p:cNvPr id="3" name="Table 0"/>
          <p:cNvGraphicFramePr>
            <a:graphicFrameLocks noGrp="1"/>
          </p:cNvGraphicFramePr>
          <p:nvPr>
            <p:extLst>
              <p:ext uri="{D42A27DB-BD31-4B8C-83A1-F6EECF244321}">
                <p14:modId xmlns:p14="http://schemas.microsoft.com/office/powerpoint/2010/main" val="1579011935"/>
              </p:ext>
            </p:extLst>
          </p:nvPr>
        </p:nvGraphicFramePr>
        <p:xfrm>
          <a:off x="914400" y="4114800"/>
          <a:ext cx="10454335" cy="914400"/>
        </p:xfrm>
        <a:graphic>
          <a:graphicData uri="http://schemas.openxmlformats.org/drawingml/2006/table">
            <a:tbl>
              <a:tblPr/>
              <a:tblGrid>
                <a:gridCol w="411480"/>
                <a:gridCol w="10042855"/>
              </a:tblGrid>
              <a:tr h="0">
                <a:tc>
                  <a:txBody>
                    <a:bodyPr/>
                    <a:lstStyle/>
                    <a:p>
                      <a:pPr algn="ctr" indent="0" marL="0">
                        <a:buNone/>
                      </a:pPr>
                      <a:r>
                        <a:rPr lang="en-US" sz="2300" b="1" dirty="0">
                          <a:solidFill>
                            <a:srgbClr val="B71C1C"/>
                          </a:solidFill>
                          <a:latin typeface="Arial Narrow" pitchFamily="34" charset="0"/>
                          <a:ea typeface="Arial Narrow" pitchFamily="34" charset="-122"/>
                          <a:cs typeface="Arial Narrow" pitchFamily="34" charset="-120"/>
                        </a:rPr>
                        <a:t>›</a:t>
                      </a:r>
                      <a:endParaRPr lang="en-US" sz="2300" dirty="0">
                        <a:latin typeface="Arial Narrow" charset="0"/>
                        <a:ea typeface="Arial Narrow" charset="0"/>
                        <a:cs typeface="Arial Narrow" charset="0"/>
                      </a:endParaRPr>
                    </a:p>
                  </a:txBody>
                  <a:tcPr marL="45720" marR="45720" marT="27432" marB="27432" anchor="t">
                    <a:lnL w="0" cap="flat" cmpd="sng" algn="ctr">
                      <a:noFill/>
                    </a:lnL>
                    <a:lnR w="0" cap="flat" cmpd="sng" algn="ctr">
                      <a:noFill/>
                    </a:lnR>
                    <a:lnT w="0" cap="flat" cmpd="sng" algn="ctr">
                      <a:noFill/>
                    </a:lnT>
                    <a:lnB w="0" cap="flat" cmpd="sng" algn="ctr">
                      <a:noFill/>
                    </a:lnB>
                    <a:solidFill>
                      <a:srgbClr val="FFF5E6"/>
                    </a:solidFill>
                  </a:tcPr>
                </a:tc>
                <a:tc>
                  <a:txBody>
                    <a:bodyPr/>
                    <a:lstStyle/>
                    <a:p>
                      <a:pPr indent="0" marL="0">
                        <a:buNone/>
                      </a:pPr>
                      <a:r>
                        <a:rPr lang="en-US" sz="1900" dirty="0">
                          <a:solidFill>
                            <a:srgbClr val="334155"/>
                          </a:solidFill>
                          <a:latin typeface="Calibri" pitchFamily="34" charset="0"/>
                          <a:ea typeface="Calibri" pitchFamily="34" charset="-122"/>
                          <a:cs typeface="Calibri" pitchFamily="34" charset="-120"/>
                        </a:rPr>
                        <a:t>„Rettungsgerät nur nach Stabilisierung des Fahrzeugs“ beachten,</a:t>
                      </a:r>
                      <a:endParaRPr lang="en-US" sz="1900" dirty="0">
                        <a:latin typeface="Calibri" charset="0"/>
                        <a:ea typeface="Calibri" charset="0"/>
                        <a:cs typeface="Calibri" charset="0"/>
                      </a:endParaRPr>
                    </a:p>
                  </a:txBody>
                  <a:tcPr marL="45720" marR="45720" marT="27432" marB="27432" anchor="t">
                    <a:lnL w="0" cap="flat" cmpd="sng" algn="ctr">
                      <a:noFill/>
                    </a:lnL>
                    <a:lnR w="0" cap="flat" cmpd="sng" algn="ctr">
                      <a:noFill/>
                    </a:lnR>
                    <a:lnT w="0" cap="flat" cmpd="sng" algn="ctr">
                      <a:noFill/>
                    </a:lnT>
                    <a:lnB w="0" cap="flat" cmpd="sng" algn="ctr">
                      <a:noFill/>
                    </a:lnB>
                    <a:solidFill>
                      <a:srgbClr val="FFF5E6"/>
                    </a:solidFill>
                  </a:tcPr>
                </a:tc>
              </a:tr>
              <a:tr h="0">
                <a:tc>
                  <a:txBody>
                    <a:bodyPr/>
                    <a:lstStyle/>
                    <a:p>
                      <a:pPr algn="ctr" indent="0" marL="0">
                        <a:buNone/>
                      </a:pPr>
                      <a:r>
                        <a:rPr lang="en-US" sz="2300" b="1" dirty="0">
                          <a:solidFill>
                            <a:srgbClr val="B71C1C"/>
                          </a:solidFill>
                          <a:latin typeface="Arial Narrow" pitchFamily="34" charset="0"/>
                          <a:ea typeface="Arial Narrow" pitchFamily="34" charset="-122"/>
                          <a:cs typeface="Arial Narrow" pitchFamily="34" charset="-120"/>
                        </a:rPr>
                        <a:t>›</a:t>
                      </a:r>
                      <a:endParaRPr lang="en-US" sz="2300" dirty="0">
                        <a:latin typeface="Arial Narrow" charset="0"/>
                        <a:ea typeface="Arial Narrow" charset="0"/>
                        <a:cs typeface="Arial Narrow" charset="0"/>
                      </a:endParaRPr>
                    </a:p>
                  </a:txBody>
                  <a:tcPr marL="45720" marR="45720" marT="27432" marB="27432" anchor="t">
                    <a:lnL w="0" cap="flat" cmpd="sng" algn="ctr">
                      <a:noFill/>
                    </a:lnL>
                    <a:lnR w="0" cap="flat" cmpd="sng" algn="ctr">
                      <a:noFill/>
                    </a:lnR>
                    <a:lnT w="0" cap="flat" cmpd="sng" algn="ctr">
                      <a:noFill/>
                    </a:lnT>
                    <a:lnB w="0" cap="flat" cmpd="sng" algn="ctr">
                      <a:noFill/>
                    </a:lnB>
                    <a:solidFill>
                      <a:srgbClr val="FFF5E6"/>
                    </a:solidFill>
                  </a:tcPr>
                </a:tc>
                <a:tc>
                  <a:txBody>
                    <a:bodyPr/>
                    <a:lstStyle/>
                    <a:p>
                      <a:pPr indent="0" marL="0">
                        <a:buNone/>
                      </a:pPr>
                      <a:r>
                        <a:rPr lang="en-US" sz="1900" dirty="0">
                          <a:solidFill>
                            <a:srgbClr val="334155"/>
                          </a:solidFill>
                          <a:latin typeface="Calibri" pitchFamily="34" charset="0"/>
                          <a:ea typeface="Calibri" pitchFamily="34" charset="-122"/>
                          <a:cs typeface="Calibri" pitchFamily="34" charset="-120"/>
                        </a:rPr>
                        <a:t>Lage erkunden und Wichtiges vom Nebensächlichen trennen,</a:t>
                      </a:r>
                      <a:endParaRPr lang="en-US" sz="1900" dirty="0">
                        <a:latin typeface="Calibri" charset="0"/>
                        <a:ea typeface="Calibri" charset="0"/>
                        <a:cs typeface="Calibri" charset="0"/>
                      </a:endParaRPr>
                    </a:p>
                  </a:txBody>
                  <a:tcPr marL="45720" marR="45720" marT="27432" marB="27432" anchor="t">
                    <a:lnL w="0" cap="flat" cmpd="sng" algn="ctr">
                      <a:noFill/>
                    </a:lnL>
                    <a:lnR w="0" cap="flat" cmpd="sng" algn="ctr">
                      <a:noFill/>
                    </a:lnR>
                    <a:lnT w="0" cap="flat" cmpd="sng" algn="ctr">
                      <a:noFill/>
                    </a:lnT>
                    <a:lnB w="0" cap="flat" cmpd="sng" algn="ctr">
                      <a:noFill/>
                    </a:lnB>
                    <a:solidFill>
                      <a:srgbClr val="FFF5E6"/>
                    </a:solidFill>
                  </a:tcPr>
                </a:tc>
              </a:tr>
              <a:tr h="0">
                <a:tc>
                  <a:txBody>
                    <a:bodyPr/>
                    <a:lstStyle/>
                    <a:p>
                      <a:pPr algn="ctr" indent="0" marL="0">
                        <a:buNone/>
                      </a:pPr>
                      <a:r>
                        <a:rPr lang="en-US" sz="2300" b="1" dirty="0">
                          <a:solidFill>
                            <a:srgbClr val="B71C1C"/>
                          </a:solidFill>
                          <a:latin typeface="Arial Narrow" pitchFamily="34" charset="0"/>
                          <a:ea typeface="Arial Narrow" pitchFamily="34" charset="-122"/>
                          <a:cs typeface="Arial Narrow" pitchFamily="34" charset="-120"/>
                        </a:rPr>
                        <a:t>›</a:t>
                      </a:r>
                      <a:endParaRPr lang="en-US" sz="2300" dirty="0">
                        <a:latin typeface="Arial Narrow" charset="0"/>
                        <a:ea typeface="Arial Narrow" charset="0"/>
                        <a:cs typeface="Arial Narrow" charset="0"/>
                      </a:endParaRPr>
                    </a:p>
                  </a:txBody>
                  <a:tcPr marL="45720" marR="45720" marT="27432" marB="27432" anchor="t">
                    <a:lnL w="0" cap="flat" cmpd="sng" algn="ctr">
                      <a:noFill/>
                    </a:lnL>
                    <a:lnR w="0" cap="flat" cmpd="sng" algn="ctr">
                      <a:noFill/>
                    </a:lnR>
                    <a:lnT w="0" cap="flat" cmpd="sng" algn="ctr">
                      <a:noFill/>
                    </a:lnT>
                    <a:lnB w="0" cap="flat" cmpd="sng" algn="ctr">
                      <a:noFill/>
                    </a:lnB>
                    <a:solidFill>
                      <a:srgbClr val="FFF5E6"/>
                    </a:solidFill>
                  </a:tcPr>
                </a:tc>
                <a:tc>
                  <a:txBody>
                    <a:bodyPr/>
                    <a:lstStyle/>
                    <a:p>
                      <a:pPr indent="0" marL="0">
                        <a:buNone/>
                      </a:pPr>
                      <a:r>
                        <a:rPr lang="en-US" sz="1900" dirty="0">
                          <a:solidFill>
                            <a:srgbClr val="334155"/>
                          </a:solidFill>
                          <a:latin typeface="Calibri" pitchFamily="34" charset="0"/>
                          <a:ea typeface="Calibri" pitchFamily="34" charset="-122"/>
                          <a:cs typeface="Calibri" pitchFamily="34" charset="-120"/>
                        </a:rPr>
                        <a:t>Befehle in sinnvoller Reihenfolge geben,</a:t>
                      </a:r>
                      <a:endParaRPr lang="en-US" sz="1900" dirty="0">
                        <a:latin typeface="Calibri" charset="0"/>
                        <a:ea typeface="Calibri" charset="0"/>
                        <a:cs typeface="Calibri" charset="0"/>
                      </a:endParaRPr>
                    </a:p>
                  </a:txBody>
                  <a:tcPr marL="45720" marR="45720" marT="27432" marB="27432" anchor="t">
                    <a:lnL w="0" cap="flat" cmpd="sng" algn="ctr">
                      <a:noFill/>
                    </a:lnL>
                    <a:lnR w="0" cap="flat" cmpd="sng" algn="ctr">
                      <a:noFill/>
                    </a:lnR>
                    <a:lnT w="0" cap="flat" cmpd="sng" algn="ctr">
                      <a:noFill/>
                    </a:lnT>
                    <a:lnB w="0" cap="flat" cmpd="sng" algn="ctr">
                      <a:noFill/>
                    </a:lnB>
                    <a:solidFill>
                      <a:srgbClr val="FFF5E6"/>
                    </a:solidFill>
                  </a:tcPr>
                </a:tc>
              </a:tr>
            </a:tbl>
          </a:graphicData>
        </a:graphic>
      </p:graphicFrame>
      <p:sp>
        <p:nvSpPr>
          <p:cNvPr id="25" name="Text 22"/>
          <p:cNvSpPr/>
          <p:nvPr/>
        </p:nvSpPr>
        <p:spPr>
          <a:xfrm>
            <a:off x="594360" y="6437376"/>
            <a:ext cx="6400800" cy="274320"/>
          </a:xfrm>
          <a:prstGeom prst="rect">
            <a:avLst/>
          </a:prstGeom>
          <a:noFill/>
          <a:ln/>
        </p:spPr>
        <p:txBody>
          <a:bodyPr wrap="square" lIns="0" tIns="0" rIns="0" bIns="0" rtlCol="0" anchor="ctr"/>
          <a:lstStyle/>
          <a:p>
            <a:pPr indent="0" marL="0">
              <a:buNone/>
            </a:pPr>
            <a:r>
              <a:rPr lang="en-US" sz="1000" dirty="0">
                <a:solidFill>
                  <a:srgbClr val="64748B"/>
                </a:solidFill>
                <a:latin typeface="Calibri" pitchFamily="34" charset="0"/>
                <a:ea typeface="Calibri" pitchFamily="34" charset="-122"/>
                <a:cs typeface="Calibri" pitchFamily="34" charset="-120"/>
              </a:rPr>
              <a:t>Planspiel · Verkehrsunfall · Ausbildung  ·  2</a:t>
            </a:r>
            <a:endParaRPr lang="en-US" sz="1000" dirty="0"/>
          </a:p>
        </p:txBody>
      </p:sp>
      <p:sp>
        <p:nvSpPr>
          <p:cNvPr id="26" name="Text 23">
            <a:hlinkClick r:id="rId1" tooltip="Feuerwehr Wissen"/>
          </p:cNvPr>
          <p:cNvSpPr/>
          <p:nvPr/>
        </p:nvSpPr>
        <p:spPr>
          <a:xfrm>
            <a:off x="8488375" y="6437376"/>
            <a:ext cx="3108960" cy="274320"/>
          </a:xfrm>
          <a:prstGeom prst="rect">
            <a:avLst/>
          </a:prstGeom>
          <a:noFill/>
          <a:ln/>
        </p:spPr>
        <p:txBody>
          <a:bodyPr wrap="square" lIns="0" tIns="0" rIns="0" bIns="0" rtlCol="0" anchor="ctr"/>
          <a:lstStyle/>
          <a:p>
            <a:pPr algn="r" indent="0" marL="0">
              <a:buNone/>
            </a:pPr>
            <a:r>
              <a:rPr lang="en-US" sz="1100" u="sng" dirty="0">
                <a:solidFill>
                  <a:srgbClr val="64748B"/>
                </a:solidFill>
                <a:latin typeface="Calibri" pitchFamily="34" charset="0"/>
                <a:ea typeface="Calibri" pitchFamily="34" charset="-122"/>
                <a:cs typeface="Calibri" pitchFamily="34" charset="-120"/>
                <a:hlinkClick r:id="rId1" invalidUrl="" action="" tgtFrame="" tooltip="Feuerwehr Wissen" history="1" highlightClick="0" endSnd="0">
                  <a:extLst>
                    <a:ext uri="{A12FA001-AC4F-418D-AE19-62706E023703}">
                      <ahyp:hlinkClr xmlns:ahyp="http://schemas.microsoft.com/office/drawing/2018/hyperlinkcolor" val="tx"/>
                    </a:ext>
                  </a:extLst>
                </a:hlinkClick>
              </a:rPr>
              <a:t>feuerwehr-wissen-bb.de</a:t>
            </a:r>
            <a:endParaRPr lang="en-US" sz="1100" dirty="0"/>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name="Slide 3">
    <p:bg>
      <p:bgPr>
        <a:solidFill>
          <a:srgbClr val="0F172A"/>
        </a:solidFill>
      </p:bgPr>
    </p:bg>
    <p:spTree>
      <p:nvGrpSpPr>
        <p:cNvPr id="1" name=""/>
        <p:cNvGrpSpPr/>
        <p:nvPr/>
      </p:nvGrpSpPr>
      <p:grpSpPr>
        <a:xfrm>
          <a:off x="0" y="0"/>
          <a:ext cx="0" cy="0"/>
          <a:chOff x="0" y="0"/>
          <a:chExt cx="0" cy="0"/>
        </a:xfrm>
      </p:grpSpPr>
      <p:sp>
        <p:nvSpPr>
          <p:cNvPr id="2" name="Text 0"/>
          <p:cNvSpPr/>
          <p:nvPr/>
        </p:nvSpPr>
        <p:spPr>
          <a:xfrm>
            <a:off x="0" y="2011680"/>
            <a:ext cx="12191695" cy="457200"/>
          </a:xfrm>
          <a:prstGeom prst="rect">
            <a:avLst/>
          </a:prstGeom>
          <a:noFill/>
          <a:ln/>
        </p:spPr>
        <p:txBody>
          <a:bodyPr wrap="square" lIns="0" tIns="0" rIns="0" bIns="0" rtlCol="0" anchor="ctr"/>
          <a:lstStyle/>
          <a:p>
            <a:pPr algn="ctr" indent="0" marL="0">
              <a:buNone/>
            </a:pPr>
            <a:r>
              <a:rPr lang="en-US" sz="2400" b="1" spc="300" kern="0" dirty="0">
                <a:solidFill>
                  <a:srgbClr val="E04545"/>
                </a:solidFill>
                <a:latin typeface="Consolas" pitchFamily="34" charset="0"/>
                <a:ea typeface="Consolas" pitchFamily="34" charset="-122"/>
                <a:cs typeface="Consolas" pitchFamily="34" charset="-120"/>
              </a:rPr>
              <a:t>KAPITEL 01</a:t>
            </a:r>
            <a:endParaRPr lang="en-US" sz="2400" dirty="0"/>
          </a:p>
        </p:txBody>
      </p:sp>
      <p:sp>
        <p:nvSpPr>
          <p:cNvPr id="3" name="Text 1"/>
          <p:cNvSpPr/>
          <p:nvPr/>
        </p:nvSpPr>
        <p:spPr>
          <a:xfrm>
            <a:off x="1097280" y="2606040"/>
            <a:ext cx="9997135" cy="2194560"/>
          </a:xfrm>
          <a:prstGeom prst="rect">
            <a:avLst/>
          </a:prstGeom>
          <a:noFill/>
          <a:ln/>
        </p:spPr>
        <p:txBody>
          <a:bodyPr wrap="square" lIns="0" tIns="0" rIns="0" bIns="0" rtlCol="0" anchor="t"/>
          <a:lstStyle/>
          <a:p>
            <a:pPr algn="ctr" indent="0" marL="0">
              <a:lnSpc>
                <a:spcPct val="95000"/>
              </a:lnSpc>
              <a:buNone/>
            </a:pPr>
            <a:r>
              <a:rPr lang="en-US" sz="6400" b="1" dirty="0">
                <a:solidFill>
                  <a:srgbClr val="FFFFFF"/>
                </a:solidFill>
                <a:latin typeface="Arial Narrow" pitchFamily="34" charset="0"/>
                <a:ea typeface="Arial Narrow" pitchFamily="34" charset="-122"/>
                <a:cs typeface="Arial Narrow" pitchFamily="34" charset="-120"/>
              </a:rPr>
              <a:t>EINFÜHRUNG UND LAGE</a:t>
            </a:r>
            <a:endParaRPr lang="en-US" sz="6400" dirty="0"/>
          </a:p>
        </p:txBody>
      </p:sp>
      <p:sp>
        <p:nvSpPr>
          <p:cNvPr id="4" name="Text 2"/>
          <p:cNvSpPr/>
          <p:nvPr/>
        </p:nvSpPr>
        <p:spPr>
          <a:xfrm>
            <a:off x="594360" y="6437376"/>
            <a:ext cx="6400800" cy="274320"/>
          </a:xfrm>
          <a:prstGeom prst="rect">
            <a:avLst/>
          </a:prstGeom>
          <a:noFill/>
          <a:ln/>
        </p:spPr>
        <p:txBody>
          <a:bodyPr wrap="square" lIns="0" tIns="0" rIns="0" bIns="0" rtlCol="0" anchor="ctr"/>
          <a:lstStyle/>
          <a:p>
            <a:pPr indent="0" marL="0">
              <a:buNone/>
            </a:pPr>
            <a:r>
              <a:rPr lang="en-US" sz="1000" dirty="0">
                <a:solidFill>
                  <a:srgbClr val="94A3B8"/>
                </a:solidFill>
                <a:latin typeface="Calibri" pitchFamily="34" charset="0"/>
                <a:ea typeface="Calibri" pitchFamily="34" charset="-122"/>
                <a:cs typeface="Calibri" pitchFamily="34" charset="-120"/>
              </a:rPr>
              <a:t>Planspiel · Verkehrsunfall · Ausbildung  ·  3</a:t>
            </a:r>
            <a:endParaRPr lang="en-US" sz="1000" dirty="0"/>
          </a:p>
        </p:txBody>
      </p:sp>
      <p:sp>
        <p:nvSpPr>
          <p:cNvPr id="5" name="Text 3">
            <a:hlinkClick r:id="rId1" tooltip="Feuerwehr Wissen"/>
          </p:cNvPr>
          <p:cNvSpPr/>
          <p:nvPr/>
        </p:nvSpPr>
        <p:spPr>
          <a:xfrm>
            <a:off x="8488375" y="6437376"/>
            <a:ext cx="3108960" cy="274320"/>
          </a:xfrm>
          <a:prstGeom prst="rect">
            <a:avLst/>
          </a:prstGeom>
          <a:noFill/>
          <a:ln/>
        </p:spPr>
        <p:txBody>
          <a:bodyPr wrap="square" lIns="0" tIns="0" rIns="0" bIns="0" rtlCol="0" anchor="ctr"/>
          <a:lstStyle/>
          <a:p>
            <a:pPr algn="r" indent="0" marL="0">
              <a:buNone/>
            </a:pPr>
            <a:r>
              <a:rPr lang="en-US" sz="1100" u="sng" dirty="0">
                <a:solidFill>
                  <a:srgbClr val="94A3B8"/>
                </a:solidFill>
                <a:latin typeface="Calibri" pitchFamily="34" charset="0"/>
                <a:ea typeface="Calibri" pitchFamily="34" charset="-122"/>
                <a:cs typeface="Calibri" pitchFamily="34" charset="-120"/>
                <a:hlinkClick r:id="rId1" invalidUrl="" action="" tgtFrame="" tooltip="Feuerwehr Wissen" history="1" highlightClick="0" endSnd="0">
                  <a:extLst>
                    <a:ext uri="{A12FA001-AC4F-418D-AE19-62706E023703}">
                      <ahyp:hlinkClr xmlns:ahyp="http://schemas.microsoft.com/office/drawing/2018/hyperlinkcolor" val="tx"/>
                    </a:ext>
                  </a:extLst>
                </a:hlinkClick>
              </a:rPr>
              <a:t>feuerwehr-wissen-bb.de</a:t>
            </a:r>
            <a:endParaRPr lang="en-US" sz="1100" dirty="0"/>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name="Slide 4">
    <p:bg>
      <p:bgPr>
        <a:solidFill>
          <a:srgbClr val="F8FAFC"/>
        </a:solidFill>
      </p:bgPr>
    </p:bg>
    <p:spTree>
      <p:nvGrpSpPr>
        <p:cNvPr id="1" name=""/>
        <p:cNvGrpSpPr/>
        <p:nvPr/>
      </p:nvGrpSpPr>
      <p:grpSpPr>
        <a:xfrm>
          <a:off x="0" y="0"/>
          <a:ext cx="0" cy="0"/>
          <a:chOff x="0" y="0"/>
          <a:chExt cx="0" cy="0"/>
        </a:xfrm>
      </p:grpSpPr>
      <p:sp>
        <p:nvSpPr>
          <p:cNvPr id="2" name="Shape 0"/>
          <p:cNvSpPr/>
          <p:nvPr/>
        </p:nvSpPr>
        <p:spPr>
          <a:xfrm>
            <a:off x="0" y="0"/>
            <a:ext cx="12191695" cy="1024128"/>
          </a:xfrm>
          <a:prstGeom prst="rect">
            <a:avLst/>
          </a:prstGeom>
          <a:solidFill>
            <a:srgbClr val="EEF2F8"/>
          </a:solidFill>
          <a:ln w="12700">
            <a:solidFill>
              <a:srgbClr val="EEF2F8"/>
            </a:solidFill>
            <a:prstDash val="solid"/>
          </a:ln>
        </p:spPr>
      </p:sp>
      <p:sp>
        <p:nvSpPr>
          <p:cNvPr id="3" name="Shape 1"/>
          <p:cNvSpPr/>
          <p:nvPr/>
        </p:nvSpPr>
        <p:spPr>
          <a:xfrm>
            <a:off x="0" y="1024128"/>
            <a:ext cx="12191695" cy="45720"/>
          </a:xfrm>
          <a:prstGeom prst="rect">
            <a:avLst/>
          </a:prstGeom>
          <a:solidFill>
            <a:srgbClr val="B71C1C"/>
          </a:solidFill>
          <a:ln w="12700">
            <a:solidFill>
              <a:srgbClr val="B71C1C"/>
            </a:solidFill>
            <a:prstDash val="solid"/>
          </a:ln>
        </p:spPr>
      </p:sp>
      <p:sp>
        <p:nvSpPr>
          <p:cNvPr id="4" name="Text 2"/>
          <p:cNvSpPr/>
          <p:nvPr/>
        </p:nvSpPr>
        <p:spPr>
          <a:xfrm>
            <a:off x="594360" y="128016"/>
            <a:ext cx="11002975" cy="786384"/>
          </a:xfrm>
          <a:prstGeom prst="rect">
            <a:avLst/>
          </a:prstGeom>
          <a:noFill/>
          <a:ln/>
        </p:spPr>
        <p:txBody>
          <a:bodyPr wrap="square" lIns="0" tIns="0" rIns="0" bIns="0" rtlCol="0" anchor="ctr">
            <a:normAutofit/>
          </a:bodyPr>
          <a:lstStyle/>
          <a:p>
            <a:pPr indent="0" marL="0">
              <a:buNone/>
            </a:pPr>
            <a:r>
              <a:rPr lang="en-US" sz="3400" b="1" dirty="0">
                <a:solidFill>
                  <a:srgbClr val="0F172A"/>
                </a:solidFill>
                <a:latin typeface="Arial Narrow" pitchFamily="34" charset="0"/>
                <a:ea typeface="Arial Narrow" pitchFamily="34" charset="-122"/>
                <a:cs typeface="Arial Narrow" pitchFamily="34" charset="-120"/>
              </a:rPr>
              <a:t>1.1 SO LÄUFT DIE ÜBUNG</a:t>
            </a:r>
            <a:endParaRPr lang="en-US" sz="3400" dirty="0"/>
          </a:p>
        </p:txBody>
      </p:sp>
      <p:sp>
        <p:nvSpPr>
          <p:cNvPr id="5" name="Shape 3"/>
          <p:cNvSpPr/>
          <p:nvPr/>
        </p:nvSpPr>
        <p:spPr>
          <a:xfrm>
            <a:off x="594360" y="1508760"/>
            <a:ext cx="3496970" cy="3108960"/>
          </a:xfrm>
          <a:prstGeom prst="rect">
            <a:avLst/>
          </a:prstGeom>
          <a:solidFill>
            <a:srgbClr val="FFFFFF"/>
          </a:solidFill>
          <a:ln w="9525">
            <a:solidFill>
              <a:srgbClr val="E2E8F0"/>
            </a:solidFill>
            <a:prstDash val="solid"/>
          </a:ln>
        </p:spPr>
      </p:sp>
      <p:sp>
        <p:nvSpPr>
          <p:cNvPr id="6" name="Shape 4"/>
          <p:cNvSpPr/>
          <p:nvPr/>
        </p:nvSpPr>
        <p:spPr>
          <a:xfrm>
            <a:off x="594360" y="1508760"/>
            <a:ext cx="3496970" cy="64008"/>
          </a:xfrm>
          <a:prstGeom prst="rect">
            <a:avLst/>
          </a:prstGeom>
          <a:solidFill>
            <a:srgbClr val="1E3A8A"/>
          </a:solidFill>
          <a:ln w="12700">
            <a:solidFill>
              <a:srgbClr val="1E3A8A"/>
            </a:solidFill>
            <a:prstDash val="solid"/>
          </a:ln>
        </p:spPr>
      </p:sp>
      <p:sp>
        <p:nvSpPr>
          <p:cNvPr id="7" name="Text 5"/>
          <p:cNvSpPr/>
          <p:nvPr/>
        </p:nvSpPr>
        <p:spPr>
          <a:xfrm>
            <a:off x="850392" y="1691640"/>
            <a:ext cx="3039770" cy="457200"/>
          </a:xfrm>
          <a:prstGeom prst="rect">
            <a:avLst/>
          </a:prstGeom>
          <a:noFill/>
          <a:ln/>
        </p:spPr>
        <p:txBody>
          <a:bodyPr wrap="square" lIns="0" tIns="0" rIns="0" bIns="0" rtlCol="0" anchor="t"/>
          <a:lstStyle/>
          <a:p>
            <a:pPr indent="0" marL="0">
              <a:buNone/>
            </a:pPr>
            <a:r>
              <a:rPr lang="en-US" sz="2100" b="1" dirty="0">
                <a:solidFill>
                  <a:srgbClr val="0F172A"/>
                </a:solidFill>
                <a:latin typeface="Arial Narrow" pitchFamily="34" charset="0"/>
                <a:ea typeface="Arial Narrow" pitchFamily="34" charset="-122"/>
                <a:cs typeface="Arial Narrow" pitchFamily="34" charset="-120"/>
              </a:rPr>
              <a:t>ZIEL</a:t>
            </a:r>
            <a:endParaRPr lang="en-US" sz="2100" dirty="0"/>
          </a:p>
        </p:txBody>
      </p:sp>
      <p:sp>
        <p:nvSpPr>
          <p:cNvPr id="8" name="Text 6"/>
          <p:cNvSpPr/>
          <p:nvPr/>
        </p:nvSpPr>
        <p:spPr>
          <a:xfrm>
            <a:off x="850392" y="2240280"/>
            <a:ext cx="3039770" cy="2240280"/>
          </a:xfrm>
          <a:prstGeom prst="rect">
            <a:avLst/>
          </a:prstGeom>
          <a:noFill/>
          <a:ln/>
        </p:spPr>
        <p:txBody>
          <a:bodyPr wrap="square" lIns="0" tIns="0" rIns="0" bIns="0" rtlCol="0" anchor="t"/>
          <a:lstStyle/>
          <a:p>
            <a:pPr indent="0" marL="0">
              <a:buNone/>
            </a:pPr>
            <a:r>
              <a:rPr lang="en-US" sz="1700" dirty="0">
                <a:solidFill>
                  <a:srgbClr val="334155"/>
                </a:solidFill>
                <a:latin typeface="Calibri" pitchFamily="34" charset="0"/>
                <a:ea typeface="Calibri" pitchFamily="34" charset="-122"/>
                <a:cs typeface="Calibri" pitchFamily="34" charset="-120"/>
              </a:rPr>
              <a:t>Entscheidungen als Gruppenführer üben, ohne Zeitdruck des Einsatzes und ohne Risiko.</a:t>
            </a:r>
            <a:endParaRPr lang="en-US" sz="1700" dirty="0"/>
          </a:p>
        </p:txBody>
      </p:sp>
      <p:sp>
        <p:nvSpPr>
          <p:cNvPr id="9" name="Shape 7"/>
          <p:cNvSpPr/>
          <p:nvPr/>
        </p:nvSpPr>
        <p:spPr>
          <a:xfrm>
            <a:off x="4347362" y="1508760"/>
            <a:ext cx="3496970" cy="3108960"/>
          </a:xfrm>
          <a:prstGeom prst="rect">
            <a:avLst/>
          </a:prstGeom>
          <a:solidFill>
            <a:srgbClr val="FFFFFF"/>
          </a:solidFill>
          <a:ln w="9525">
            <a:solidFill>
              <a:srgbClr val="E2E8F0"/>
            </a:solidFill>
            <a:prstDash val="solid"/>
          </a:ln>
        </p:spPr>
      </p:sp>
      <p:sp>
        <p:nvSpPr>
          <p:cNvPr id="10" name="Shape 8"/>
          <p:cNvSpPr/>
          <p:nvPr/>
        </p:nvSpPr>
        <p:spPr>
          <a:xfrm>
            <a:off x="4347362" y="1508760"/>
            <a:ext cx="3496970" cy="64008"/>
          </a:xfrm>
          <a:prstGeom prst="rect">
            <a:avLst/>
          </a:prstGeom>
          <a:solidFill>
            <a:srgbClr val="1E3A8A"/>
          </a:solidFill>
          <a:ln w="12700">
            <a:solidFill>
              <a:srgbClr val="1E3A8A"/>
            </a:solidFill>
            <a:prstDash val="solid"/>
          </a:ln>
        </p:spPr>
      </p:sp>
      <p:sp>
        <p:nvSpPr>
          <p:cNvPr id="11" name="Text 9"/>
          <p:cNvSpPr/>
          <p:nvPr/>
        </p:nvSpPr>
        <p:spPr>
          <a:xfrm>
            <a:off x="4603394" y="1691640"/>
            <a:ext cx="3039770" cy="457200"/>
          </a:xfrm>
          <a:prstGeom prst="rect">
            <a:avLst/>
          </a:prstGeom>
          <a:noFill/>
          <a:ln/>
        </p:spPr>
        <p:txBody>
          <a:bodyPr wrap="square" lIns="0" tIns="0" rIns="0" bIns="0" rtlCol="0" anchor="t"/>
          <a:lstStyle/>
          <a:p>
            <a:pPr indent="0" marL="0">
              <a:buNone/>
            </a:pPr>
            <a:r>
              <a:rPr lang="en-US" sz="2100" b="1" dirty="0">
                <a:solidFill>
                  <a:srgbClr val="0F172A"/>
                </a:solidFill>
                <a:latin typeface="Arial Narrow" pitchFamily="34" charset="0"/>
                <a:ea typeface="Arial Narrow" pitchFamily="34" charset="-122"/>
                <a:cs typeface="Arial Narrow" pitchFamily="34" charset="-120"/>
              </a:rPr>
              <a:t>ABLAUF</a:t>
            </a:r>
            <a:endParaRPr lang="en-US" sz="2100" dirty="0"/>
          </a:p>
        </p:txBody>
      </p:sp>
      <p:sp>
        <p:nvSpPr>
          <p:cNvPr id="12" name="Text 10"/>
          <p:cNvSpPr/>
          <p:nvPr/>
        </p:nvSpPr>
        <p:spPr>
          <a:xfrm>
            <a:off x="4603394" y="2240280"/>
            <a:ext cx="3039770" cy="2240280"/>
          </a:xfrm>
          <a:prstGeom prst="rect">
            <a:avLst/>
          </a:prstGeom>
          <a:noFill/>
          <a:ln/>
        </p:spPr>
        <p:txBody>
          <a:bodyPr wrap="square" lIns="0" tIns="0" rIns="0" bIns="0" rtlCol="0" anchor="t"/>
          <a:lstStyle/>
          <a:p>
            <a:pPr indent="0" marL="0">
              <a:buNone/>
            </a:pPr>
            <a:r>
              <a:rPr lang="en-US" sz="1700" dirty="0">
                <a:solidFill>
                  <a:srgbClr val="334155"/>
                </a:solidFill>
                <a:latin typeface="Calibri" pitchFamily="34" charset="0"/>
                <a:ea typeface="Calibri" pitchFamily="34" charset="-122"/>
                <a:cs typeface="Calibri" pitchFamily="34" charset="-120"/>
              </a:rPr>
              <a:t>Lage lesen, erkunden, Lage melden, Befehle geben, eine Lage später, Auswertung.</a:t>
            </a:r>
            <a:endParaRPr lang="en-US" sz="1700" dirty="0"/>
          </a:p>
        </p:txBody>
      </p:sp>
      <p:sp>
        <p:nvSpPr>
          <p:cNvPr id="13" name="Shape 11"/>
          <p:cNvSpPr/>
          <p:nvPr/>
        </p:nvSpPr>
        <p:spPr>
          <a:xfrm>
            <a:off x="8100365" y="1508760"/>
            <a:ext cx="3496970" cy="3108960"/>
          </a:xfrm>
          <a:prstGeom prst="rect">
            <a:avLst/>
          </a:prstGeom>
          <a:solidFill>
            <a:srgbClr val="FFFFFF"/>
          </a:solidFill>
          <a:ln w="9525">
            <a:solidFill>
              <a:srgbClr val="E2E8F0"/>
            </a:solidFill>
            <a:prstDash val="solid"/>
          </a:ln>
        </p:spPr>
      </p:sp>
      <p:sp>
        <p:nvSpPr>
          <p:cNvPr id="14" name="Shape 12"/>
          <p:cNvSpPr/>
          <p:nvPr/>
        </p:nvSpPr>
        <p:spPr>
          <a:xfrm>
            <a:off x="8100365" y="1508760"/>
            <a:ext cx="3496970" cy="64008"/>
          </a:xfrm>
          <a:prstGeom prst="rect">
            <a:avLst/>
          </a:prstGeom>
          <a:solidFill>
            <a:srgbClr val="1E3A8A"/>
          </a:solidFill>
          <a:ln w="12700">
            <a:solidFill>
              <a:srgbClr val="1E3A8A"/>
            </a:solidFill>
            <a:prstDash val="solid"/>
          </a:ln>
        </p:spPr>
      </p:sp>
      <p:sp>
        <p:nvSpPr>
          <p:cNvPr id="15" name="Text 13"/>
          <p:cNvSpPr/>
          <p:nvPr/>
        </p:nvSpPr>
        <p:spPr>
          <a:xfrm>
            <a:off x="8356397" y="1691640"/>
            <a:ext cx="3039770" cy="457200"/>
          </a:xfrm>
          <a:prstGeom prst="rect">
            <a:avLst/>
          </a:prstGeom>
          <a:noFill/>
          <a:ln/>
        </p:spPr>
        <p:txBody>
          <a:bodyPr wrap="square" lIns="0" tIns="0" rIns="0" bIns="0" rtlCol="0" anchor="t"/>
          <a:lstStyle/>
          <a:p>
            <a:pPr indent="0" marL="0">
              <a:buNone/>
            </a:pPr>
            <a:r>
              <a:rPr lang="en-US" sz="2100" b="1" dirty="0">
                <a:solidFill>
                  <a:srgbClr val="0F172A"/>
                </a:solidFill>
                <a:latin typeface="Arial Narrow" pitchFamily="34" charset="0"/>
                <a:ea typeface="Arial Narrow" pitchFamily="34" charset="-122"/>
                <a:cs typeface="Arial Narrow" pitchFamily="34" charset="-120"/>
              </a:rPr>
              <a:t>DAUER</a:t>
            </a:r>
            <a:endParaRPr lang="en-US" sz="2100" dirty="0"/>
          </a:p>
        </p:txBody>
      </p:sp>
      <p:sp>
        <p:nvSpPr>
          <p:cNvPr id="16" name="Text 14"/>
          <p:cNvSpPr/>
          <p:nvPr/>
        </p:nvSpPr>
        <p:spPr>
          <a:xfrm>
            <a:off x="8356397" y="2240280"/>
            <a:ext cx="3039770" cy="2240280"/>
          </a:xfrm>
          <a:prstGeom prst="rect">
            <a:avLst/>
          </a:prstGeom>
          <a:noFill/>
          <a:ln/>
        </p:spPr>
        <p:txBody>
          <a:bodyPr wrap="square" lIns="0" tIns="0" rIns="0" bIns="0" rtlCol="0" anchor="t"/>
          <a:lstStyle/>
          <a:p>
            <a:pPr indent="0" marL="0">
              <a:buNone/>
            </a:pPr>
            <a:r>
              <a:rPr lang="en-US" sz="1700" dirty="0">
                <a:solidFill>
                  <a:srgbClr val="334155"/>
                </a:solidFill>
                <a:latin typeface="Calibri" pitchFamily="34" charset="0"/>
                <a:ea typeface="Calibri" pitchFamily="34" charset="-122"/>
                <a:cs typeface="Calibri" pitchFamily="34" charset="-120"/>
              </a:rPr>
              <a:t>Etwa 45 bis 60 Minuten, allein oder in Kleingruppen von zwei bis vier Personen.</a:t>
            </a:r>
            <a:endParaRPr lang="en-US" sz="1700" dirty="0"/>
          </a:p>
        </p:txBody>
      </p:sp>
      <p:sp>
        <p:nvSpPr>
          <p:cNvPr id="17" name="Text 15"/>
          <p:cNvSpPr/>
          <p:nvPr/>
        </p:nvSpPr>
        <p:spPr>
          <a:xfrm>
            <a:off x="594360" y="6437376"/>
            <a:ext cx="6400800" cy="274320"/>
          </a:xfrm>
          <a:prstGeom prst="rect">
            <a:avLst/>
          </a:prstGeom>
          <a:noFill/>
          <a:ln/>
        </p:spPr>
        <p:txBody>
          <a:bodyPr wrap="square" lIns="0" tIns="0" rIns="0" bIns="0" rtlCol="0" anchor="ctr"/>
          <a:lstStyle/>
          <a:p>
            <a:pPr indent="0" marL="0">
              <a:buNone/>
            </a:pPr>
            <a:r>
              <a:rPr lang="en-US" sz="1000" dirty="0">
                <a:solidFill>
                  <a:srgbClr val="64748B"/>
                </a:solidFill>
                <a:latin typeface="Calibri" pitchFamily="34" charset="0"/>
                <a:ea typeface="Calibri" pitchFamily="34" charset="-122"/>
                <a:cs typeface="Calibri" pitchFamily="34" charset="-120"/>
              </a:rPr>
              <a:t>Planspiel · Verkehrsunfall · Ausbildung  ·  4</a:t>
            </a:r>
            <a:endParaRPr lang="en-US" sz="1000" dirty="0"/>
          </a:p>
        </p:txBody>
      </p:sp>
      <p:sp>
        <p:nvSpPr>
          <p:cNvPr id="18" name="Text 16">
            <a:hlinkClick r:id="rId1" tooltip="Feuerwehr Wissen"/>
          </p:cNvPr>
          <p:cNvSpPr/>
          <p:nvPr/>
        </p:nvSpPr>
        <p:spPr>
          <a:xfrm>
            <a:off x="8488375" y="6437376"/>
            <a:ext cx="3108960" cy="274320"/>
          </a:xfrm>
          <a:prstGeom prst="rect">
            <a:avLst/>
          </a:prstGeom>
          <a:noFill/>
          <a:ln/>
        </p:spPr>
        <p:txBody>
          <a:bodyPr wrap="square" lIns="0" tIns="0" rIns="0" bIns="0" rtlCol="0" anchor="ctr"/>
          <a:lstStyle/>
          <a:p>
            <a:pPr algn="r" indent="0" marL="0">
              <a:buNone/>
            </a:pPr>
            <a:r>
              <a:rPr lang="en-US" sz="1100" u="sng" dirty="0">
                <a:solidFill>
                  <a:srgbClr val="64748B"/>
                </a:solidFill>
                <a:latin typeface="Calibri" pitchFamily="34" charset="0"/>
                <a:ea typeface="Calibri" pitchFamily="34" charset="-122"/>
                <a:cs typeface="Calibri" pitchFamily="34" charset="-120"/>
                <a:hlinkClick r:id="rId1" invalidUrl="" action="" tgtFrame="" tooltip="Feuerwehr Wissen" history="1" highlightClick="0" endSnd="0">
                  <a:extLst>
                    <a:ext uri="{A12FA001-AC4F-418D-AE19-62706E023703}">
                      <ahyp:hlinkClr xmlns:ahyp="http://schemas.microsoft.com/office/drawing/2018/hyperlinkcolor" val="tx"/>
                    </a:ext>
                  </a:extLst>
                </a:hlinkClick>
              </a:rPr>
              <a:t>feuerwehr-wissen-bb.de</a:t>
            </a:r>
            <a:endParaRPr lang="en-US" sz="1100" dirty="0"/>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name="Slide 5">
    <p:bg>
      <p:bgPr>
        <a:solidFill>
          <a:srgbClr val="F8FAFC"/>
        </a:solidFill>
      </p:bgPr>
    </p:bg>
    <p:spTree>
      <p:nvGrpSpPr>
        <p:cNvPr id="1" name=""/>
        <p:cNvGrpSpPr/>
        <p:nvPr/>
      </p:nvGrpSpPr>
      <p:grpSpPr>
        <a:xfrm>
          <a:off x="0" y="0"/>
          <a:ext cx="0" cy="0"/>
          <a:chOff x="0" y="0"/>
          <a:chExt cx="0" cy="0"/>
        </a:xfrm>
      </p:grpSpPr>
      <p:sp>
        <p:nvSpPr>
          <p:cNvPr id="2" name="Shape 0"/>
          <p:cNvSpPr/>
          <p:nvPr/>
        </p:nvSpPr>
        <p:spPr>
          <a:xfrm>
            <a:off x="0" y="0"/>
            <a:ext cx="12191695" cy="1024128"/>
          </a:xfrm>
          <a:prstGeom prst="rect">
            <a:avLst/>
          </a:prstGeom>
          <a:solidFill>
            <a:srgbClr val="EEF2F8"/>
          </a:solidFill>
          <a:ln w="12700">
            <a:solidFill>
              <a:srgbClr val="EEF2F8"/>
            </a:solidFill>
            <a:prstDash val="solid"/>
          </a:ln>
        </p:spPr>
      </p:sp>
      <p:sp>
        <p:nvSpPr>
          <p:cNvPr id="3" name="Shape 1"/>
          <p:cNvSpPr/>
          <p:nvPr/>
        </p:nvSpPr>
        <p:spPr>
          <a:xfrm>
            <a:off x="0" y="1024128"/>
            <a:ext cx="12191695" cy="45720"/>
          </a:xfrm>
          <a:prstGeom prst="rect">
            <a:avLst/>
          </a:prstGeom>
          <a:solidFill>
            <a:srgbClr val="B71C1C"/>
          </a:solidFill>
          <a:ln w="12700">
            <a:solidFill>
              <a:srgbClr val="B71C1C"/>
            </a:solidFill>
            <a:prstDash val="solid"/>
          </a:ln>
        </p:spPr>
      </p:sp>
      <p:sp>
        <p:nvSpPr>
          <p:cNvPr id="4" name="Text 2"/>
          <p:cNvSpPr/>
          <p:nvPr/>
        </p:nvSpPr>
        <p:spPr>
          <a:xfrm>
            <a:off x="594360" y="128016"/>
            <a:ext cx="11002975" cy="786384"/>
          </a:xfrm>
          <a:prstGeom prst="rect">
            <a:avLst/>
          </a:prstGeom>
          <a:noFill/>
          <a:ln/>
        </p:spPr>
        <p:txBody>
          <a:bodyPr wrap="square" lIns="0" tIns="0" rIns="0" bIns="0" rtlCol="0" anchor="ctr">
            <a:normAutofit/>
          </a:bodyPr>
          <a:lstStyle/>
          <a:p>
            <a:pPr indent="0" marL="0">
              <a:buNone/>
            </a:pPr>
            <a:r>
              <a:rPr lang="en-US" sz="3400" b="1" dirty="0">
                <a:solidFill>
                  <a:srgbClr val="0F172A"/>
                </a:solidFill>
                <a:latin typeface="Arial Narrow" pitchFamily="34" charset="0"/>
                <a:ea typeface="Arial Narrow" pitchFamily="34" charset="-122"/>
                <a:cs typeface="Arial Narrow" pitchFamily="34" charset="-120"/>
              </a:rPr>
              <a:t>1.2 DIE ALARMMELDUNG</a:t>
            </a:r>
            <a:endParaRPr lang="en-US" sz="3400" dirty="0"/>
          </a:p>
        </p:txBody>
      </p:sp>
      <p:sp>
        <p:nvSpPr>
          <p:cNvPr id="5" name="Shape 3"/>
          <p:cNvSpPr/>
          <p:nvPr/>
        </p:nvSpPr>
        <p:spPr>
          <a:xfrm>
            <a:off x="594360" y="1463040"/>
            <a:ext cx="11002975" cy="868680"/>
          </a:xfrm>
          <a:prstGeom prst="rect">
            <a:avLst/>
          </a:prstGeom>
          <a:solidFill>
            <a:srgbClr val="FFFFFF"/>
          </a:solidFill>
          <a:ln w="9525">
            <a:solidFill>
              <a:srgbClr val="E2E8F0"/>
            </a:solidFill>
            <a:prstDash val="solid"/>
          </a:ln>
        </p:spPr>
      </p:sp>
      <p:sp>
        <p:nvSpPr>
          <p:cNvPr id="6" name="Shape 4"/>
          <p:cNvSpPr/>
          <p:nvPr/>
        </p:nvSpPr>
        <p:spPr>
          <a:xfrm>
            <a:off x="594360" y="1463040"/>
            <a:ext cx="64008" cy="868680"/>
          </a:xfrm>
          <a:prstGeom prst="rect">
            <a:avLst/>
          </a:prstGeom>
          <a:solidFill>
            <a:srgbClr val="1E3A8A"/>
          </a:solidFill>
          <a:ln w="12700">
            <a:solidFill>
              <a:srgbClr val="1E3A8A"/>
            </a:solidFill>
            <a:prstDash val="solid"/>
          </a:ln>
        </p:spPr>
      </p:sp>
      <p:sp>
        <p:nvSpPr>
          <p:cNvPr id="7" name="Text 5"/>
          <p:cNvSpPr/>
          <p:nvPr/>
        </p:nvSpPr>
        <p:spPr>
          <a:xfrm>
            <a:off x="868680" y="1463040"/>
            <a:ext cx="10591495" cy="868680"/>
          </a:xfrm>
          <a:prstGeom prst="rect">
            <a:avLst/>
          </a:prstGeom>
          <a:noFill/>
          <a:ln/>
        </p:spPr>
        <p:txBody>
          <a:bodyPr wrap="square" lIns="0" tIns="0" rIns="0" bIns="0" rtlCol="0" anchor="ctr"/>
          <a:lstStyle/>
          <a:p>
            <a:pPr indent="0" marL="0">
              <a:buNone/>
            </a:pPr>
            <a:r>
              <a:rPr lang="en-US" sz="1300" b="1" dirty="0">
                <a:solidFill>
                  <a:srgbClr val="B71C1C"/>
                </a:solidFill>
                <a:latin typeface="Calibri" pitchFamily="34" charset="0"/>
                <a:ea typeface="Calibri" pitchFamily="34" charset="-122"/>
                <a:cs typeface="Calibri" pitchFamily="34" charset="-120"/>
              </a:rPr>
              <a:t>STICHWORT</a:t>
            </a:r>
            <a:endParaRPr lang="en-US" sz="1300" dirty="0"/>
          </a:p>
          <a:p>
            <a:pPr indent="0" marL="0">
              <a:buNone/>
            </a:pPr>
            <a:r>
              <a:rPr lang="en-US" sz="1700" dirty="0">
                <a:solidFill>
                  <a:srgbClr val="0F172A"/>
                </a:solidFill>
                <a:latin typeface="Calibri" pitchFamily="34" charset="0"/>
                <a:ea typeface="Calibri" pitchFamily="34" charset="-122"/>
                <a:cs typeface="Calibri" pitchFamily="34" charset="-120"/>
              </a:rPr>
              <a:t>H:VU Klemm: Verkehrsunfall, eine Person eingeklemmt</a:t>
            </a:r>
            <a:endParaRPr lang="en-US" sz="1300" dirty="0"/>
          </a:p>
        </p:txBody>
      </p:sp>
      <p:sp>
        <p:nvSpPr>
          <p:cNvPr id="8" name="Shape 6"/>
          <p:cNvSpPr/>
          <p:nvPr/>
        </p:nvSpPr>
        <p:spPr>
          <a:xfrm>
            <a:off x="594360" y="2459736"/>
            <a:ext cx="11002975" cy="868680"/>
          </a:xfrm>
          <a:prstGeom prst="rect">
            <a:avLst/>
          </a:prstGeom>
          <a:solidFill>
            <a:srgbClr val="FFFFFF"/>
          </a:solidFill>
          <a:ln w="9525">
            <a:solidFill>
              <a:srgbClr val="E2E8F0"/>
            </a:solidFill>
            <a:prstDash val="solid"/>
          </a:ln>
        </p:spPr>
      </p:sp>
      <p:sp>
        <p:nvSpPr>
          <p:cNvPr id="9" name="Shape 7"/>
          <p:cNvSpPr/>
          <p:nvPr/>
        </p:nvSpPr>
        <p:spPr>
          <a:xfrm>
            <a:off x="594360" y="2459736"/>
            <a:ext cx="64008" cy="868680"/>
          </a:xfrm>
          <a:prstGeom prst="rect">
            <a:avLst/>
          </a:prstGeom>
          <a:solidFill>
            <a:srgbClr val="1E3A8A"/>
          </a:solidFill>
          <a:ln w="12700">
            <a:solidFill>
              <a:srgbClr val="1E3A8A"/>
            </a:solidFill>
            <a:prstDash val="solid"/>
          </a:ln>
        </p:spPr>
      </p:sp>
      <p:sp>
        <p:nvSpPr>
          <p:cNvPr id="10" name="Text 8"/>
          <p:cNvSpPr/>
          <p:nvPr/>
        </p:nvSpPr>
        <p:spPr>
          <a:xfrm>
            <a:off x="868680" y="2459736"/>
            <a:ext cx="10591495" cy="868680"/>
          </a:xfrm>
          <a:prstGeom prst="rect">
            <a:avLst/>
          </a:prstGeom>
          <a:noFill/>
          <a:ln/>
        </p:spPr>
        <p:txBody>
          <a:bodyPr wrap="square" lIns="0" tIns="0" rIns="0" bIns="0" rtlCol="0" anchor="ctr"/>
          <a:lstStyle/>
          <a:p>
            <a:pPr indent="0" marL="0">
              <a:buNone/>
            </a:pPr>
            <a:r>
              <a:rPr lang="en-US" sz="1300" b="1" dirty="0">
                <a:solidFill>
                  <a:srgbClr val="B71C1C"/>
                </a:solidFill>
                <a:latin typeface="Calibri" pitchFamily="34" charset="0"/>
                <a:ea typeface="Calibri" pitchFamily="34" charset="-122"/>
                <a:cs typeface="Calibri" pitchFamily="34" charset="-120"/>
              </a:rPr>
              <a:t>ORT</a:t>
            </a:r>
            <a:endParaRPr lang="en-US" sz="1300" dirty="0"/>
          </a:p>
          <a:p>
            <a:pPr indent="0" marL="0">
              <a:buNone/>
            </a:pPr>
            <a:r>
              <a:rPr lang="en-US" sz="1700" dirty="0">
                <a:solidFill>
                  <a:srgbClr val="0F172A"/>
                </a:solidFill>
                <a:latin typeface="Calibri" pitchFamily="34" charset="0"/>
                <a:ea typeface="Calibri" pitchFamily="34" charset="-122"/>
                <a:cs typeface="Calibri" pitchFamily="34" charset="-120"/>
              </a:rPr>
              <a:t>Landesstraße L 23 (fiktiv), außerorts, zwischen zwei Ortschaften</a:t>
            </a:r>
            <a:endParaRPr lang="en-US" sz="1300" dirty="0"/>
          </a:p>
        </p:txBody>
      </p:sp>
      <p:sp>
        <p:nvSpPr>
          <p:cNvPr id="11" name="Shape 9"/>
          <p:cNvSpPr/>
          <p:nvPr/>
        </p:nvSpPr>
        <p:spPr>
          <a:xfrm>
            <a:off x="594360" y="3456432"/>
            <a:ext cx="11002975" cy="868680"/>
          </a:xfrm>
          <a:prstGeom prst="rect">
            <a:avLst/>
          </a:prstGeom>
          <a:solidFill>
            <a:srgbClr val="FFFFFF"/>
          </a:solidFill>
          <a:ln w="9525">
            <a:solidFill>
              <a:srgbClr val="E2E8F0"/>
            </a:solidFill>
            <a:prstDash val="solid"/>
          </a:ln>
        </p:spPr>
      </p:sp>
      <p:sp>
        <p:nvSpPr>
          <p:cNvPr id="12" name="Shape 10"/>
          <p:cNvSpPr/>
          <p:nvPr/>
        </p:nvSpPr>
        <p:spPr>
          <a:xfrm>
            <a:off x="594360" y="3456432"/>
            <a:ext cx="64008" cy="868680"/>
          </a:xfrm>
          <a:prstGeom prst="rect">
            <a:avLst/>
          </a:prstGeom>
          <a:solidFill>
            <a:srgbClr val="1E3A8A"/>
          </a:solidFill>
          <a:ln w="12700">
            <a:solidFill>
              <a:srgbClr val="1E3A8A"/>
            </a:solidFill>
            <a:prstDash val="solid"/>
          </a:ln>
        </p:spPr>
      </p:sp>
      <p:sp>
        <p:nvSpPr>
          <p:cNvPr id="13" name="Text 11"/>
          <p:cNvSpPr/>
          <p:nvPr/>
        </p:nvSpPr>
        <p:spPr>
          <a:xfrm>
            <a:off x="868680" y="3456432"/>
            <a:ext cx="10591495" cy="868680"/>
          </a:xfrm>
          <a:prstGeom prst="rect">
            <a:avLst/>
          </a:prstGeom>
          <a:noFill/>
          <a:ln/>
        </p:spPr>
        <p:txBody>
          <a:bodyPr wrap="square" lIns="0" tIns="0" rIns="0" bIns="0" rtlCol="0" anchor="ctr"/>
          <a:lstStyle/>
          <a:p>
            <a:pPr indent="0" marL="0">
              <a:buNone/>
            </a:pPr>
            <a:r>
              <a:rPr lang="en-US" sz="1300" b="1" dirty="0">
                <a:solidFill>
                  <a:srgbClr val="B71C1C"/>
                </a:solidFill>
                <a:latin typeface="Calibri" pitchFamily="34" charset="0"/>
                <a:ea typeface="Calibri" pitchFamily="34" charset="-122"/>
                <a:cs typeface="Calibri" pitchFamily="34" charset="-120"/>
              </a:rPr>
              <a:t>MELDENDER</a:t>
            </a:r>
            <a:endParaRPr lang="en-US" sz="1300" dirty="0"/>
          </a:p>
          <a:p>
            <a:pPr indent="0" marL="0">
              <a:buNone/>
            </a:pPr>
            <a:r>
              <a:rPr lang="en-US" sz="1700" dirty="0">
                <a:solidFill>
                  <a:srgbClr val="0F172A"/>
                </a:solidFill>
                <a:latin typeface="Calibri" pitchFamily="34" charset="0"/>
                <a:ea typeface="Calibri" pitchFamily="34" charset="-122"/>
                <a:cs typeface="Calibri" pitchFamily="34" charset="-120"/>
              </a:rPr>
              <a:t>Autofahrer ruft von der Unfallstelle an: Pkw gegen einen Baum, der Fahrer ist eingeklemmt und spricht noch.</a:t>
            </a:r>
            <a:endParaRPr lang="en-US" sz="1300" dirty="0"/>
          </a:p>
        </p:txBody>
      </p:sp>
      <p:sp>
        <p:nvSpPr>
          <p:cNvPr id="14" name="Shape 12"/>
          <p:cNvSpPr/>
          <p:nvPr/>
        </p:nvSpPr>
        <p:spPr>
          <a:xfrm>
            <a:off x="594360" y="4453128"/>
            <a:ext cx="11002975" cy="868680"/>
          </a:xfrm>
          <a:prstGeom prst="rect">
            <a:avLst/>
          </a:prstGeom>
          <a:solidFill>
            <a:srgbClr val="FFFFFF"/>
          </a:solidFill>
          <a:ln w="9525">
            <a:solidFill>
              <a:srgbClr val="E2E8F0"/>
            </a:solidFill>
            <a:prstDash val="solid"/>
          </a:ln>
        </p:spPr>
      </p:sp>
      <p:sp>
        <p:nvSpPr>
          <p:cNvPr id="15" name="Shape 13"/>
          <p:cNvSpPr/>
          <p:nvPr/>
        </p:nvSpPr>
        <p:spPr>
          <a:xfrm>
            <a:off x="594360" y="4453128"/>
            <a:ext cx="64008" cy="868680"/>
          </a:xfrm>
          <a:prstGeom prst="rect">
            <a:avLst/>
          </a:prstGeom>
          <a:solidFill>
            <a:srgbClr val="1E3A8A"/>
          </a:solidFill>
          <a:ln w="12700">
            <a:solidFill>
              <a:srgbClr val="1E3A8A"/>
            </a:solidFill>
            <a:prstDash val="solid"/>
          </a:ln>
        </p:spPr>
      </p:sp>
      <p:sp>
        <p:nvSpPr>
          <p:cNvPr id="16" name="Text 14"/>
          <p:cNvSpPr/>
          <p:nvPr/>
        </p:nvSpPr>
        <p:spPr>
          <a:xfrm>
            <a:off x="868680" y="4453128"/>
            <a:ext cx="10591495" cy="868680"/>
          </a:xfrm>
          <a:prstGeom prst="rect">
            <a:avLst/>
          </a:prstGeom>
          <a:noFill/>
          <a:ln/>
        </p:spPr>
        <p:txBody>
          <a:bodyPr wrap="square" lIns="0" tIns="0" rIns="0" bIns="0" rtlCol="0" anchor="ctr"/>
          <a:lstStyle/>
          <a:p>
            <a:pPr indent="0" marL="0">
              <a:buNone/>
            </a:pPr>
            <a:r>
              <a:rPr lang="en-US" sz="1300" b="1" dirty="0">
                <a:solidFill>
                  <a:srgbClr val="B71C1C"/>
                </a:solidFill>
                <a:latin typeface="Calibri" pitchFamily="34" charset="0"/>
                <a:ea typeface="Calibri" pitchFamily="34" charset="-122"/>
                <a:cs typeface="Calibri" pitchFamily="34" charset="-120"/>
              </a:rPr>
              <a:t>ALARMIERT</a:t>
            </a:r>
            <a:endParaRPr lang="en-US" sz="1300" dirty="0"/>
          </a:p>
          <a:p>
            <a:pPr indent="0" marL="0">
              <a:buNone/>
            </a:pPr>
            <a:r>
              <a:rPr lang="en-US" sz="1700" dirty="0">
                <a:solidFill>
                  <a:srgbClr val="0F172A"/>
                </a:solidFill>
                <a:latin typeface="Calibri" pitchFamily="34" charset="0"/>
                <a:ea typeface="Calibri" pitchFamily="34" charset="-122"/>
                <a:cs typeface="Calibri" pitchFamily="34" charset="-120"/>
              </a:rPr>
              <a:t>Löschzug (LF 10, HLF 20), ELW 1, RTW, NEF</a:t>
            </a:r>
            <a:endParaRPr lang="en-US" sz="1300" dirty="0"/>
          </a:p>
        </p:txBody>
      </p:sp>
      <p:sp>
        <p:nvSpPr>
          <p:cNvPr id="17" name="Shape 15"/>
          <p:cNvSpPr/>
          <p:nvPr/>
        </p:nvSpPr>
        <p:spPr>
          <a:xfrm>
            <a:off x="594360" y="5449824"/>
            <a:ext cx="11002975" cy="868680"/>
          </a:xfrm>
          <a:prstGeom prst="rect">
            <a:avLst/>
          </a:prstGeom>
          <a:solidFill>
            <a:srgbClr val="FFFFFF"/>
          </a:solidFill>
          <a:ln w="9525">
            <a:solidFill>
              <a:srgbClr val="E2E8F0"/>
            </a:solidFill>
            <a:prstDash val="solid"/>
          </a:ln>
        </p:spPr>
      </p:sp>
      <p:sp>
        <p:nvSpPr>
          <p:cNvPr id="18" name="Shape 16"/>
          <p:cNvSpPr/>
          <p:nvPr/>
        </p:nvSpPr>
        <p:spPr>
          <a:xfrm>
            <a:off x="594360" y="5449824"/>
            <a:ext cx="64008" cy="868680"/>
          </a:xfrm>
          <a:prstGeom prst="rect">
            <a:avLst/>
          </a:prstGeom>
          <a:solidFill>
            <a:srgbClr val="1E3A8A"/>
          </a:solidFill>
          <a:ln w="12700">
            <a:solidFill>
              <a:srgbClr val="1E3A8A"/>
            </a:solidFill>
            <a:prstDash val="solid"/>
          </a:ln>
        </p:spPr>
      </p:sp>
      <p:sp>
        <p:nvSpPr>
          <p:cNvPr id="19" name="Text 17"/>
          <p:cNvSpPr/>
          <p:nvPr/>
        </p:nvSpPr>
        <p:spPr>
          <a:xfrm>
            <a:off x="868680" y="5449824"/>
            <a:ext cx="10591495" cy="868680"/>
          </a:xfrm>
          <a:prstGeom prst="rect">
            <a:avLst/>
          </a:prstGeom>
          <a:noFill/>
          <a:ln/>
        </p:spPr>
        <p:txBody>
          <a:bodyPr wrap="square" lIns="0" tIns="0" rIns="0" bIns="0" rtlCol="0" anchor="ctr"/>
          <a:lstStyle/>
          <a:p>
            <a:pPr indent="0" marL="0">
              <a:buNone/>
            </a:pPr>
            <a:r>
              <a:rPr lang="en-US" sz="1300" b="1" dirty="0">
                <a:solidFill>
                  <a:srgbClr val="B71C1C"/>
                </a:solidFill>
                <a:latin typeface="Calibri" pitchFamily="34" charset="0"/>
                <a:ea typeface="Calibri" pitchFamily="34" charset="-122"/>
                <a:cs typeface="Calibri" pitchFamily="34" charset="-120"/>
              </a:rPr>
              <a:t>DEINE ROLLE</a:t>
            </a:r>
            <a:endParaRPr lang="en-US" sz="1300" dirty="0"/>
          </a:p>
          <a:p>
            <a:pPr indent="0" marL="0">
              <a:buNone/>
            </a:pPr>
            <a:r>
              <a:rPr lang="en-US" sz="1700" dirty="0">
                <a:solidFill>
                  <a:srgbClr val="0F172A"/>
                </a:solidFill>
                <a:latin typeface="Calibri" pitchFamily="34" charset="0"/>
                <a:ea typeface="Calibri" pitchFamily="34" charset="-122"/>
                <a:cs typeface="Calibri" pitchFamily="34" charset="-120"/>
              </a:rPr>
              <a:t>Pkw gegen Baum an einer Landesstraße, der Fahrer ist eingeklemmt. Du führst die Gruppe des ersten Löschfahrzeugs.</a:t>
            </a:r>
            <a:endParaRPr lang="en-US" sz="1300" dirty="0"/>
          </a:p>
        </p:txBody>
      </p:sp>
      <p:sp>
        <p:nvSpPr>
          <p:cNvPr id="20" name="Text 18"/>
          <p:cNvSpPr/>
          <p:nvPr/>
        </p:nvSpPr>
        <p:spPr>
          <a:xfrm>
            <a:off x="594360" y="6437376"/>
            <a:ext cx="6400800" cy="274320"/>
          </a:xfrm>
          <a:prstGeom prst="rect">
            <a:avLst/>
          </a:prstGeom>
          <a:noFill/>
          <a:ln/>
        </p:spPr>
        <p:txBody>
          <a:bodyPr wrap="square" lIns="0" tIns="0" rIns="0" bIns="0" rtlCol="0" anchor="ctr"/>
          <a:lstStyle/>
          <a:p>
            <a:pPr indent="0" marL="0">
              <a:buNone/>
            </a:pPr>
            <a:r>
              <a:rPr lang="en-US" sz="1000" dirty="0">
                <a:solidFill>
                  <a:srgbClr val="64748B"/>
                </a:solidFill>
                <a:latin typeface="Calibri" pitchFamily="34" charset="0"/>
                <a:ea typeface="Calibri" pitchFamily="34" charset="-122"/>
                <a:cs typeface="Calibri" pitchFamily="34" charset="-120"/>
              </a:rPr>
              <a:t>Planspiel · Verkehrsunfall · Ausbildung  ·  5</a:t>
            </a:r>
            <a:endParaRPr lang="en-US" sz="1000" dirty="0"/>
          </a:p>
        </p:txBody>
      </p:sp>
      <p:sp>
        <p:nvSpPr>
          <p:cNvPr id="21" name="Text 19">
            <a:hlinkClick r:id="rId1" tooltip="Feuerwehr Wissen"/>
          </p:cNvPr>
          <p:cNvSpPr/>
          <p:nvPr/>
        </p:nvSpPr>
        <p:spPr>
          <a:xfrm>
            <a:off x="8488375" y="6437376"/>
            <a:ext cx="3108960" cy="274320"/>
          </a:xfrm>
          <a:prstGeom prst="rect">
            <a:avLst/>
          </a:prstGeom>
          <a:noFill/>
          <a:ln/>
        </p:spPr>
        <p:txBody>
          <a:bodyPr wrap="square" lIns="0" tIns="0" rIns="0" bIns="0" rtlCol="0" anchor="ctr"/>
          <a:lstStyle/>
          <a:p>
            <a:pPr algn="r" indent="0" marL="0">
              <a:buNone/>
            </a:pPr>
            <a:r>
              <a:rPr lang="en-US" sz="1100" u="sng" dirty="0">
                <a:solidFill>
                  <a:srgbClr val="64748B"/>
                </a:solidFill>
                <a:latin typeface="Calibri" pitchFamily="34" charset="0"/>
                <a:ea typeface="Calibri" pitchFamily="34" charset="-122"/>
                <a:cs typeface="Calibri" pitchFamily="34" charset="-120"/>
                <a:hlinkClick r:id="rId1" invalidUrl="" action="" tgtFrame="" tooltip="Feuerwehr Wissen" history="1" highlightClick="0" endSnd="0">
                  <a:extLst>
                    <a:ext uri="{A12FA001-AC4F-418D-AE19-62706E023703}">
                      <ahyp:hlinkClr xmlns:ahyp="http://schemas.microsoft.com/office/drawing/2018/hyperlinkcolor" val="tx"/>
                    </a:ext>
                  </a:extLst>
                </a:hlinkClick>
              </a:rPr>
              <a:t>feuerwehr-wissen-bb.de</a:t>
            </a:r>
            <a:endParaRPr lang="en-US" sz="1100" dirty="0"/>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name="Slide 6">
    <p:bg>
      <p:bgPr>
        <a:solidFill>
          <a:srgbClr val="F8FAFC"/>
        </a:solidFill>
      </p:bgPr>
    </p:bg>
    <p:spTree>
      <p:nvGrpSpPr>
        <p:cNvPr id="1" name=""/>
        <p:cNvGrpSpPr/>
        <p:nvPr/>
      </p:nvGrpSpPr>
      <p:grpSpPr>
        <a:xfrm>
          <a:off x="0" y="0"/>
          <a:ext cx="0" cy="0"/>
          <a:chOff x="0" y="0"/>
          <a:chExt cx="0" cy="0"/>
        </a:xfrm>
      </p:grpSpPr>
      <p:sp>
        <p:nvSpPr>
          <p:cNvPr id="2" name="Shape 0"/>
          <p:cNvSpPr/>
          <p:nvPr/>
        </p:nvSpPr>
        <p:spPr>
          <a:xfrm>
            <a:off x="0" y="0"/>
            <a:ext cx="12191695" cy="1024128"/>
          </a:xfrm>
          <a:prstGeom prst="rect">
            <a:avLst/>
          </a:prstGeom>
          <a:solidFill>
            <a:srgbClr val="EEF2F8"/>
          </a:solidFill>
          <a:ln w="12700">
            <a:solidFill>
              <a:srgbClr val="EEF2F8"/>
            </a:solidFill>
            <a:prstDash val="solid"/>
          </a:ln>
        </p:spPr>
      </p:sp>
      <p:sp>
        <p:nvSpPr>
          <p:cNvPr id="3" name="Shape 1"/>
          <p:cNvSpPr/>
          <p:nvPr/>
        </p:nvSpPr>
        <p:spPr>
          <a:xfrm>
            <a:off x="0" y="1024128"/>
            <a:ext cx="12191695" cy="45720"/>
          </a:xfrm>
          <a:prstGeom prst="rect">
            <a:avLst/>
          </a:prstGeom>
          <a:solidFill>
            <a:srgbClr val="B71C1C"/>
          </a:solidFill>
          <a:ln w="12700">
            <a:solidFill>
              <a:srgbClr val="B71C1C"/>
            </a:solidFill>
            <a:prstDash val="solid"/>
          </a:ln>
        </p:spPr>
      </p:sp>
      <p:sp>
        <p:nvSpPr>
          <p:cNvPr id="4" name="Text 2"/>
          <p:cNvSpPr/>
          <p:nvPr/>
        </p:nvSpPr>
        <p:spPr>
          <a:xfrm>
            <a:off x="594360" y="128016"/>
            <a:ext cx="11002975" cy="786384"/>
          </a:xfrm>
          <a:prstGeom prst="rect">
            <a:avLst/>
          </a:prstGeom>
          <a:noFill/>
          <a:ln/>
        </p:spPr>
        <p:txBody>
          <a:bodyPr wrap="square" lIns="0" tIns="0" rIns="0" bIns="0" rtlCol="0" anchor="ctr">
            <a:normAutofit/>
          </a:bodyPr>
          <a:lstStyle/>
          <a:p>
            <a:pPr indent="0" marL="0">
              <a:buNone/>
            </a:pPr>
            <a:r>
              <a:rPr lang="en-US" sz="3400" b="1" dirty="0">
                <a:solidFill>
                  <a:srgbClr val="0F172A"/>
                </a:solidFill>
                <a:latin typeface="Arial Narrow" pitchFamily="34" charset="0"/>
                <a:ea typeface="Arial Narrow" pitchFamily="34" charset="-122"/>
                <a:cs typeface="Arial Narrow" pitchFamily="34" charset="-120"/>
              </a:rPr>
              <a:t>1.3 DIE LAGE BEIM EINTREFFEN</a:t>
            </a:r>
            <a:endParaRPr lang="en-US" sz="3400" dirty="0"/>
          </a:p>
        </p:txBody>
      </p:sp>
      <p:graphicFrame>
        <p:nvGraphicFramePr>
          <p:cNvPr id="7" name="Table 0"/>
          <p:cNvGraphicFramePr>
            <a:graphicFrameLocks noGrp="1"/>
          </p:cNvGraphicFramePr>
          <p:nvPr>
            <p:extLst>
              <p:ext uri="{D42A27DB-BD31-4B8C-83A1-F6EECF244321}">
                <p14:modId xmlns:p14="http://schemas.microsoft.com/office/powerpoint/2010/main" val="1579011935"/>
              </p:ext>
            </p:extLst>
          </p:nvPr>
        </p:nvGraphicFramePr>
        <p:xfrm>
          <a:off x="594360" y="1417320"/>
          <a:ext cx="5760720" cy="914400"/>
        </p:xfrm>
        <a:graphic>
          <a:graphicData uri="http://schemas.openxmlformats.org/drawingml/2006/table">
            <a:tbl>
              <a:tblPr/>
              <a:tblGrid>
                <a:gridCol w="411480"/>
                <a:gridCol w="5349240"/>
              </a:tblGrid>
              <a:tr h="0">
                <a:tc>
                  <a:txBody>
                    <a:bodyPr/>
                    <a:lstStyle/>
                    <a:p>
                      <a:pPr algn="ctr" indent="0" marL="0">
                        <a:buNone/>
                      </a:pPr>
                      <a:r>
                        <a:rPr lang="en-US" sz="2200" b="1" dirty="0">
                          <a:solidFill>
                            <a:srgbClr val="B71C1C"/>
                          </a:solidFill>
                          <a:latin typeface="Arial Narrow" pitchFamily="34" charset="0"/>
                          <a:ea typeface="Arial Narrow" pitchFamily="34" charset="-122"/>
                          <a:cs typeface="Arial Narrow" pitchFamily="34" charset="-120"/>
                        </a:rPr>
                        <a:t>›</a:t>
                      </a:r>
                      <a:endParaRPr lang="en-US" sz="2200" dirty="0">
                        <a:latin typeface="Arial Narrow" charset="0"/>
                        <a:ea typeface="Arial Narrow" charset="0"/>
                        <a:cs typeface="Arial Narrow" charset="0"/>
                      </a:endParaRPr>
                    </a:p>
                  </a:txBody>
                  <a:tcPr marL="45720" marR="45720" marT="45720" marB="45720" anchor="t">
                    <a:lnL w="0" cap="flat" cmpd="sng" algn="ctr">
                      <a:noFill/>
                    </a:lnL>
                    <a:lnR w="0" cap="flat" cmpd="sng" algn="ctr">
                      <a:noFill/>
                    </a:lnR>
                    <a:lnT w="0" cap="flat" cmpd="sng" algn="ctr">
                      <a:noFill/>
                    </a:lnT>
                    <a:lnB w="0" cap="flat" cmpd="sng" algn="ctr">
                      <a:noFill/>
                    </a:lnB>
                    <a:solidFill>
                      <a:srgbClr val="F8FAFC"/>
                    </a:solidFill>
                  </a:tcPr>
                </a:tc>
                <a:tc>
                  <a:txBody>
                    <a:bodyPr/>
                    <a:lstStyle/>
                    <a:p>
                      <a:pPr indent="0" marL="0">
                        <a:buNone/>
                      </a:pPr>
                      <a:r>
                        <a:rPr lang="en-US" sz="1800" b="1" dirty="0">
                          <a:solidFill>
                            <a:srgbClr val="0F172A"/>
                          </a:solidFill>
                          <a:latin typeface="Calibri" pitchFamily="34" charset="0"/>
                          <a:ea typeface="Calibri" pitchFamily="34" charset="-122"/>
                          <a:cs typeface="Calibri" pitchFamily="34" charset="-120"/>
                        </a:rPr>
                        <a:t>Du bist Gruppenführer auf dem LF 10 und erreichst als erstes Fahrzeug die Unfallstelle. Das HLF 20 mit dem THL-Satz, der ELW 1, der Rettungswagen und der Notarzt folgen kurz danach. </a:t>
                      </a:r>
                      <a:pPr indent="0" marL="0">
                        <a:buNone/>
                      </a:pPr>
                      <a:endParaRPr lang="en-US" sz="1800" dirty="0">
                        <a:latin typeface="Calibri" charset="0"/>
                        <a:ea typeface="Calibri" charset="0"/>
                        <a:cs typeface="Calibri" charset="0"/>
                      </a:endParaRPr>
                    </a:p>
                  </a:txBody>
                  <a:tcPr marL="45720" marR="45720" marT="45720" marB="45720" anchor="t">
                    <a:lnL w="0" cap="flat" cmpd="sng" algn="ctr">
                      <a:noFill/>
                    </a:lnL>
                    <a:lnR w="0" cap="flat" cmpd="sng" algn="ctr">
                      <a:noFill/>
                    </a:lnR>
                    <a:lnT w="0" cap="flat" cmpd="sng" algn="ctr">
                      <a:noFill/>
                    </a:lnT>
                    <a:lnB w="0" cap="flat" cmpd="sng" algn="ctr">
                      <a:noFill/>
                    </a:lnB>
                    <a:solidFill>
                      <a:srgbClr val="F8FAFC"/>
                    </a:solidFill>
                  </a:tcPr>
                </a:tc>
              </a:tr>
              <a:tr h="0">
                <a:tc>
                  <a:txBody>
                    <a:bodyPr/>
                    <a:lstStyle/>
                    <a:p>
                      <a:pPr algn="ctr" indent="0" marL="0">
                        <a:buNone/>
                      </a:pPr>
                      <a:r>
                        <a:rPr lang="en-US" sz="2200" b="1" dirty="0">
                          <a:solidFill>
                            <a:srgbClr val="B71C1C"/>
                          </a:solidFill>
                          <a:latin typeface="Arial Narrow" pitchFamily="34" charset="0"/>
                          <a:ea typeface="Arial Narrow" pitchFamily="34" charset="-122"/>
                          <a:cs typeface="Arial Narrow" pitchFamily="34" charset="-120"/>
                        </a:rPr>
                        <a:t>›</a:t>
                      </a:r>
                      <a:endParaRPr lang="en-US" sz="2200" dirty="0">
                        <a:latin typeface="Arial Narrow" charset="0"/>
                        <a:ea typeface="Arial Narrow" charset="0"/>
                        <a:cs typeface="Arial Narrow" charset="0"/>
                      </a:endParaRPr>
                    </a:p>
                  </a:txBody>
                  <a:tcPr marL="45720" marR="45720" marT="45720" marB="45720" anchor="t">
                    <a:lnL w="0" cap="flat" cmpd="sng" algn="ctr">
                      <a:noFill/>
                    </a:lnL>
                    <a:lnR w="0" cap="flat" cmpd="sng" algn="ctr">
                      <a:noFill/>
                    </a:lnR>
                    <a:lnT w="0" cap="flat" cmpd="sng" algn="ctr">
                      <a:noFill/>
                    </a:lnT>
                    <a:lnB w="0" cap="flat" cmpd="sng" algn="ctr">
                      <a:noFill/>
                    </a:lnB>
                    <a:solidFill>
                      <a:srgbClr val="F8FAFC"/>
                    </a:solidFill>
                  </a:tcPr>
                </a:tc>
                <a:tc>
                  <a:txBody>
                    <a:bodyPr/>
                    <a:lstStyle/>
                    <a:p>
                      <a:pPr indent="0" marL="0">
                        <a:buNone/>
                      </a:pPr>
                      <a:r>
                        <a:rPr lang="en-US" sz="1800" b="1" dirty="0">
                          <a:solidFill>
                            <a:srgbClr val="0F172A"/>
                          </a:solidFill>
                          <a:latin typeface="Calibri" pitchFamily="34" charset="0"/>
                          <a:ea typeface="Calibri" pitchFamily="34" charset="-122"/>
                          <a:cs typeface="Calibri" pitchFamily="34" charset="-120"/>
                        </a:rPr>
                        <a:t>Beim Eintreffen siehst du: Ein Pkw ist an der Nordseite der Straße gegen einen Alleebaum geprallt. Der Fahrer ist auf seinem Sitz eingeklemmt, er ist ansprechbar und klagt über Schmerzen im Becken. Aus dem Motorraum riecht es nach Kraftstoff. Auf der Landesstraße wird 100 km/h gefahren, es ist hell und trocken. </a:t>
                      </a:r>
                      <a:pPr indent="0" marL="0">
                        <a:buNone/>
                      </a:pPr>
                      <a:endParaRPr lang="en-US" sz="1800" dirty="0">
                        <a:latin typeface="Calibri" charset="0"/>
                        <a:ea typeface="Calibri" charset="0"/>
                        <a:cs typeface="Calibri" charset="0"/>
                      </a:endParaRPr>
                    </a:p>
                  </a:txBody>
                  <a:tcPr marL="45720" marR="45720" marT="45720" marB="45720" anchor="t">
                    <a:lnL w="0" cap="flat" cmpd="sng" algn="ctr">
                      <a:noFill/>
                    </a:lnL>
                    <a:lnR w="0" cap="flat" cmpd="sng" algn="ctr">
                      <a:noFill/>
                    </a:lnR>
                    <a:lnT w="0" cap="flat" cmpd="sng" algn="ctr">
                      <a:noFill/>
                    </a:lnT>
                    <a:lnB w="0" cap="flat" cmpd="sng" algn="ctr">
                      <a:noFill/>
                    </a:lnB>
                    <a:solidFill>
                      <a:srgbClr val="F8FAFC"/>
                    </a:solidFill>
                  </a:tcPr>
                </a:tc>
              </a:tr>
              <a:tr h="0">
                <a:tc>
                  <a:txBody>
                    <a:bodyPr/>
                    <a:lstStyle/>
                    <a:p>
                      <a:pPr algn="ctr" indent="0" marL="0">
                        <a:buNone/>
                      </a:pPr>
                      <a:r>
                        <a:rPr lang="en-US" sz="2200" b="1" dirty="0">
                          <a:solidFill>
                            <a:srgbClr val="B71C1C"/>
                          </a:solidFill>
                          <a:latin typeface="Arial Narrow" pitchFamily="34" charset="0"/>
                          <a:ea typeface="Arial Narrow" pitchFamily="34" charset="-122"/>
                          <a:cs typeface="Arial Narrow" pitchFamily="34" charset="-120"/>
                        </a:rPr>
                        <a:t>›</a:t>
                      </a:r>
                      <a:endParaRPr lang="en-US" sz="2200" dirty="0">
                        <a:latin typeface="Arial Narrow" charset="0"/>
                        <a:ea typeface="Arial Narrow" charset="0"/>
                        <a:cs typeface="Arial Narrow" charset="0"/>
                      </a:endParaRPr>
                    </a:p>
                  </a:txBody>
                  <a:tcPr marL="45720" marR="45720" marT="45720" marB="45720" anchor="t">
                    <a:lnL w="0" cap="flat" cmpd="sng" algn="ctr">
                      <a:noFill/>
                    </a:lnL>
                    <a:lnR w="0" cap="flat" cmpd="sng" algn="ctr">
                      <a:noFill/>
                    </a:lnR>
                    <a:lnT w="0" cap="flat" cmpd="sng" algn="ctr">
                      <a:noFill/>
                    </a:lnT>
                    <a:lnB w="0" cap="flat" cmpd="sng" algn="ctr">
                      <a:noFill/>
                    </a:lnB>
                    <a:solidFill>
                      <a:srgbClr val="F8FAFC"/>
                    </a:solidFill>
                  </a:tcPr>
                </a:tc>
                <a:tc>
                  <a:txBody>
                    <a:bodyPr/>
                    <a:lstStyle/>
                    <a:p>
                      <a:pPr indent="0" marL="0">
                        <a:buNone/>
                      </a:pPr>
                      <a:r>
                        <a:rPr lang="en-US" sz="1800" b="1" dirty="0">
                          <a:solidFill>
                            <a:srgbClr val="0F172A"/>
                          </a:solidFill>
                          <a:latin typeface="Calibri" pitchFamily="34" charset="0"/>
                          <a:ea typeface="Calibri" pitchFamily="34" charset="-122"/>
                          <a:cs typeface="Calibri" pitchFamily="34" charset="-120"/>
                        </a:rPr>
                        <a:t>Dir stehen die Fahrzeuge der Alarmierung zur Verfügung. Rüstwagen, Verkehrssicherung und Polizei musst du nachfordern. </a:t>
                      </a:r>
                      <a:pPr indent="0" marL="0">
                        <a:buNone/>
                      </a:pPr>
                      <a:endParaRPr lang="en-US" sz="1800" dirty="0">
                        <a:latin typeface="Calibri" charset="0"/>
                        <a:ea typeface="Calibri" charset="0"/>
                        <a:cs typeface="Calibri" charset="0"/>
                      </a:endParaRPr>
                    </a:p>
                  </a:txBody>
                  <a:tcPr marL="45720" marR="45720" marT="45720" marB="45720" anchor="t">
                    <a:lnL w="0" cap="flat" cmpd="sng" algn="ctr">
                      <a:noFill/>
                    </a:lnL>
                    <a:lnR w="0" cap="flat" cmpd="sng" algn="ctr">
                      <a:noFill/>
                    </a:lnR>
                    <a:lnT w="0" cap="flat" cmpd="sng" algn="ctr">
                      <a:noFill/>
                    </a:lnT>
                    <a:lnB w="0" cap="flat" cmpd="sng" algn="ctr">
                      <a:noFill/>
                    </a:lnB>
                    <a:solidFill>
                      <a:srgbClr val="F8FAFC"/>
                    </a:solidFill>
                  </a:tcPr>
                </a:tc>
              </a:tr>
            </a:tbl>
          </a:graphicData>
        </a:graphic>
      </p:graphicFrame>
      <p:pic>
        <p:nvPicPr>
          <p:cNvPr id="6" name="Image 0" descr="Übung zur Fahrzeugrettung">    </p:cNvPr>
          <p:cNvPicPr>
            <a:picLocks noChangeAspect="1"/>
          </p:cNvPicPr>
          <p:nvPr/>
        </p:nvPicPr>
        <p:blipFill>
          <a:blip r:embed="rId1"/>
          <a:stretch>
            <a:fillRect/>
          </a:stretch>
        </p:blipFill>
        <p:spPr>
          <a:xfrm>
            <a:off x="6675120" y="1463040"/>
            <a:ext cx="4922215" cy="3281477"/>
          </a:xfrm>
          <a:prstGeom prst="rect">
            <a:avLst/>
          </a:prstGeom>
        </p:spPr>
      </p:pic>
      <p:sp>
        <p:nvSpPr>
          <p:cNvPr id="7" name="Text 3"/>
          <p:cNvSpPr/>
          <p:nvPr/>
        </p:nvSpPr>
        <p:spPr>
          <a:xfrm>
            <a:off x="6675120" y="4781093"/>
            <a:ext cx="4922215" cy="237744"/>
          </a:xfrm>
          <a:prstGeom prst="rect">
            <a:avLst/>
          </a:prstGeom>
          <a:noFill/>
          <a:ln/>
        </p:spPr>
        <p:txBody>
          <a:bodyPr wrap="square" lIns="0" tIns="0" rIns="0" bIns="0" rtlCol="0" anchor="ctr"/>
          <a:lstStyle/>
          <a:p>
            <a:pPr algn="ctr" indent="0" marL="0">
              <a:buNone/>
            </a:pPr>
            <a:r>
              <a:rPr lang="en-US" sz="900" u="sng" dirty="0">
                <a:solidFill>
                  <a:srgbClr val="64748B"/>
                </a:solidFill>
                <a:latin typeface="Calibri" pitchFamily="34" charset="0"/>
                <a:ea typeface="Calibri" pitchFamily="34" charset="-122"/>
                <a:cs typeface="Calibri" pitchFamily="34" charset="-120"/>
                <a:hlinkClick r:id="rId2" invalidUrl="" action="" tgtFrame="" tooltip="" history="1" highlightClick="0" endSnd="0">
                  <a:extLst>
                    <a:ext uri="{A12FA001-AC4F-418D-AE19-62706E023703}">
                      <ahyp:hlinkClr xmlns:ahyp="http://schemas.microsoft.com/office/drawing/2018/hyperlinkcolor" val="tx"/>
                    </a:ext>
                  </a:extLst>
                </a:hlinkClick>
              </a:rPr>
              <a:t>Foto: Sgt. Kassie McDole, Public domain</a:t>
            </a:r>
            <a:endParaRPr lang="en-US" sz="900" dirty="0"/>
          </a:p>
        </p:txBody>
      </p:sp>
      <p:sp>
        <p:nvSpPr>
          <p:cNvPr id="8" name="Text 4"/>
          <p:cNvSpPr/>
          <p:nvPr/>
        </p:nvSpPr>
        <p:spPr>
          <a:xfrm>
            <a:off x="594360" y="6437376"/>
            <a:ext cx="6400800" cy="274320"/>
          </a:xfrm>
          <a:prstGeom prst="rect">
            <a:avLst/>
          </a:prstGeom>
          <a:noFill/>
          <a:ln/>
        </p:spPr>
        <p:txBody>
          <a:bodyPr wrap="square" lIns="0" tIns="0" rIns="0" bIns="0" rtlCol="0" anchor="ctr"/>
          <a:lstStyle/>
          <a:p>
            <a:pPr indent="0" marL="0">
              <a:buNone/>
            </a:pPr>
            <a:r>
              <a:rPr lang="en-US" sz="1000" dirty="0">
                <a:solidFill>
                  <a:srgbClr val="64748B"/>
                </a:solidFill>
                <a:latin typeface="Calibri" pitchFamily="34" charset="0"/>
                <a:ea typeface="Calibri" pitchFamily="34" charset="-122"/>
                <a:cs typeface="Calibri" pitchFamily="34" charset="-120"/>
              </a:rPr>
              <a:t>Planspiel · Verkehrsunfall · Ausbildung  ·  6</a:t>
            </a:r>
            <a:endParaRPr lang="en-US" sz="1000" dirty="0"/>
          </a:p>
        </p:txBody>
      </p:sp>
      <p:sp>
        <p:nvSpPr>
          <p:cNvPr id="9" name="Text 5">
            <a:hlinkClick r:id="rId3" tooltip="Feuerwehr Wissen"/>
          </p:cNvPr>
          <p:cNvSpPr/>
          <p:nvPr/>
        </p:nvSpPr>
        <p:spPr>
          <a:xfrm>
            <a:off x="8488375" y="6437376"/>
            <a:ext cx="3108960" cy="274320"/>
          </a:xfrm>
          <a:prstGeom prst="rect">
            <a:avLst/>
          </a:prstGeom>
          <a:noFill/>
          <a:ln/>
        </p:spPr>
        <p:txBody>
          <a:bodyPr wrap="square" lIns="0" tIns="0" rIns="0" bIns="0" rtlCol="0" anchor="ctr"/>
          <a:lstStyle/>
          <a:p>
            <a:pPr algn="r" indent="0" marL="0">
              <a:buNone/>
            </a:pPr>
            <a:r>
              <a:rPr lang="en-US" sz="1100" u="sng" dirty="0">
                <a:solidFill>
                  <a:srgbClr val="64748B"/>
                </a:solidFill>
                <a:latin typeface="Calibri" pitchFamily="34" charset="0"/>
                <a:ea typeface="Calibri" pitchFamily="34" charset="-122"/>
                <a:cs typeface="Calibri" pitchFamily="34" charset="-120"/>
                <a:hlinkClick r:id="rId3" invalidUrl="" action="" tgtFrame="" tooltip="Feuerwehr Wissen" history="1" highlightClick="0" endSnd="0">
                  <a:extLst>
                    <a:ext uri="{A12FA001-AC4F-418D-AE19-62706E023703}">
                      <ahyp:hlinkClr xmlns:ahyp="http://schemas.microsoft.com/office/drawing/2018/hyperlinkcolor" val="tx"/>
                    </a:ext>
                  </a:extLst>
                </a:hlinkClick>
              </a:rPr>
              <a:t>feuerwehr-wissen-bb.de</a:t>
            </a:r>
            <a:endParaRPr lang="en-US" sz="1100" dirty="0"/>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name="Slide 7">
    <p:bg>
      <p:bgPr>
        <a:solidFill>
          <a:srgbClr val="F8FAFC"/>
        </a:solidFill>
      </p:bgPr>
    </p:bg>
    <p:spTree>
      <p:nvGrpSpPr>
        <p:cNvPr id="1" name=""/>
        <p:cNvGrpSpPr/>
        <p:nvPr/>
      </p:nvGrpSpPr>
      <p:grpSpPr>
        <a:xfrm>
          <a:off x="0" y="0"/>
          <a:ext cx="0" cy="0"/>
          <a:chOff x="0" y="0"/>
          <a:chExt cx="0" cy="0"/>
        </a:xfrm>
      </p:grpSpPr>
      <p:sp>
        <p:nvSpPr>
          <p:cNvPr id="2" name="Shape 0"/>
          <p:cNvSpPr/>
          <p:nvPr/>
        </p:nvSpPr>
        <p:spPr>
          <a:xfrm>
            <a:off x="0" y="0"/>
            <a:ext cx="12191695" cy="1024128"/>
          </a:xfrm>
          <a:prstGeom prst="rect">
            <a:avLst/>
          </a:prstGeom>
          <a:solidFill>
            <a:srgbClr val="EEF2F8"/>
          </a:solidFill>
          <a:ln w="12700">
            <a:solidFill>
              <a:srgbClr val="EEF2F8"/>
            </a:solidFill>
            <a:prstDash val="solid"/>
          </a:ln>
        </p:spPr>
      </p:sp>
      <p:sp>
        <p:nvSpPr>
          <p:cNvPr id="3" name="Shape 1"/>
          <p:cNvSpPr/>
          <p:nvPr/>
        </p:nvSpPr>
        <p:spPr>
          <a:xfrm>
            <a:off x="0" y="1024128"/>
            <a:ext cx="12191695" cy="45720"/>
          </a:xfrm>
          <a:prstGeom prst="rect">
            <a:avLst/>
          </a:prstGeom>
          <a:solidFill>
            <a:srgbClr val="B71C1C"/>
          </a:solidFill>
          <a:ln w="12700">
            <a:solidFill>
              <a:srgbClr val="B71C1C"/>
            </a:solidFill>
            <a:prstDash val="solid"/>
          </a:ln>
        </p:spPr>
      </p:sp>
      <p:sp>
        <p:nvSpPr>
          <p:cNvPr id="4" name="Text 2"/>
          <p:cNvSpPr/>
          <p:nvPr/>
        </p:nvSpPr>
        <p:spPr>
          <a:xfrm>
            <a:off x="594360" y="128016"/>
            <a:ext cx="11002975" cy="786384"/>
          </a:xfrm>
          <a:prstGeom prst="rect">
            <a:avLst/>
          </a:prstGeom>
          <a:noFill/>
          <a:ln/>
        </p:spPr>
        <p:txBody>
          <a:bodyPr wrap="square" lIns="0" tIns="0" rIns="0" bIns="0" rtlCol="0" anchor="ctr">
            <a:normAutofit/>
          </a:bodyPr>
          <a:lstStyle/>
          <a:p>
            <a:pPr indent="0" marL="0">
              <a:buNone/>
            </a:pPr>
            <a:r>
              <a:rPr lang="en-US" sz="3400" b="1" dirty="0">
                <a:solidFill>
                  <a:srgbClr val="0F172A"/>
                </a:solidFill>
                <a:latin typeface="Arial Narrow" pitchFamily="34" charset="0"/>
                <a:ea typeface="Arial Narrow" pitchFamily="34" charset="-122"/>
                <a:cs typeface="Arial Narrow" pitchFamily="34" charset="-120"/>
              </a:rPr>
              <a:t>1.4 FUNK UND RÜCKFRAGEN</a:t>
            </a:r>
            <a:endParaRPr lang="en-US" sz="3400" dirty="0"/>
          </a:p>
        </p:txBody>
      </p:sp>
      <p:graphicFrame>
        <p:nvGraphicFramePr>
          <p:cNvPr id="8" name="Table 0"/>
          <p:cNvGraphicFramePr>
            <a:graphicFrameLocks noGrp="1"/>
          </p:cNvGraphicFramePr>
          <p:nvPr>
            <p:extLst>
              <p:ext uri="{D42A27DB-BD31-4B8C-83A1-F6EECF244321}">
                <p14:modId xmlns:p14="http://schemas.microsoft.com/office/powerpoint/2010/main" val="1579011935"/>
              </p:ext>
            </p:extLst>
          </p:nvPr>
        </p:nvGraphicFramePr>
        <p:xfrm>
          <a:off x="594360" y="1463040"/>
          <a:ext cx="11002975" cy="914400"/>
        </p:xfrm>
        <a:graphic>
          <a:graphicData uri="http://schemas.openxmlformats.org/drawingml/2006/table">
            <a:tbl>
              <a:tblPr/>
              <a:tblGrid>
                <a:gridCol w="411480"/>
                <a:gridCol w="10591495"/>
              </a:tblGrid>
              <a:tr h="0">
                <a:tc>
                  <a:txBody>
                    <a:bodyPr/>
                    <a:lstStyle/>
                    <a:p>
                      <a:pPr algn="ctr" indent="0" marL="0">
                        <a:buNone/>
                      </a:pPr>
                      <a:r>
                        <a:rPr lang="en-US" sz="2400" b="1" dirty="0">
                          <a:solidFill>
                            <a:srgbClr val="B71C1C"/>
                          </a:solidFill>
                          <a:latin typeface="Arial Narrow" pitchFamily="34" charset="0"/>
                          <a:ea typeface="Arial Narrow" pitchFamily="34" charset="-122"/>
                          <a:cs typeface="Arial Narrow" pitchFamily="34" charset="-120"/>
                        </a:rPr>
                        <a:t>›</a:t>
                      </a:r>
                      <a:endParaRPr lang="en-US" sz="2400" dirty="0">
                        <a:latin typeface="Arial Narrow" charset="0"/>
                        <a:ea typeface="Arial Narrow" charset="0"/>
                        <a:cs typeface="Arial Narrow" charset="0"/>
                      </a:endParaRPr>
                    </a:p>
                  </a:txBody>
                  <a:tcPr marL="45720" marR="45720" marT="91440" marB="91440" anchor="t">
                    <a:lnL w="0" cap="flat" cmpd="sng" algn="ctr">
                      <a:noFill/>
                    </a:lnL>
                    <a:lnR w="0" cap="flat" cmpd="sng" algn="ctr">
                      <a:noFill/>
                    </a:lnR>
                    <a:lnT w="0" cap="flat" cmpd="sng" algn="ctr">
                      <a:noFill/>
                    </a:lnT>
                    <a:lnB w="0" cap="flat" cmpd="sng" algn="ctr">
                      <a:noFill/>
                    </a:lnB>
                    <a:solidFill>
                      <a:srgbClr val="F8FAFC"/>
                    </a:solidFill>
                  </a:tcPr>
                </a:tc>
                <a:tc>
                  <a:txBody>
                    <a:bodyPr/>
                    <a:lstStyle/>
                    <a:p>
                      <a:pPr indent="0" marL="0">
                        <a:buNone/>
                      </a:pPr>
                      <a:r>
                        <a:rPr lang="en-US" sz="2000" b="1" dirty="0">
                          <a:solidFill>
                            <a:srgbClr val="0F172A"/>
                          </a:solidFill>
                          <a:latin typeface="Calibri" pitchFamily="34" charset="0"/>
                          <a:ea typeface="Calibri" pitchFamily="34" charset="-122"/>
                          <a:cs typeface="Calibri" pitchFamily="34" charset="-120"/>
                        </a:rPr>
                        <a:t>Leitstelle: </a:t>
                      </a:r>
                      <a:pPr indent="0" marL="0">
                        <a:buNone/>
                      </a:pPr>
                      <a:r>
                        <a:rPr lang="en-US" sz="2000" dirty="0">
                          <a:solidFill>
                            <a:srgbClr val="334155"/>
                          </a:solidFill>
                          <a:latin typeface="Calibri" pitchFamily="34" charset="0"/>
                          <a:ea typeface="Calibri" pitchFamily="34" charset="-122"/>
                          <a:cs typeface="Calibri" pitchFamily="34" charset="-120"/>
                        </a:rPr>
                        <a:t>Der Anrufer meldet: Eine weitere Person ist unverletzt und steht neben dem Fahrzeug.</a:t>
                      </a:r>
                      <a:endParaRPr lang="en-US" sz="2000" dirty="0">
                        <a:latin typeface="Calibri" charset="0"/>
                        <a:ea typeface="Calibri" charset="0"/>
                        <a:cs typeface="Calibri" charset="0"/>
                      </a:endParaRPr>
                    </a:p>
                  </a:txBody>
                  <a:tcPr marL="45720" marR="45720" marT="91440" marB="91440" anchor="t">
                    <a:lnL w="0" cap="flat" cmpd="sng" algn="ctr">
                      <a:noFill/>
                    </a:lnL>
                    <a:lnR w="0" cap="flat" cmpd="sng" algn="ctr">
                      <a:noFill/>
                    </a:lnR>
                    <a:lnT w="0" cap="flat" cmpd="sng" algn="ctr">
                      <a:noFill/>
                    </a:lnT>
                    <a:lnB w="0" cap="flat" cmpd="sng" algn="ctr">
                      <a:noFill/>
                    </a:lnB>
                    <a:solidFill>
                      <a:srgbClr val="F8FAFC"/>
                    </a:solidFill>
                  </a:tcPr>
                </a:tc>
              </a:tr>
              <a:tr h="0">
                <a:tc>
                  <a:txBody>
                    <a:bodyPr/>
                    <a:lstStyle/>
                    <a:p>
                      <a:pPr algn="ctr" indent="0" marL="0">
                        <a:buNone/>
                      </a:pPr>
                      <a:r>
                        <a:rPr lang="en-US" sz="2400" b="1" dirty="0">
                          <a:solidFill>
                            <a:srgbClr val="B71C1C"/>
                          </a:solidFill>
                          <a:latin typeface="Arial Narrow" pitchFamily="34" charset="0"/>
                          <a:ea typeface="Arial Narrow" pitchFamily="34" charset="-122"/>
                          <a:cs typeface="Arial Narrow" pitchFamily="34" charset="-120"/>
                        </a:rPr>
                        <a:t>›</a:t>
                      </a:r>
                      <a:endParaRPr lang="en-US" sz="2400" dirty="0">
                        <a:latin typeface="Arial Narrow" charset="0"/>
                        <a:ea typeface="Arial Narrow" charset="0"/>
                        <a:cs typeface="Arial Narrow" charset="0"/>
                      </a:endParaRPr>
                    </a:p>
                  </a:txBody>
                  <a:tcPr marL="45720" marR="45720" marT="91440" marB="91440" anchor="t">
                    <a:lnL w="0" cap="flat" cmpd="sng" algn="ctr">
                      <a:noFill/>
                    </a:lnL>
                    <a:lnR w="0" cap="flat" cmpd="sng" algn="ctr">
                      <a:noFill/>
                    </a:lnR>
                    <a:lnT w="0" cap="flat" cmpd="sng" algn="ctr">
                      <a:noFill/>
                    </a:lnT>
                    <a:lnB w="0" cap="flat" cmpd="sng" algn="ctr">
                      <a:noFill/>
                    </a:lnB>
                    <a:solidFill>
                      <a:srgbClr val="F8FAFC"/>
                    </a:solidFill>
                  </a:tcPr>
                </a:tc>
                <a:tc>
                  <a:txBody>
                    <a:bodyPr/>
                    <a:lstStyle/>
                    <a:p>
                      <a:pPr indent="0" marL="0">
                        <a:buNone/>
                      </a:pPr>
                      <a:r>
                        <a:rPr lang="en-US" sz="2000" b="1" dirty="0">
                          <a:solidFill>
                            <a:srgbClr val="0F172A"/>
                          </a:solidFill>
                          <a:latin typeface="Calibri" pitchFamily="34" charset="0"/>
                          <a:ea typeface="Calibri" pitchFamily="34" charset="-122"/>
                          <a:cs typeface="Calibri" pitchFamily="34" charset="-120"/>
                        </a:rPr>
                        <a:t>Leitstelle: </a:t>
                      </a:r>
                      <a:pPr indent="0" marL="0">
                        <a:buNone/>
                      </a:pPr>
                      <a:r>
                        <a:rPr lang="en-US" sz="2000" dirty="0">
                          <a:solidFill>
                            <a:srgbClr val="334155"/>
                          </a:solidFill>
                          <a:latin typeface="Calibri" pitchFamily="34" charset="0"/>
                          <a:ea typeface="Calibri" pitchFamily="34" charset="-122"/>
                          <a:cs typeface="Calibri" pitchFamily="34" charset="-120"/>
                        </a:rPr>
                        <a:t>Das Stichwort lautet „H:VU Klemm“. Weitere Kräfte können nachgefordert werden.</a:t>
                      </a:r>
                      <a:endParaRPr lang="en-US" sz="2000" dirty="0">
                        <a:latin typeface="Calibri" charset="0"/>
                        <a:ea typeface="Calibri" charset="0"/>
                        <a:cs typeface="Calibri" charset="0"/>
                      </a:endParaRPr>
                    </a:p>
                  </a:txBody>
                  <a:tcPr marL="45720" marR="45720" marT="91440" marB="91440" anchor="t">
                    <a:lnL w="0" cap="flat" cmpd="sng" algn="ctr">
                      <a:noFill/>
                    </a:lnL>
                    <a:lnR w="0" cap="flat" cmpd="sng" algn="ctr">
                      <a:noFill/>
                    </a:lnR>
                    <a:lnT w="0" cap="flat" cmpd="sng" algn="ctr">
                      <a:noFill/>
                    </a:lnT>
                    <a:lnB w="0" cap="flat" cmpd="sng" algn="ctr">
                      <a:noFill/>
                    </a:lnB>
                    <a:solidFill>
                      <a:srgbClr val="F8FAFC"/>
                    </a:solidFill>
                  </a:tcPr>
                </a:tc>
              </a:tr>
            </a:tbl>
          </a:graphicData>
        </a:graphic>
      </p:graphicFrame>
      <p:sp>
        <p:nvSpPr>
          <p:cNvPr id="6" name="Text 3"/>
          <p:cNvSpPr/>
          <p:nvPr/>
        </p:nvSpPr>
        <p:spPr>
          <a:xfrm>
            <a:off x="594360" y="6437376"/>
            <a:ext cx="6400800" cy="274320"/>
          </a:xfrm>
          <a:prstGeom prst="rect">
            <a:avLst/>
          </a:prstGeom>
          <a:noFill/>
          <a:ln/>
        </p:spPr>
        <p:txBody>
          <a:bodyPr wrap="square" lIns="0" tIns="0" rIns="0" bIns="0" rtlCol="0" anchor="ctr"/>
          <a:lstStyle/>
          <a:p>
            <a:pPr indent="0" marL="0">
              <a:buNone/>
            </a:pPr>
            <a:r>
              <a:rPr lang="en-US" sz="1000" dirty="0">
                <a:solidFill>
                  <a:srgbClr val="64748B"/>
                </a:solidFill>
                <a:latin typeface="Calibri" pitchFamily="34" charset="0"/>
                <a:ea typeface="Calibri" pitchFamily="34" charset="-122"/>
                <a:cs typeface="Calibri" pitchFamily="34" charset="-120"/>
              </a:rPr>
              <a:t>Planspiel · Verkehrsunfall · Ausbildung  ·  7</a:t>
            </a:r>
            <a:endParaRPr lang="en-US" sz="1000" dirty="0"/>
          </a:p>
        </p:txBody>
      </p:sp>
      <p:sp>
        <p:nvSpPr>
          <p:cNvPr id="7" name="Text 4">
            <a:hlinkClick r:id="rId1" tooltip="Feuerwehr Wissen"/>
          </p:cNvPr>
          <p:cNvSpPr/>
          <p:nvPr/>
        </p:nvSpPr>
        <p:spPr>
          <a:xfrm>
            <a:off x="8488375" y="6437376"/>
            <a:ext cx="3108960" cy="274320"/>
          </a:xfrm>
          <a:prstGeom prst="rect">
            <a:avLst/>
          </a:prstGeom>
          <a:noFill/>
          <a:ln/>
        </p:spPr>
        <p:txBody>
          <a:bodyPr wrap="square" lIns="0" tIns="0" rIns="0" bIns="0" rtlCol="0" anchor="ctr"/>
          <a:lstStyle/>
          <a:p>
            <a:pPr algn="r" indent="0" marL="0">
              <a:buNone/>
            </a:pPr>
            <a:r>
              <a:rPr lang="en-US" sz="1100" u="sng" dirty="0">
                <a:solidFill>
                  <a:srgbClr val="64748B"/>
                </a:solidFill>
                <a:latin typeface="Calibri" pitchFamily="34" charset="0"/>
                <a:ea typeface="Calibri" pitchFamily="34" charset="-122"/>
                <a:cs typeface="Calibri" pitchFamily="34" charset="-120"/>
                <a:hlinkClick r:id="rId1" invalidUrl="" action="" tgtFrame="" tooltip="Feuerwehr Wissen" history="1" highlightClick="0" endSnd="0">
                  <a:extLst>
                    <a:ext uri="{A12FA001-AC4F-418D-AE19-62706E023703}">
                      <ahyp:hlinkClr xmlns:ahyp="http://schemas.microsoft.com/office/drawing/2018/hyperlinkcolor" val="tx"/>
                    </a:ext>
                  </a:extLst>
                </a:hlinkClick>
              </a:rPr>
              <a:t>feuerwehr-wissen-bb.de</a:t>
            </a:r>
            <a:endParaRPr lang="en-US" sz="1100" dirty="0"/>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name="Slide 8">
    <p:bg>
      <p:bgPr>
        <a:solidFill>
          <a:srgbClr val="0F172A"/>
        </a:solidFill>
      </p:bgPr>
    </p:bg>
    <p:spTree>
      <p:nvGrpSpPr>
        <p:cNvPr id="1" name=""/>
        <p:cNvGrpSpPr/>
        <p:nvPr/>
      </p:nvGrpSpPr>
      <p:grpSpPr>
        <a:xfrm>
          <a:off x="0" y="0"/>
          <a:ext cx="0" cy="0"/>
          <a:chOff x="0" y="0"/>
          <a:chExt cx="0" cy="0"/>
        </a:xfrm>
      </p:grpSpPr>
      <p:sp>
        <p:nvSpPr>
          <p:cNvPr id="2" name="Text 0"/>
          <p:cNvSpPr/>
          <p:nvPr/>
        </p:nvSpPr>
        <p:spPr>
          <a:xfrm>
            <a:off x="0" y="2011680"/>
            <a:ext cx="12191695" cy="457200"/>
          </a:xfrm>
          <a:prstGeom prst="rect">
            <a:avLst/>
          </a:prstGeom>
          <a:noFill/>
          <a:ln/>
        </p:spPr>
        <p:txBody>
          <a:bodyPr wrap="square" lIns="0" tIns="0" rIns="0" bIns="0" rtlCol="0" anchor="ctr"/>
          <a:lstStyle/>
          <a:p>
            <a:pPr algn="ctr" indent="0" marL="0">
              <a:buNone/>
            </a:pPr>
            <a:r>
              <a:rPr lang="en-US" sz="2400" b="1" spc="300" kern="0" dirty="0">
                <a:solidFill>
                  <a:srgbClr val="E04545"/>
                </a:solidFill>
                <a:latin typeface="Consolas" pitchFamily="34" charset="0"/>
                <a:ea typeface="Consolas" pitchFamily="34" charset="-122"/>
                <a:cs typeface="Consolas" pitchFamily="34" charset="-120"/>
              </a:rPr>
              <a:t>KAPITEL 02</a:t>
            </a:r>
            <a:endParaRPr lang="en-US" sz="2400" dirty="0"/>
          </a:p>
        </p:txBody>
      </p:sp>
      <p:sp>
        <p:nvSpPr>
          <p:cNvPr id="3" name="Text 1"/>
          <p:cNvSpPr/>
          <p:nvPr/>
        </p:nvSpPr>
        <p:spPr>
          <a:xfrm>
            <a:off x="1097280" y="2606040"/>
            <a:ext cx="9997135" cy="2194560"/>
          </a:xfrm>
          <a:prstGeom prst="rect">
            <a:avLst/>
          </a:prstGeom>
          <a:noFill/>
          <a:ln/>
        </p:spPr>
        <p:txBody>
          <a:bodyPr wrap="square" lIns="0" tIns="0" rIns="0" bIns="0" rtlCol="0" anchor="t"/>
          <a:lstStyle/>
          <a:p>
            <a:pPr algn="ctr" indent="0" marL="0">
              <a:lnSpc>
                <a:spcPct val="95000"/>
              </a:lnSpc>
              <a:buNone/>
            </a:pPr>
            <a:r>
              <a:rPr lang="en-US" sz="6400" b="1" dirty="0">
                <a:solidFill>
                  <a:srgbClr val="FFFFFF"/>
                </a:solidFill>
                <a:latin typeface="Arial Narrow" pitchFamily="34" charset="0"/>
                <a:ea typeface="Arial Narrow" pitchFamily="34" charset="-122"/>
                <a:cs typeface="Arial Narrow" pitchFamily="34" charset="-120"/>
              </a:rPr>
              <a:t>ERKUNDUNG UND LAGEMELDUNG</a:t>
            </a:r>
            <a:endParaRPr lang="en-US" sz="6400" dirty="0"/>
          </a:p>
        </p:txBody>
      </p:sp>
      <p:sp>
        <p:nvSpPr>
          <p:cNvPr id="4" name="Text 2"/>
          <p:cNvSpPr/>
          <p:nvPr/>
        </p:nvSpPr>
        <p:spPr>
          <a:xfrm>
            <a:off x="594360" y="6437376"/>
            <a:ext cx="6400800" cy="274320"/>
          </a:xfrm>
          <a:prstGeom prst="rect">
            <a:avLst/>
          </a:prstGeom>
          <a:noFill/>
          <a:ln/>
        </p:spPr>
        <p:txBody>
          <a:bodyPr wrap="square" lIns="0" tIns="0" rIns="0" bIns="0" rtlCol="0" anchor="ctr"/>
          <a:lstStyle/>
          <a:p>
            <a:pPr indent="0" marL="0">
              <a:buNone/>
            </a:pPr>
            <a:r>
              <a:rPr lang="en-US" sz="1000" dirty="0">
                <a:solidFill>
                  <a:srgbClr val="94A3B8"/>
                </a:solidFill>
                <a:latin typeface="Calibri" pitchFamily="34" charset="0"/>
                <a:ea typeface="Calibri" pitchFamily="34" charset="-122"/>
                <a:cs typeface="Calibri" pitchFamily="34" charset="-120"/>
              </a:rPr>
              <a:t>Planspiel · Verkehrsunfall · Ausbildung  ·  8</a:t>
            </a:r>
            <a:endParaRPr lang="en-US" sz="1000" dirty="0"/>
          </a:p>
        </p:txBody>
      </p:sp>
      <p:sp>
        <p:nvSpPr>
          <p:cNvPr id="5" name="Text 3">
            <a:hlinkClick r:id="rId1" tooltip="Feuerwehr Wissen"/>
          </p:cNvPr>
          <p:cNvSpPr/>
          <p:nvPr/>
        </p:nvSpPr>
        <p:spPr>
          <a:xfrm>
            <a:off x="8488375" y="6437376"/>
            <a:ext cx="3108960" cy="274320"/>
          </a:xfrm>
          <a:prstGeom prst="rect">
            <a:avLst/>
          </a:prstGeom>
          <a:noFill/>
          <a:ln/>
        </p:spPr>
        <p:txBody>
          <a:bodyPr wrap="square" lIns="0" tIns="0" rIns="0" bIns="0" rtlCol="0" anchor="ctr"/>
          <a:lstStyle/>
          <a:p>
            <a:pPr algn="r" indent="0" marL="0">
              <a:buNone/>
            </a:pPr>
            <a:r>
              <a:rPr lang="en-US" sz="1100" u="sng" dirty="0">
                <a:solidFill>
                  <a:srgbClr val="94A3B8"/>
                </a:solidFill>
                <a:latin typeface="Calibri" pitchFamily="34" charset="0"/>
                <a:ea typeface="Calibri" pitchFamily="34" charset="-122"/>
                <a:cs typeface="Calibri" pitchFamily="34" charset="-120"/>
                <a:hlinkClick r:id="rId1" invalidUrl="" action="" tgtFrame="" tooltip="Feuerwehr Wissen" history="1" highlightClick="0" endSnd="0">
                  <a:extLst>
                    <a:ext uri="{A12FA001-AC4F-418D-AE19-62706E023703}">
                      <ahyp:hlinkClr xmlns:ahyp="http://schemas.microsoft.com/office/drawing/2018/hyperlinkcolor" val="tx"/>
                    </a:ext>
                  </a:extLst>
                </a:hlinkClick>
              </a:rPr>
              <a:t>feuerwehr-wissen-bb.de</a:t>
            </a:r>
            <a:endParaRPr lang="en-US" sz="1100" dirty="0"/>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name="Slide 9">
    <p:bg>
      <p:bgPr>
        <a:solidFill>
          <a:srgbClr val="F8FAFC"/>
        </a:solidFill>
      </p:bgPr>
    </p:bg>
    <p:spTree>
      <p:nvGrpSpPr>
        <p:cNvPr id="1" name=""/>
        <p:cNvGrpSpPr/>
        <p:nvPr/>
      </p:nvGrpSpPr>
      <p:grpSpPr>
        <a:xfrm>
          <a:off x="0" y="0"/>
          <a:ext cx="0" cy="0"/>
          <a:chOff x="0" y="0"/>
          <a:chExt cx="0" cy="0"/>
        </a:xfrm>
      </p:grpSpPr>
      <p:sp>
        <p:nvSpPr>
          <p:cNvPr id="2" name="Shape 0"/>
          <p:cNvSpPr/>
          <p:nvPr/>
        </p:nvSpPr>
        <p:spPr>
          <a:xfrm>
            <a:off x="0" y="0"/>
            <a:ext cx="12191695" cy="1024128"/>
          </a:xfrm>
          <a:prstGeom prst="rect">
            <a:avLst/>
          </a:prstGeom>
          <a:solidFill>
            <a:srgbClr val="EEF2F8"/>
          </a:solidFill>
          <a:ln w="12700">
            <a:solidFill>
              <a:srgbClr val="EEF2F8"/>
            </a:solidFill>
            <a:prstDash val="solid"/>
          </a:ln>
        </p:spPr>
      </p:sp>
      <p:sp>
        <p:nvSpPr>
          <p:cNvPr id="3" name="Shape 1"/>
          <p:cNvSpPr/>
          <p:nvPr/>
        </p:nvSpPr>
        <p:spPr>
          <a:xfrm>
            <a:off x="0" y="1024128"/>
            <a:ext cx="12191695" cy="45720"/>
          </a:xfrm>
          <a:prstGeom prst="rect">
            <a:avLst/>
          </a:prstGeom>
          <a:solidFill>
            <a:srgbClr val="B71C1C"/>
          </a:solidFill>
          <a:ln w="12700">
            <a:solidFill>
              <a:srgbClr val="B71C1C"/>
            </a:solidFill>
            <a:prstDash val="solid"/>
          </a:ln>
        </p:spPr>
      </p:sp>
      <p:sp>
        <p:nvSpPr>
          <p:cNvPr id="4" name="Text 2"/>
          <p:cNvSpPr/>
          <p:nvPr/>
        </p:nvSpPr>
        <p:spPr>
          <a:xfrm>
            <a:off x="594360" y="128016"/>
            <a:ext cx="11002975" cy="786384"/>
          </a:xfrm>
          <a:prstGeom prst="rect">
            <a:avLst/>
          </a:prstGeom>
          <a:noFill/>
          <a:ln/>
        </p:spPr>
        <p:txBody>
          <a:bodyPr wrap="square" lIns="0" tIns="0" rIns="0" bIns="0" rtlCol="0" anchor="ctr">
            <a:normAutofit/>
          </a:bodyPr>
          <a:lstStyle/>
          <a:p>
            <a:pPr indent="0" marL="0">
              <a:buNone/>
            </a:pPr>
            <a:r>
              <a:rPr lang="en-US" sz="3400" b="1" dirty="0">
                <a:solidFill>
                  <a:srgbClr val="0F172A"/>
                </a:solidFill>
                <a:latin typeface="Arial Narrow" pitchFamily="34" charset="0"/>
                <a:ea typeface="Arial Narrow" pitchFamily="34" charset="-122"/>
                <a:cs typeface="Arial Narrow" pitchFamily="34" charset="-120"/>
              </a:rPr>
              <a:t>2.1 DIE ERKUNDUNG</a:t>
            </a:r>
            <a:endParaRPr lang="en-US" sz="3400" dirty="0"/>
          </a:p>
        </p:txBody>
      </p:sp>
      <p:sp>
        <p:nvSpPr>
          <p:cNvPr id="5" name="Text 3"/>
          <p:cNvSpPr/>
          <p:nvPr/>
        </p:nvSpPr>
        <p:spPr>
          <a:xfrm>
            <a:off x="594360" y="1371600"/>
            <a:ext cx="11002975" cy="548640"/>
          </a:xfrm>
          <a:prstGeom prst="rect">
            <a:avLst/>
          </a:prstGeom>
          <a:noFill/>
          <a:ln/>
        </p:spPr>
        <p:txBody>
          <a:bodyPr wrap="square" lIns="0" tIns="0" rIns="0" bIns="0" rtlCol="0" anchor="ctr"/>
          <a:lstStyle/>
          <a:p>
            <a:pPr indent="0" marL="0">
              <a:buNone/>
            </a:pPr>
            <a:r>
              <a:rPr lang="en-US" sz="2200" dirty="0">
                <a:solidFill>
                  <a:srgbClr val="334155"/>
                </a:solidFill>
                <a:latin typeface="Calibri" pitchFamily="34" charset="0"/>
                <a:ea typeface="Calibri" pitchFamily="34" charset="-122"/>
                <a:cs typeface="Calibri" pitchFamily="34" charset="-120"/>
              </a:rPr>
              <a:t>Es stehen 19 Fragen zur Wahl, aber nur 8 dürfen gestellt werden.</a:t>
            </a:r>
            <a:endParaRPr lang="en-US" sz="2200" dirty="0"/>
          </a:p>
        </p:txBody>
      </p:sp>
      <p:graphicFrame>
        <p:nvGraphicFramePr>
          <p:cNvPr id="10" name="Table 0"/>
          <p:cNvGraphicFramePr>
            <a:graphicFrameLocks noGrp="1"/>
          </p:cNvGraphicFramePr>
          <p:nvPr>
            <p:extLst>
              <p:ext uri="{D42A27DB-BD31-4B8C-83A1-F6EECF244321}">
                <p14:modId xmlns:p14="http://schemas.microsoft.com/office/powerpoint/2010/main" val="1579011935"/>
              </p:ext>
            </p:extLst>
          </p:nvPr>
        </p:nvGraphicFramePr>
        <p:xfrm>
          <a:off x="594360" y="2011680"/>
          <a:ext cx="11002975" cy="914400"/>
        </p:xfrm>
        <a:graphic>
          <a:graphicData uri="http://schemas.openxmlformats.org/drawingml/2006/table">
            <a:tbl>
              <a:tblPr/>
              <a:tblGrid>
                <a:gridCol w="411480"/>
                <a:gridCol w="10591495"/>
              </a:tblGrid>
              <a:tr h="0">
                <a:tc>
                  <a:txBody>
                    <a:bodyPr/>
                    <a:lstStyle/>
                    <a:p>
                      <a:pPr algn="ctr" indent="0" marL="0">
                        <a:buNone/>
                      </a:pPr>
                      <a:r>
                        <a:rPr lang="en-US" sz="2400" b="1" dirty="0">
                          <a:solidFill>
                            <a:srgbClr val="B71C1C"/>
                          </a:solidFill>
                          <a:latin typeface="Arial Narrow" pitchFamily="34" charset="0"/>
                          <a:ea typeface="Arial Narrow" pitchFamily="34" charset="-122"/>
                          <a:cs typeface="Arial Narrow" pitchFamily="34" charset="-120"/>
                        </a:rPr>
                        <a:t>›</a:t>
                      </a:r>
                      <a:endParaRPr lang="en-US" sz="2400" dirty="0">
                        <a:latin typeface="Arial Narrow" charset="0"/>
                        <a:ea typeface="Arial Narrow" charset="0"/>
                        <a:cs typeface="Arial Narrow" charset="0"/>
                      </a:endParaRPr>
                    </a:p>
                  </a:txBody>
                  <a:tcPr marL="45720" marR="45720" marT="91440" marB="91440" anchor="t">
                    <a:lnL w="0" cap="flat" cmpd="sng" algn="ctr">
                      <a:noFill/>
                    </a:lnL>
                    <a:lnR w="0" cap="flat" cmpd="sng" algn="ctr">
                      <a:noFill/>
                    </a:lnR>
                    <a:lnT w="0" cap="flat" cmpd="sng" algn="ctr">
                      <a:noFill/>
                    </a:lnT>
                    <a:lnB w="0" cap="flat" cmpd="sng" algn="ctr">
                      <a:noFill/>
                    </a:lnB>
                    <a:solidFill>
                      <a:srgbClr val="F8FAFC"/>
                    </a:solidFill>
                  </a:tcPr>
                </a:tc>
                <a:tc>
                  <a:txBody>
                    <a:bodyPr/>
                    <a:lstStyle/>
                    <a:p>
                      <a:pPr indent="0" marL="0">
                        <a:buNone/>
                      </a:pPr>
                      <a:r>
                        <a:rPr lang="en-US" sz="2000" b="1" dirty="0">
                          <a:solidFill>
                            <a:srgbClr val="0F172A"/>
                          </a:solidFill>
                          <a:latin typeface="Calibri" pitchFamily="34" charset="0"/>
                          <a:ea typeface="Calibri" pitchFamily="34" charset="-122"/>
                          <a:cs typeface="Calibri" pitchFamily="34" charset="-120"/>
                        </a:rPr>
                        <a:t>Diskussion: </a:t>
                      </a:r>
                      <a:pPr indent="0" marL="0">
                        <a:buNone/>
                      </a:pPr>
                      <a:r>
                        <a:rPr lang="en-US" sz="2000" dirty="0">
                          <a:solidFill>
                            <a:srgbClr val="334155"/>
                          </a:solidFill>
                          <a:latin typeface="Calibri" pitchFamily="34" charset="0"/>
                          <a:ea typeface="Calibri" pitchFamily="34" charset="-122"/>
                          <a:cs typeface="Calibri" pitchFamily="34" charset="-120"/>
                        </a:rPr>
                        <a:t>Welche Fragen sind jetzt am wichtigsten? Warum?</a:t>
                      </a:r>
                      <a:endParaRPr lang="en-US" sz="2000" dirty="0">
                        <a:latin typeface="Calibri" charset="0"/>
                        <a:ea typeface="Calibri" charset="0"/>
                        <a:cs typeface="Calibri" charset="0"/>
                      </a:endParaRPr>
                    </a:p>
                  </a:txBody>
                  <a:tcPr marL="45720" marR="45720" marT="91440" marB="91440" anchor="t">
                    <a:lnL w="0" cap="flat" cmpd="sng" algn="ctr">
                      <a:noFill/>
                    </a:lnL>
                    <a:lnR w="0" cap="flat" cmpd="sng" algn="ctr">
                      <a:noFill/>
                    </a:lnR>
                    <a:lnT w="0" cap="flat" cmpd="sng" algn="ctr">
                      <a:noFill/>
                    </a:lnT>
                    <a:lnB w="0" cap="flat" cmpd="sng" algn="ctr">
                      <a:noFill/>
                    </a:lnB>
                    <a:solidFill>
                      <a:srgbClr val="F8FAFC"/>
                    </a:solidFill>
                  </a:tcPr>
                </a:tc>
              </a:tr>
              <a:tr h="0">
                <a:tc>
                  <a:txBody>
                    <a:bodyPr/>
                    <a:lstStyle/>
                    <a:p>
                      <a:pPr algn="ctr" indent="0" marL="0">
                        <a:buNone/>
                      </a:pPr>
                      <a:r>
                        <a:rPr lang="en-US" sz="2400" b="1" dirty="0">
                          <a:solidFill>
                            <a:srgbClr val="B71C1C"/>
                          </a:solidFill>
                          <a:latin typeface="Arial Narrow" pitchFamily="34" charset="0"/>
                          <a:ea typeface="Arial Narrow" pitchFamily="34" charset="-122"/>
                          <a:cs typeface="Arial Narrow" pitchFamily="34" charset="-120"/>
                        </a:rPr>
                        <a:t>›</a:t>
                      </a:r>
                      <a:endParaRPr lang="en-US" sz="2400" dirty="0">
                        <a:latin typeface="Arial Narrow" charset="0"/>
                        <a:ea typeface="Arial Narrow" charset="0"/>
                        <a:cs typeface="Arial Narrow" charset="0"/>
                      </a:endParaRPr>
                    </a:p>
                  </a:txBody>
                  <a:tcPr marL="45720" marR="45720" marT="91440" marB="91440" anchor="t">
                    <a:lnL w="0" cap="flat" cmpd="sng" algn="ctr">
                      <a:noFill/>
                    </a:lnL>
                    <a:lnR w="0" cap="flat" cmpd="sng" algn="ctr">
                      <a:noFill/>
                    </a:lnR>
                    <a:lnT w="0" cap="flat" cmpd="sng" algn="ctr">
                      <a:noFill/>
                    </a:lnT>
                    <a:lnB w="0" cap="flat" cmpd="sng" algn="ctr">
                      <a:noFill/>
                    </a:lnB>
                    <a:solidFill>
                      <a:srgbClr val="F8FAFC"/>
                    </a:solidFill>
                  </a:tcPr>
                </a:tc>
                <a:tc>
                  <a:txBody>
                    <a:bodyPr/>
                    <a:lstStyle/>
                    <a:p>
                      <a:pPr indent="0" marL="0">
                        <a:buNone/>
                      </a:pPr>
                      <a:r>
                        <a:rPr lang="en-US" sz="2000" b="1" dirty="0">
                          <a:solidFill>
                            <a:srgbClr val="0F172A"/>
                          </a:solidFill>
                          <a:latin typeface="Calibri" pitchFamily="34" charset="0"/>
                          <a:ea typeface="Calibri" pitchFamily="34" charset="-122"/>
                          <a:cs typeface="Calibri" pitchFamily="34" charset="-120"/>
                        </a:rPr>
                        <a:t>Reihenfolge: </a:t>
                      </a:r>
                      <a:pPr indent="0" marL="0">
                        <a:buNone/>
                      </a:pPr>
                      <a:r>
                        <a:rPr lang="en-US" sz="2000" dirty="0">
                          <a:solidFill>
                            <a:srgbClr val="334155"/>
                          </a:solidFill>
                          <a:latin typeface="Calibri" pitchFamily="34" charset="0"/>
                          <a:ea typeface="Calibri" pitchFamily="34" charset="-122"/>
                          <a:cs typeface="Calibri" pitchFamily="34" charset="-120"/>
                        </a:rPr>
                        <a:t>Menschenleben, Gefahren, Einsatzstelle, Kräfte und Wasser.</a:t>
                      </a:r>
                      <a:endParaRPr lang="en-US" sz="2000" dirty="0">
                        <a:latin typeface="Calibri" charset="0"/>
                        <a:ea typeface="Calibri" charset="0"/>
                        <a:cs typeface="Calibri" charset="0"/>
                      </a:endParaRPr>
                    </a:p>
                  </a:txBody>
                  <a:tcPr marL="45720" marR="45720" marT="91440" marB="91440" anchor="t">
                    <a:lnL w="0" cap="flat" cmpd="sng" algn="ctr">
                      <a:noFill/>
                    </a:lnL>
                    <a:lnR w="0" cap="flat" cmpd="sng" algn="ctr">
                      <a:noFill/>
                    </a:lnR>
                    <a:lnT w="0" cap="flat" cmpd="sng" algn="ctr">
                      <a:noFill/>
                    </a:lnT>
                    <a:lnB w="0" cap="flat" cmpd="sng" algn="ctr">
                      <a:noFill/>
                    </a:lnB>
                    <a:solidFill>
                      <a:srgbClr val="F8FAFC"/>
                    </a:solidFill>
                  </a:tcPr>
                </a:tc>
              </a:tr>
              <a:tr h="0">
                <a:tc>
                  <a:txBody>
                    <a:bodyPr/>
                    <a:lstStyle/>
                    <a:p>
                      <a:pPr algn="ctr" indent="0" marL="0">
                        <a:buNone/>
                      </a:pPr>
                      <a:r>
                        <a:rPr lang="en-US" sz="2400" b="1" dirty="0">
                          <a:solidFill>
                            <a:srgbClr val="B71C1C"/>
                          </a:solidFill>
                          <a:latin typeface="Arial Narrow" pitchFamily="34" charset="0"/>
                          <a:ea typeface="Arial Narrow" pitchFamily="34" charset="-122"/>
                          <a:cs typeface="Arial Narrow" pitchFamily="34" charset="-120"/>
                        </a:rPr>
                        <a:t>›</a:t>
                      </a:r>
                      <a:endParaRPr lang="en-US" sz="2400" dirty="0">
                        <a:latin typeface="Arial Narrow" charset="0"/>
                        <a:ea typeface="Arial Narrow" charset="0"/>
                        <a:cs typeface="Arial Narrow" charset="0"/>
                      </a:endParaRPr>
                    </a:p>
                  </a:txBody>
                  <a:tcPr marL="45720" marR="45720" marT="91440" marB="91440" anchor="t">
                    <a:lnL w="0" cap="flat" cmpd="sng" algn="ctr">
                      <a:noFill/>
                    </a:lnL>
                    <a:lnR w="0" cap="flat" cmpd="sng" algn="ctr">
                      <a:noFill/>
                    </a:lnR>
                    <a:lnT w="0" cap="flat" cmpd="sng" algn="ctr">
                      <a:noFill/>
                    </a:lnT>
                    <a:lnB w="0" cap="flat" cmpd="sng" algn="ctr">
                      <a:noFill/>
                    </a:lnB>
                    <a:solidFill>
                      <a:srgbClr val="F8FAFC"/>
                    </a:solidFill>
                  </a:tcPr>
                </a:tc>
                <a:tc>
                  <a:txBody>
                    <a:bodyPr/>
                    <a:lstStyle/>
                    <a:p>
                      <a:pPr indent="0" marL="0">
                        <a:buNone/>
                      </a:pPr>
                      <a:r>
                        <a:rPr lang="en-US" sz="2000" b="1" dirty="0">
                          <a:solidFill>
                            <a:srgbClr val="0F172A"/>
                          </a:solidFill>
                          <a:latin typeface="Calibri" pitchFamily="34" charset="0"/>
                          <a:ea typeface="Calibri" pitchFamily="34" charset="-122"/>
                          <a:cs typeface="Calibri" pitchFamily="34" charset="-120"/>
                        </a:rPr>
                        <a:t>Nicht erkunden: </a:t>
                      </a:r>
                      <a:pPr indent="0" marL="0">
                        <a:buNone/>
                      </a:pPr>
                      <a:r>
                        <a:rPr lang="en-US" sz="2000" dirty="0">
                          <a:solidFill>
                            <a:srgbClr val="334155"/>
                          </a:solidFill>
                          <a:latin typeface="Calibri" pitchFamily="34" charset="0"/>
                          <a:ea typeface="Calibri" pitchFamily="34" charset="-122"/>
                          <a:cs typeface="Calibri" pitchFamily="34" charset="-120"/>
                        </a:rPr>
                        <a:t>Was für die Einsatzentscheidung nichts bringt, kostet Zeit.</a:t>
                      </a:r>
                      <a:endParaRPr lang="en-US" sz="2000" dirty="0">
                        <a:latin typeface="Calibri" charset="0"/>
                        <a:ea typeface="Calibri" charset="0"/>
                        <a:cs typeface="Calibri" charset="0"/>
                      </a:endParaRPr>
                    </a:p>
                  </a:txBody>
                  <a:tcPr marL="45720" marR="45720" marT="91440" marB="91440" anchor="t">
                    <a:lnL w="0" cap="flat" cmpd="sng" algn="ctr">
                      <a:noFill/>
                    </a:lnL>
                    <a:lnR w="0" cap="flat" cmpd="sng" algn="ctr">
                      <a:noFill/>
                    </a:lnR>
                    <a:lnT w="0" cap="flat" cmpd="sng" algn="ctr">
                      <a:noFill/>
                    </a:lnT>
                    <a:lnB w="0" cap="flat" cmpd="sng" algn="ctr">
                      <a:noFill/>
                    </a:lnB>
                    <a:solidFill>
                      <a:srgbClr val="F8FAFC"/>
                    </a:solidFill>
                  </a:tcPr>
                </a:tc>
              </a:tr>
            </a:tbl>
          </a:graphicData>
        </a:graphic>
      </p:graphicFrame>
      <p:sp>
        <p:nvSpPr>
          <p:cNvPr id="7" name="Text 4"/>
          <p:cNvSpPr/>
          <p:nvPr/>
        </p:nvSpPr>
        <p:spPr>
          <a:xfrm>
            <a:off x="594360" y="6437376"/>
            <a:ext cx="6400800" cy="274320"/>
          </a:xfrm>
          <a:prstGeom prst="rect">
            <a:avLst/>
          </a:prstGeom>
          <a:noFill/>
          <a:ln/>
        </p:spPr>
        <p:txBody>
          <a:bodyPr wrap="square" lIns="0" tIns="0" rIns="0" bIns="0" rtlCol="0" anchor="ctr"/>
          <a:lstStyle/>
          <a:p>
            <a:pPr indent="0" marL="0">
              <a:buNone/>
            </a:pPr>
            <a:r>
              <a:rPr lang="en-US" sz="1000" dirty="0">
                <a:solidFill>
                  <a:srgbClr val="64748B"/>
                </a:solidFill>
                <a:latin typeface="Calibri" pitchFamily="34" charset="0"/>
                <a:ea typeface="Calibri" pitchFamily="34" charset="-122"/>
                <a:cs typeface="Calibri" pitchFamily="34" charset="-120"/>
              </a:rPr>
              <a:t>Planspiel · Verkehrsunfall · Ausbildung  ·  9</a:t>
            </a:r>
            <a:endParaRPr lang="en-US" sz="1000" dirty="0"/>
          </a:p>
        </p:txBody>
      </p:sp>
      <p:sp>
        <p:nvSpPr>
          <p:cNvPr id="8" name="Text 5">
            <a:hlinkClick r:id="rId1" tooltip="Feuerwehr Wissen"/>
          </p:cNvPr>
          <p:cNvSpPr/>
          <p:nvPr/>
        </p:nvSpPr>
        <p:spPr>
          <a:xfrm>
            <a:off x="8488375" y="6437376"/>
            <a:ext cx="3108960" cy="274320"/>
          </a:xfrm>
          <a:prstGeom prst="rect">
            <a:avLst/>
          </a:prstGeom>
          <a:noFill/>
          <a:ln/>
        </p:spPr>
        <p:txBody>
          <a:bodyPr wrap="square" lIns="0" tIns="0" rIns="0" bIns="0" rtlCol="0" anchor="ctr"/>
          <a:lstStyle/>
          <a:p>
            <a:pPr algn="r" indent="0" marL="0">
              <a:buNone/>
            </a:pPr>
            <a:r>
              <a:rPr lang="en-US" sz="1100" u="sng" dirty="0">
                <a:solidFill>
                  <a:srgbClr val="64748B"/>
                </a:solidFill>
                <a:latin typeface="Calibri" pitchFamily="34" charset="0"/>
                <a:ea typeface="Calibri" pitchFamily="34" charset="-122"/>
                <a:cs typeface="Calibri" pitchFamily="34" charset="-120"/>
                <a:hlinkClick r:id="rId1" invalidUrl="" action="" tgtFrame="" tooltip="Feuerwehr Wissen" history="1" highlightClick="0" endSnd="0">
                  <a:extLst>
                    <a:ext uri="{A12FA001-AC4F-418D-AE19-62706E023703}">
                      <ahyp:hlinkClr xmlns:ahyp="http://schemas.microsoft.com/office/drawing/2018/hyperlinkcolor" val="tx"/>
                    </a:ext>
                  </a:extLst>
                </a:hlinkClick>
              </a:rPr>
              <a:t>feuerwehr-wissen-bb.de</a:t>
            </a:r>
            <a:endParaRPr lang="en-US" sz="1100" dirty="0"/>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name="Slide 10">
    <p:bg>
      <p:bgPr>
        <a:solidFill>
          <a:srgbClr val="F8FAFC"/>
        </a:solidFill>
      </p:bgPr>
    </p:bg>
    <p:spTree>
      <p:nvGrpSpPr>
        <p:cNvPr id="1" name=""/>
        <p:cNvGrpSpPr/>
        <p:nvPr/>
      </p:nvGrpSpPr>
      <p:grpSpPr>
        <a:xfrm>
          <a:off x="0" y="0"/>
          <a:ext cx="0" cy="0"/>
          <a:chOff x="0" y="0"/>
          <a:chExt cx="0" cy="0"/>
        </a:xfrm>
      </p:grpSpPr>
      <p:sp>
        <p:nvSpPr>
          <p:cNvPr id="2" name="Shape 0"/>
          <p:cNvSpPr/>
          <p:nvPr/>
        </p:nvSpPr>
        <p:spPr>
          <a:xfrm>
            <a:off x="0" y="0"/>
            <a:ext cx="12191695" cy="1024128"/>
          </a:xfrm>
          <a:prstGeom prst="rect">
            <a:avLst/>
          </a:prstGeom>
          <a:solidFill>
            <a:srgbClr val="EEF2F8"/>
          </a:solidFill>
          <a:ln w="12700">
            <a:solidFill>
              <a:srgbClr val="EEF2F8"/>
            </a:solidFill>
            <a:prstDash val="solid"/>
          </a:ln>
        </p:spPr>
      </p:sp>
      <p:sp>
        <p:nvSpPr>
          <p:cNvPr id="3" name="Shape 1"/>
          <p:cNvSpPr/>
          <p:nvPr/>
        </p:nvSpPr>
        <p:spPr>
          <a:xfrm>
            <a:off x="0" y="1024128"/>
            <a:ext cx="12191695" cy="45720"/>
          </a:xfrm>
          <a:prstGeom prst="rect">
            <a:avLst/>
          </a:prstGeom>
          <a:solidFill>
            <a:srgbClr val="B71C1C"/>
          </a:solidFill>
          <a:ln w="12700">
            <a:solidFill>
              <a:srgbClr val="B71C1C"/>
            </a:solidFill>
            <a:prstDash val="solid"/>
          </a:ln>
        </p:spPr>
      </p:sp>
      <p:sp>
        <p:nvSpPr>
          <p:cNvPr id="4" name="Text 2"/>
          <p:cNvSpPr/>
          <p:nvPr/>
        </p:nvSpPr>
        <p:spPr>
          <a:xfrm>
            <a:off x="594360" y="128016"/>
            <a:ext cx="11002975" cy="786384"/>
          </a:xfrm>
          <a:prstGeom prst="rect">
            <a:avLst/>
          </a:prstGeom>
          <a:noFill/>
          <a:ln/>
        </p:spPr>
        <p:txBody>
          <a:bodyPr wrap="square" lIns="0" tIns="0" rIns="0" bIns="0" rtlCol="0" anchor="ctr">
            <a:normAutofit/>
          </a:bodyPr>
          <a:lstStyle/>
          <a:p>
            <a:pPr indent="0" marL="0">
              <a:buNone/>
            </a:pPr>
            <a:r>
              <a:rPr lang="en-US" sz="3400" b="1" dirty="0">
                <a:solidFill>
                  <a:srgbClr val="0F172A"/>
                </a:solidFill>
                <a:latin typeface="Arial Narrow" pitchFamily="34" charset="0"/>
                <a:ea typeface="Arial Narrow" pitchFamily="34" charset="-122"/>
                <a:cs typeface="Arial Narrow" pitchFamily="34" charset="-120"/>
              </a:rPr>
              <a:t>2.2 DIE FRAGEN NACH GRUPPEN</a:t>
            </a:r>
            <a:endParaRPr lang="en-US" sz="3400" dirty="0"/>
          </a:p>
        </p:txBody>
      </p:sp>
      <p:sp>
        <p:nvSpPr>
          <p:cNvPr id="5" name="Shape 3"/>
          <p:cNvSpPr/>
          <p:nvPr/>
        </p:nvSpPr>
        <p:spPr>
          <a:xfrm>
            <a:off x="594360" y="1463040"/>
            <a:ext cx="11002975" cy="868680"/>
          </a:xfrm>
          <a:prstGeom prst="rect">
            <a:avLst/>
          </a:prstGeom>
          <a:solidFill>
            <a:srgbClr val="FFFFFF"/>
          </a:solidFill>
          <a:ln w="9525">
            <a:solidFill>
              <a:srgbClr val="E2E8F0"/>
            </a:solidFill>
            <a:prstDash val="solid"/>
          </a:ln>
        </p:spPr>
      </p:sp>
      <p:sp>
        <p:nvSpPr>
          <p:cNvPr id="6" name="Shape 4"/>
          <p:cNvSpPr/>
          <p:nvPr/>
        </p:nvSpPr>
        <p:spPr>
          <a:xfrm>
            <a:off x="594360" y="1463040"/>
            <a:ext cx="64008" cy="868680"/>
          </a:xfrm>
          <a:prstGeom prst="rect">
            <a:avLst/>
          </a:prstGeom>
          <a:solidFill>
            <a:srgbClr val="1E3A8A"/>
          </a:solidFill>
          <a:ln w="12700">
            <a:solidFill>
              <a:srgbClr val="1E3A8A"/>
            </a:solidFill>
            <a:prstDash val="solid"/>
          </a:ln>
        </p:spPr>
      </p:sp>
      <p:sp>
        <p:nvSpPr>
          <p:cNvPr id="7" name="Text 5"/>
          <p:cNvSpPr/>
          <p:nvPr/>
        </p:nvSpPr>
        <p:spPr>
          <a:xfrm>
            <a:off x="868680" y="1463040"/>
            <a:ext cx="10591495" cy="868680"/>
          </a:xfrm>
          <a:prstGeom prst="rect">
            <a:avLst/>
          </a:prstGeom>
          <a:noFill/>
          <a:ln/>
        </p:spPr>
        <p:txBody>
          <a:bodyPr wrap="square" lIns="0" tIns="0" rIns="0" bIns="0" rtlCol="0" anchor="ctr"/>
          <a:lstStyle/>
          <a:p>
            <a:pPr indent="0" marL="0">
              <a:buNone/>
            </a:pPr>
            <a:r>
              <a:rPr lang="en-US" sz="1300" b="1" dirty="0">
                <a:solidFill>
                  <a:srgbClr val="B71C1C"/>
                </a:solidFill>
                <a:latin typeface="Calibri" pitchFamily="34" charset="0"/>
                <a:ea typeface="Calibri" pitchFamily="34" charset="-122"/>
                <a:cs typeface="Calibri" pitchFamily="34" charset="-120"/>
              </a:rPr>
              <a:t>PATIENT</a:t>
            </a:r>
            <a:endParaRPr lang="en-US" sz="1300" dirty="0"/>
          </a:p>
          <a:p>
            <a:pPr indent="0" marL="0">
              <a:buNone/>
            </a:pPr>
            <a:r>
              <a:rPr lang="en-US" sz="1500" dirty="0">
                <a:solidFill>
                  <a:srgbClr val="0F172A"/>
                </a:solidFill>
                <a:latin typeface="Calibri" pitchFamily="34" charset="0"/>
                <a:ea typeface="Calibri" pitchFamily="34" charset="-122"/>
                <a:cs typeface="Calibri" pitchFamily="34" charset="-120"/>
              </a:rPr>
              <a:t>Wie ist der Zustand des Patienten (ansprechbar, Atmung, Blutung)? · Wie und wo ist die Person eingeklemmt? · Gibt es weitere Insassen oder Verletzte? · Wer leistet schon Erste Hilfe? · Wem gehört das Fahrzeug? · Wie ist das Fahrzeug versichert?</a:t>
            </a:r>
            <a:endParaRPr lang="en-US" sz="1300" dirty="0"/>
          </a:p>
        </p:txBody>
      </p:sp>
      <p:sp>
        <p:nvSpPr>
          <p:cNvPr id="8" name="Shape 6"/>
          <p:cNvSpPr/>
          <p:nvPr/>
        </p:nvSpPr>
        <p:spPr>
          <a:xfrm>
            <a:off x="594360" y="2459736"/>
            <a:ext cx="11002975" cy="868680"/>
          </a:xfrm>
          <a:prstGeom prst="rect">
            <a:avLst/>
          </a:prstGeom>
          <a:solidFill>
            <a:srgbClr val="FFFFFF"/>
          </a:solidFill>
          <a:ln w="9525">
            <a:solidFill>
              <a:srgbClr val="E2E8F0"/>
            </a:solidFill>
            <a:prstDash val="solid"/>
          </a:ln>
        </p:spPr>
      </p:sp>
      <p:sp>
        <p:nvSpPr>
          <p:cNvPr id="9" name="Shape 7"/>
          <p:cNvSpPr/>
          <p:nvPr/>
        </p:nvSpPr>
        <p:spPr>
          <a:xfrm>
            <a:off x="594360" y="2459736"/>
            <a:ext cx="64008" cy="868680"/>
          </a:xfrm>
          <a:prstGeom prst="rect">
            <a:avLst/>
          </a:prstGeom>
          <a:solidFill>
            <a:srgbClr val="1E3A8A"/>
          </a:solidFill>
          <a:ln w="12700">
            <a:solidFill>
              <a:srgbClr val="1E3A8A"/>
            </a:solidFill>
            <a:prstDash val="solid"/>
          </a:ln>
        </p:spPr>
      </p:sp>
      <p:sp>
        <p:nvSpPr>
          <p:cNvPr id="10" name="Text 8"/>
          <p:cNvSpPr/>
          <p:nvPr/>
        </p:nvSpPr>
        <p:spPr>
          <a:xfrm>
            <a:off x="868680" y="2459736"/>
            <a:ext cx="10591495" cy="868680"/>
          </a:xfrm>
          <a:prstGeom prst="rect">
            <a:avLst/>
          </a:prstGeom>
          <a:noFill/>
          <a:ln/>
        </p:spPr>
        <p:txBody>
          <a:bodyPr wrap="square" lIns="0" tIns="0" rIns="0" bIns="0" rtlCol="0" anchor="ctr"/>
          <a:lstStyle/>
          <a:p>
            <a:pPr indent="0" marL="0">
              <a:buNone/>
            </a:pPr>
            <a:r>
              <a:rPr lang="en-US" sz="1300" b="1" dirty="0">
                <a:solidFill>
                  <a:srgbClr val="B71C1C"/>
                </a:solidFill>
                <a:latin typeface="Calibri" pitchFamily="34" charset="0"/>
                <a:ea typeface="Calibri" pitchFamily="34" charset="-122"/>
                <a:cs typeface="Calibri" pitchFamily="34" charset="-120"/>
              </a:rPr>
              <a:t>FAHRZEUG</a:t>
            </a:r>
            <a:endParaRPr lang="en-US" sz="1300" dirty="0"/>
          </a:p>
          <a:p>
            <a:pPr indent="0" marL="0">
              <a:buNone/>
            </a:pPr>
            <a:r>
              <a:rPr lang="en-US" sz="1500" dirty="0">
                <a:solidFill>
                  <a:srgbClr val="0F172A"/>
                </a:solidFill>
                <a:latin typeface="Calibri" pitchFamily="34" charset="0"/>
                <a:ea typeface="Calibri" pitchFamily="34" charset="-122"/>
                <a:cs typeface="Calibri" pitchFamily="34" charset="-120"/>
              </a:rPr>
              <a:t>Welchen Antrieb hat das Fahrzeug (Benzin, Diesel, Elektro, Gas)? · Gibt es ein Rettungsdatenblatt? · Sind Airbags ausgelöst oder noch aktiv? · Wie steht das Fahrzeug, ist es stabil? · Laufen Betriebsstoffe aus, besteht Brandgefahr? · Ist die Zündung aus? · Wie kam es zu dem Unfall, wer ist schuld? · Wie war das Wetter in den letzten Tagen?</a:t>
            </a:r>
            <a:endParaRPr lang="en-US" sz="1300" dirty="0"/>
          </a:p>
        </p:txBody>
      </p:sp>
      <p:sp>
        <p:nvSpPr>
          <p:cNvPr id="11" name="Shape 9"/>
          <p:cNvSpPr/>
          <p:nvPr/>
        </p:nvSpPr>
        <p:spPr>
          <a:xfrm>
            <a:off x="594360" y="3456432"/>
            <a:ext cx="11002975" cy="868680"/>
          </a:xfrm>
          <a:prstGeom prst="rect">
            <a:avLst/>
          </a:prstGeom>
          <a:solidFill>
            <a:srgbClr val="FFFFFF"/>
          </a:solidFill>
          <a:ln w="9525">
            <a:solidFill>
              <a:srgbClr val="E2E8F0"/>
            </a:solidFill>
            <a:prstDash val="solid"/>
          </a:ln>
        </p:spPr>
      </p:sp>
      <p:sp>
        <p:nvSpPr>
          <p:cNvPr id="12" name="Shape 10"/>
          <p:cNvSpPr/>
          <p:nvPr/>
        </p:nvSpPr>
        <p:spPr>
          <a:xfrm>
            <a:off x="594360" y="3456432"/>
            <a:ext cx="64008" cy="868680"/>
          </a:xfrm>
          <a:prstGeom prst="rect">
            <a:avLst/>
          </a:prstGeom>
          <a:solidFill>
            <a:srgbClr val="1E3A8A"/>
          </a:solidFill>
          <a:ln w="12700">
            <a:solidFill>
              <a:srgbClr val="1E3A8A"/>
            </a:solidFill>
            <a:prstDash val="solid"/>
          </a:ln>
        </p:spPr>
      </p:sp>
      <p:sp>
        <p:nvSpPr>
          <p:cNvPr id="13" name="Text 11"/>
          <p:cNvSpPr/>
          <p:nvPr/>
        </p:nvSpPr>
        <p:spPr>
          <a:xfrm>
            <a:off x="868680" y="3456432"/>
            <a:ext cx="10591495" cy="868680"/>
          </a:xfrm>
          <a:prstGeom prst="rect">
            <a:avLst/>
          </a:prstGeom>
          <a:noFill/>
          <a:ln/>
        </p:spPr>
        <p:txBody>
          <a:bodyPr wrap="square" lIns="0" tIns="0" rIns="0" bIns="0" rtlCol="0" anchor="ctr"/>
          <a:lstStyle/>
          <a:p>
            <a:pPr indent="0" marL="0">
              <a:buNone/>
            </a:pPr>
            <a:r>
              <a:rPr lang="en-US" sz="1300" b="1" dirty="0">
                <a:solidFill>
                  <a:srgbClr val="B71C1C"/>
                </a:solidFill>
                <a:latin typeface="Calibri" pitchFamily="34" charset="0"/>
                <a:ea typeface="Calibri" pitchFamily="34" charset="-122"/>
                <a:cs typeface="Calibri" pitchFamily="34" charset="-120"/>
              </a:rPr>
              <a:t>VERKEHR UND EINSATZSTELLE</a:t>
            </a:r>
            <a:endParaRPr lang="en-US" sz="1300" dirty="0"/>
          </a:p>
          <a:p>
            <a:pPr indent="0" marL="0">
              <a:buNone/>
            </a:pPr>
            <a:r>
              <a:rPr lang="en-US" sz="1500" dirty="0">
                <a:solidFill>
                  <a:srgbClr val="0F172A"/>
                </a:solidFill>
                <a:latin typeface="Calibri" pitchFamily="34" charset="0"/>
                <a:ea typeface="Calibri" pitchFamily="34" charset="-122"/>
                <a:cs typeface="Calibri" pitchFamily="34" charset="-120"/>
              </a:rPr>
              <a:t>Wie schnell fährt der Verkehr, wie ist die Sicht? · Muss ich in beide Richtungen sichern? · Wie komme ich an das Fahrzeug, wo ist Platz für Geräte? · Ist die Polizei schon an der Unfallstelle? · Welche Marke hat das Fahrzeug?</a:t>
            </a:r>
            <a:endParaRPr lang="en-US" sz="1300" dirty="0"/>
          </a:p>
        </p:txBody>
      </p:sp>
      <p:sp>
        <p:nvSpPr>
          <p:cNvPr id="14" name="Text 12"/>
          <p:cNvSpPr/>
          <p:nvPr/>
        </p:nvSpPr>
        <p:spPr>
          <a:xfrm>
            <a:off x="594360" y="6437376"/>
            <a:ext cx="6400800" cy="274320"/>
          </a:xfrm>
          <a:prstGeom prst="rect">
            <a:avLst/>
          </a:prstGeom>
          <a:noFill/>
          <a:ln/>
        </p:spPr>
        <p:txBody>
          <a:bodyPr wrap="square" lIns="0" tIns="0" rIns="0" bIns="0" rtlCol="0" anchor="ctr"/>
          <a:lstStyle/>
          <a:p>
            <a:pPr indent="0" marL="0">
              <a:buNone/>
            </a:pPr>
            <a:r>
              <a:rPr lang="en-US" sz="1000" dirty="0">
                <a:solidFill>
                  <a:srgbClr val="64748B"/>
                </a:solidFill>
                <a:latin typeface="Calibri" pitchFamily="34" charset="0"/>
                <a:ea typeface="Calibri" pitchFamily="34" charset="-122"/>
                <a:cs typeface="Calibri" pitchFamily="34" charset="-120"/>
              </a:rPr>
              <a:t>Planspiel · Verkehrsunfall · Ausbildung  ·  10</a:t>
            </a:r>
            <a:endParaRPr lang="en-US" sz="1000" dirty="0"/>
          </a:p>
        </p:txBody>
      </p:sp>
      <p:sp>
        <p:nvSpPr>
          <p:cNvPr id="15" name="Text 13">
            <a:hlinkClick r:id="rId1" tooltip="Feuerwehr Wissen"/>
          </p:cNvPr>
          <p:cNvSpPr/>
          <p:nvPr/>
        </p:nvSpPr>
        <p:spPr>
          <a:xfrm>
            <a:off x="8488375" y="6437376"/>
            <a:ext cx="3108960" cy="274320"/>
          </a:xfrm>
          <a:prstGeom prst="rect">
            <a:avLst/>
          </a:prstGeom>
          <a:noFill/>
          <a:ln/>
        </p:spPr>
        <p:txBody>
          <a:bodyPr wrap="square" lIns="0" tIns="0" rIns="0" bIns="0" rtlCol="0" anchor="ctr"/>
          <a:lstStyle/>
          <a:p>
            <a:pPr algn="r" indent="0" marL="0">
              <a:buNone/>
            </a:pPr>
            <a:r>
              <a:rPr lang="en-US" sz="1100" u="sng" dirty="0">
                <a:solidFill>
                  <a:srgbClr val="64748B"/>
                </a:solidFill>
                <a:latin typeface="Calibri" pitchFamily="34" charset="0"/>
                <a:ea typeface="Calibri" pitchFamily="34" charset="-122"/>
                <a:cs typeface="Calibri" pitchFamily="34" charset="-120"/>
                <a:hlinkClick r:id="rId1" invalidUrl="" action="" tgtFrame="" tooltip="Feuerwehr Wissen" history="1" highlightClick="0" endSnd="0">
                  <a:extLst>
                    <a:ext uri="{A12FA001-AC4F-418D-AE19-62706E023703}">
                      <ahyp:hlinkClr xmlns:ahyp="http://schemas.microsoft.com/office/drawing/2018/hyperlinkcolor" val="tx"/>
                    </a:ext>
                  </a:extLst>
                </a:hlinkClick>
              </a:rPr>
              <a:t>feuerwehr-wissen-bb.de</a:t>
            </a:r>
            <a:endParaRPr lang="en-US" sz="1100" dirty="0"/>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name="Slide 11">
    <p:bg>
      <p:bgPr>
        <a:solidFill>
          <a:srgbClr val="F8FAFC"/>
        </a:solidFill>
      </p:bgPr>
    </p:bg>
    <p:spTree>
      <p:nvGrpSpPr>
        <p:cNvPr id="1" name=""/>
        <p:cNvGrpSpPr/>
        <p:nvPr/>
      </p:nvGrpSpPr>
      <p:grpSpPr>
        <a:xfrm>
          <a:off x="0" y="0"/>
          <a:ext cx="0" cy="0"/>
          <a:chOff x="0" y="0"/>
          <a:chExt cx="0" cy="0"/>
        </a:xfrm>
      </p:grpSpPr>
      <p:sp>
        <p:nvSpPr>
          <p:cNvPr id="2" name="Shape 0"/>
          <p:cNvSpPr/>
          <p:nvPr/>
        </p:nvSpPr>
        <p:spPr>
          <a:xfrm>
            <a:off x="0" y="0"/>
            <a:ext cx="12191695" cy="1024128"/>
          </a:xfrm>
          <a:prstGeom prst="rect">
            <a:avLst/>
          </a:prstGeom>
          <a:solidFill>
            <a:srgbClr val="EEF2F8"/>
          </a:solidFill>
          <a:ln w="12700">
            <a:solidFill>
              <a:srgbClr val="EEF2F8"/>
            </a:solidFill>
            <a:prstDash val="solid"/>
          </a:ln>
        </p:spPr>
      </p:sp>
      <p:sp>
        <p:nvSpPr>
          <p:cNvPr id="3" name="Shape 1"/>
          <p:cNvSpPr/>
          <p:nvPr/>
        </p:nvSpPr>
        <p:spPr>
          <a:xfrm>
            <a:off x="0" y="1024128"/>
            <a:ext cx="12191695" cy="45720"/>
          </a:xfrm>
          <a:prstGeom prst="rect">
            <a:avLst/>
          </a:prstGeom>
          <a:solidFill>
            <a:srgbClr val="B71C1C"/>
          </a:solidFill>
          <a:ln w="12700">
            <a:solidFill>
              <a:srgbClr val="B71C1C"/>
            </a:solidFill>
            <a:prstDash val="solid"/>
          </a:ln>
        </p:spPr>
      </p:sp>
      <p:sp>
        <p:nvSpPr>
          <p:cNvPr id="4" name="Text 2"/>
          <p:cNvSpPr/>
          <p:nvPr/>
        </p:nvSpPr>
        <p:spPr>
          <a:xfrm>
            <a:off x="594360" y="128016"/>
            <a:ext cx="11002975" cy="786384"/>
          </a:xfrm>
          <a:prstGeom prst="rect">
            <a:avLst/>
          </a:prstGeom>
          <a:noFill/>
          <a:ln/>
        </p:spPr>
        <p:txBody>
          <a:bodyPr wrap="square" lIns="0" tIns="0" rIns="0" bIns="0" rtlCol="0" anchor="ctr">
            <a:normAutofit/>
          </a:bodyPr>
          <a:lstStyle/>
          <a:p>
            <a:pPr indent="0" marL="0">
              <a:buNone/>
            </a:pPr>
            <a:r>
              <a:rPr lang="en-US" sz="2800" b="1" dirty="0">
                <a:solidFill>
                  <a:srgbClr val="0F172A"/>
                </a:solidFill>
                <a:latin typeface="Arial Narrow" pitchFamily="34" charset="0"/>
                <a:ea typeface="Arial Narrow" pitchFamily="34" charset="-122"/>
                <a:cs typeface="Arial Narrow" pitchFamily="34" charset="-120"/>
              </a:rPr>
              <a:t>2.3 DIE WICHTIGEN FRAGEN UND IHRE ANTWORTEN</a:t>
            </a:r>
            <a:endParaRPr lang="en-US" sz="2800" dirty="0"/>
          </a:p>
        </p:txBody>
      </p:sp>
      <p:sp>
        <p:nvSpPr>
          <p:cNvPr id="5" name="Shape 3"/>
          <p:cNvSpPr/>
          <p:nvPr/>
        </p:nvSpPr>
        <p:spPr>
          <a:xfrm>
            <a:off x="594360" y="1463040"/>
            <a:ext cx="11002975" cy="868680"/>
          </a:xfrm>
          <a:prstGeom prst="rect">
            <a:avLst/>
          </a:prstGeom>
          <a:solidFill>
            <a:srgbClr val="FFFFFF"/>
          </a:solidFill>
          <a:ln w="9525">
            <a:solidFill>
              <a:srgbClr val="E2E8F0"/>
            </a:solidFill>
            <a:prstDash val="solid"/>
          </a:ln>
        </p:spPr>
      </p:sp>
      <p:sp>
        <p:nvSpPr>
          <p:cNvPr id="6" name="Shape 4"/>
          <p:cNvSpPr/>
          <p:nvPr/>
        </p:nvSpPr>
        <p:spPr>
          <a:xfrm>
            <a:off x="594360" y="1463040"/>
            <a:ext cx="64008" cy="868680"/>
          </a:xfrm>
          <a:prstGeom prst="rect">
            <a:avLst/>
          </a:prstGeom>
          <a:solidFill>
            <a:srgbClr val="1E3A8A"/>
          </a:solidFill>
          <a:ln w="12700">
            <a:solidFill>
              <a:srgbClr val="1E3A8A"/>
            </a:solidFill>
            <a:prstDash val="solid"/>
          </a:ln>
        </p:spPr>
      </p:sp>
      <p:sp>
        <p:nvSpPr>
          <p:cNvPr id="7" name="Text 5"/>
          <p:cNvSpPr/>
          <p:nvPr/>
        </p:nvSpPr>
        <p:spPr>
          <a:xfrm>
            <a:off x="868680" y="1463040"/>
            <a:ext cx="10591495" cy="868680"/>
          </a:xfrm>
          <a:prstGeom prst="rect">
            <a:avLst/>
          </a:prstGeom>
          <a:noFill/>
          <a:ln/>
        </p:spPr>
        <p:txBody>
          <a:bodyPr wrap="square" lIns="0" tIns="0" rIns="0" bIns="0" rtlCol="0" anchor="ctr"/>
          <a:lstStyle/>
          <a:p>
            <a:pPr indent="0" marL="0">
              <a:buNone/>
            </a:pPr>
            <a:r>
              <a:rPr lang="en-US" sz="1300" b="1" dirty="0">
                <a:solidFill>
                  <a:srgbClr val="B71C1C"/>
                </a:solidFill>
                <a:latin typeface="Calibri" pitchFamily="34" charset="0"/>
                <a:ea typeface="Calibri" pitchFamily="34" charset="-122"/>
                <a:cs typeface="Calibri" pitchFamily="34" charset="-120"/>
              </a:rPr>
              <a:t>WIE IST DER ZUSTAND DES PATIENTEN (ANSPRECHBAR, ATMUNG, BLUTUNG)?</a:t>
            </a:r>
            <a:endParaRPr lang="en-US" sz="1300" dirty="0"/>
          </a:p>
          <a:p>
            <a:pPr indent="0" marL="0">
              <a:buNone/>
            </a:pPr>
            <a:r>
              <a:rPr lang="en-US" sz="1500" dirty="0">
                <a:solidFill>
                  <a:srgbClr val="0F172A"/>
                </a:solidFill>
                <a:latin typeface="Calibri" pitchFamily="34" charset="0"/>
                <a:ea typeface="Calibri" pitchFamily="34" charset="-122"/>
                <a:cs typeface="Calibri" pitchFamily="34" charset="-120"/>
              </a:rPr>
              <a:t>Der Fahrer ist ansprechbar und orientiert, er atmet normal und klagt über Schmerzen im Becken und im rechten Bein. Eine starke Blutung siehst du nicht.</a:t>
            </a:r>
            <a:endParaRPr lang="en-US" sz="1300" dirty="0"/>
          </a:p>
        </p:txBody>
      </p:sp>
      <p:sp>
        <p:nvSpPr>
          <p:cNvPr id="8" name="Shape 6"/>
          <p:cNvSpPr/>
          <p:nvPr/>
        </p:nvSpPr>
        <p:spPr>
          <a:xfrm>
            <a:off x="594360" y="2459736"/>
            <a:ext cx="11002975" cy="868680"/>
          </a:xfrm>
          <a:prstGeom prst="rect">
            <a:avLst/>
          </a:prstGeom>
          <a:solidFill>
            <a:srgbClr val="FFFFFF"/>
          </a:solidFill>
          <a:ln w="9525">
            <a:solidFill>
              <a:srgbClr val="E2E8F0"/>
            </a:solidFill>
            <a:prstDash val="solid"/>
          </a:ln>
        </p:spPr>
      </p:sp>
      <p:sp>
        <p:nvSpPr>
          <p:cNvPr id="9" name="Shape 7"/>
          <p:cNvSpPr/>
          <p:nvPr/>
        </p:nvSpPr>
        <p:spPr>
          <a:xfrm>
            <a:off x="594360" y="2459736"/>
            <a:ext cx="64008" cy="868680"/>
          </a:xfrm>
          <a:prstGeom prst="rect">
            <a:avLst/>
          </a:prstGeom>
          <a:solidFill>
            <a:srgbClr val="1E3A8A"/>
          </a:solidFill>
          <a:ln w="12700">
            <a:solidFill>
              <a:srgbClr val="1E3A8A"/>
            </a:solidFill>
            <a:prstDash val="solid"/>
          </a:ln>
        </p:spPr>
      </p:sp>
      <p:sp>
        <p:nvSpPr>
          <p:cNvPr id="10" name="Text 8"/>
          <p:cNvSpPr/>
          <p:nvPr/>
        </p:nvSpPr>
        <p:spPr>
          <a:xfrm>
            <a:off x="868680" y="2459736"/>
            <a:ext cx="10591495" cy="868680"/>
          </a:xfrm>
          <a:prstGeom prst="rect">
            <a:avLst/>
          </a:prstGeom>
          <a:noFill/>
          <a:ln/>
        </p:spPr>
        <p:txBody>
          <a:bodyPr wrap="square" lIns="0" tIns="0" rIns="0" bIns="0" rtlCol="0" anchor="ctr"/>
          <a:lstStyle/>
          <a:p>
            <a:pPr indent="0" marL="0">
              <a:buNone/>
            </a:pPr>
            <a:r>
              <a:rPr lang="en-US" sz="1300" b="1" dirty="0">
                <a:solidFill>
                  <a:srgbClr val="B71C1C"/>
                </a:solidFill>
                <a:latin typeface="Calibri" pitchFamily="34" charset="0"/>
                <a:ea typeface="Calibri" pitchFamily="34" charset="-122"/>
                <a:cs typeface="Calibri" pitchFamily="34" charset="-120"/>
              </a:rPr>
              <a:t>WELCHEN ANTRIEB HAT DAS FAHRZEUG (BENZIN, DIESEL, ELEKTRO, GAS)?</a:t>
            </a:r>
            <a:endParaRPr lang="en-US" sz="1300" dirty="0"/>
          </a:p>
          <a:p>
            <a:pPr indent="0" marL="0">
              <a:buNone/>
            </a:pPr>
            <a:r>
              <a:rPr lang="en-US" sz="1500" dirty="0">
                <a:solidFill>
                  <a:srgbClr val="0F172A"/>
                </a:solidFill>
                <a:latin typeface="Calibri" pitchFamily="34" charset="0"/>
                <a:ea typeface="Calibri" pitchFamily="34" charset="-122"/>
                <a:cs typeface="Calibri" pitchFamily="34" charset="-120"/>
              </a:rPr>
              <a:t>Am Heck steht das Typenschild eines Benziners. Ein Hochvoltsystem oder eine Gasanlage gibt es nicht.</a:t>
            </a:r>
            <a:endParaRPr lang="en-US" sz="1300" dirty="0"/>
          </a:p>
        </p:txBody>
      </p:sp>
      <p:sp>
        <p:nvSpPr>
          <p:cNvPr id="11" name="Shape 9"/>
          <p:cNvSpPr/>
          <p:nvPr/>
        </p:nvSpPr>
        <p:spPr>
          <a:xfrm>
            <a:off x="594360" y="3456432"/>
            <a:ext cx="11002975" cy="868680"/>
          </a:xfrm>
          <a:prstGeom prst="rect">
            <a:avLst/>
          </a:prstGeom>
          <a:solidFill>
            <a:srgbClr val="FFFFFF"/>
          </a:solidFill>
          <a:ln w="9525">
            <a:solidFill>
              <a:srgbClr val="E2E8F0"/>
            </a:solidFill>
            <a:prstDash val="solid"/>
          </a:ln>
        </p:spPr>
      </p:sp>
      <p:sp>
        <p:nvSpPr>
          <p:cNvPr id="12" name="Shape 10"/>
          <p:cNvSpPr/>
          <p:nvPr/>
        </p:nvSpPr>
        <p:spPr>
          <a:xfrm>
            <a:off x="594360" y="3456432"/>
            <a:ext cx="64008" cy="868680"/>
          </a:xfrm>
          <a:prstGeom prst="rect">
            <a:avLst/>
          </a:prstGeom>
          <a:solidFill>
            <a:srgbClr val="1E3A8A"/>
          </a:solidFill>
          <a:ln w="12700">
            <a:solidFill>
              <a:srgbClr val="1E3A8A"/>
            </a:solidFill>
            <a:prstDash val="solid"/>
          </a:ln>
        </p:spPr>
      </p:sp>
      <p:sp>
        <p:nvSpPr>
          <p:cNvPr id="13" name="Text 11"/>
          <p:cNvSpPr/>
          <p:nvPr/>
        </p:nvSpPr>
        <p:spPr>
          <a:xfrm>
            <a:off x="868680" y="3456432"/>
            <a:ext cx="10591495" cy="868680"/>
          </a:xfrm>
          <a:prstGeom prst="rect">
            <a:avLst/>
          </a:prstGeom>
          <a:noFill/>
          <a:ln/>
        </p:spPr>
        <p:txBody>
          <a:bodyPr wrap="square" lIns="0" tIns="0" rIns="0" bIns="0" rtlCol="0" anchor="ctr"/>
          <a:lstStyle/>
          <a:p>
            <a:pPr indent="0" marL="0">
              <a:buNone/>
            </a:pPr>
            <a:r>
              <a:rPr lang="en-US" sz="1300" b="1" dirty="0">
                <a:solidFill>
                  <a:srgbClr val="B71C1C"/>
                </a:solidFill>
                <a:latin typeface="Calibri" pitchFamily="34" charset="0"/>
                <a:ea typeface="Calibri" pitchFamily="34" charset="-122"/>
                <a:cs typeface="Calibri" pitchFamily="34" charset="-120"/>
              </a:rPr>
              <a:t>MUSS ICH IN BEIDE RICHTUNGEN SICHERN?</a:t>
            </a:r>
            <a:endParaRPr lang="en-US" sz="1300" dirty="0"/>
          </a:p>
          <a:p>
            <a:pPr indent="0" marL="0">
              <a:buNone/>
            </a:pPr>
            <a:r>
              <a:rPr lang="en-US" sz="1500" dirty="0">
                <a:solidFill>
                  <a:srgbClr val="0F172A"/>
                </a:solidFill>
                <a:latin typeface="Calibri" pitchFamily="34" charset="0"/>
                <a:ea typeface="Calibri" pitchFamily="34" charset="-122"/>
                <a:cs typeface="Calibri" pitchFamily="34" charset="-120"/>
              </a:rPr>
              <a:t>Es gibt Begegnungsverkehr, in beide Richtungen fahren Fahrzeuge. Ein Fahrzeug der Gegenrichtung hat bereits stark gebremst.</a:t>
            </a:r>
            <a:endParaRPr lang="en-US" sz="1300" dirty="0"/>
          </a:p>
        </p:txBody>
      </p:sp>
      <p:sp>
        <p:nvSpPr>
          <p:cNvPr id="14" name="Shape 12"/>
          <p:cNvSpPr/>
          <p:nvPr/>
        </p:nvSpPr>
        <p:spPr>
          <a:xfrm>
            <a:off x="594360" y="4453128"/>
            <a:ext cx="11002975" cy="868680"/>
          </a:xfrm>
          <a:prstGeom prst="rect">
            <a:avLst/>
          </a:prstGeom>
          <a:solidFill>
            <a:srgbClr val="FFFFFF"/>
          </a:solidFill>
          <a:ln w="9525">
            <a:solidFill>
              <a:srgbClr val="E2E8F0"/>
            </a:solidFill>
            <a:prstDash val="solid"/>
          </a:ln>
        </p:spPr>
      </p:sp>
      <p:sp>
        <p:nvSpPr>
          <p:cNvPr id="15" name="Shape 13"/>
          <p:cNvSpPr/>
          <p:nvPr/>
        </p:nvSpPr>
        <p:spPr>
          <a:xfrm>
            <a:off x="594360" y="4453128"/>
            <a:ext cx="64008" cy="868680"/>
          </a:xfrm>
          <a:prstGeom prst="rect">
            <a:avLst/>
          </a:prstGeom>
          <a:solidFill>
            <a:srgbClr val="1E3A8A"/>
          </a:solidFill>
          <a:ln w="12700">
            <a:solidFill>
              <a:srgbClr val="1E3A8A"/>
            </a:solidFill>
            <a:prstDash val="solid"/>
          </a:ln>
        </p:spPr>
      </p:sp>
      <p:sp>
        <p:nvSpPr>
          <p:cNvPr id="16" name="Text 14"/>
          <p:cNvSpPr/>
          <p:nvPr/>
        </p:nvSpPr>
        <p:spPr>
          <a:xfrm>
            <a:off x="868680" y="4453128"/>
            <a:ext cx="10591495" cy="868680"/>
          </a:xfrm>
          <a:prstGeom prst="rect">
            <a:avLst/>
          </a:prstGeom>
          <a:noFill/>
          <a:ln/>
        </p:spPr>
        <p:txBody>
          <a:bodyPr wrap="square" lIns="0" tIns="0" rIns="0" bIns="0" rtlCol="0" anchor="ctr"/>
          <a:lstStyle/>
          <a:p>
            <a:pPr indent="0" marL="0">
              <a:buNone/>
            </a:pPr>
            <a:r>
              <a:rPr lang="en-US" sz="1300" b="1" dirty="0">
                <a:solidFill>
                  <a:srgbClr val="B71C1C"/>
                </a:solidFill>
                <a:latin typeface="Calibri" pitchFamily="34" charset="0"/>
                <a:ea typeface="Calibri" pitchFamily="34" charset="-122"/>
                <a:cs typeface="Calibri" pitchFamily="34" charset="-120"/>
              </a:rPr>
              <a:t>LAUFEN BETRIEBSSTOFFE AUS, BESTEHT BRANDGEFAHR?</a:t>
            </a:r>
            <a:endParaRPr lang="en-US" sz="1300" dirty="0"/>
          </a:p>
          <a:p>
            <a:pPr indent="0" marL="0">
              <a:buNone/>
            </a:pPr>
            <a:r>
              <a:rPr lang="en-US" sz="1500" dirty="0">
                <a:solidFill>
                  <a:srgbClr val="0F172A"/>
                </a:solidFill>
                <a:latin typeface="Calibri" pitchFamily="34" charset="0"/>
                <a:ea typeface="Calibri" pitchFamily="34" charset="-122"/>
                <a:cs typeface="Calibri" pitchFamily="34" charset="-120"/>
              </a:rPr>
              <a:t>Es riecht nach Kraftstoff, unter dem Motorraum läuft Flüssigkeit aus. Eine Zündquelle siehst du nicht, die Brandgefahr besteht aber.</a:t>
            </a:r>
            <a:endParaRPr lang="en-US" sz="1300" dirty="0"/>
          </a:p>
        </p:txBody>
      </p:sp>
      <p:sp>
        <p:nvSpPr>
          <p:cNvPr id="17" name="Shape 15"/>
          <p:cNvSpPr/>
          <p:nvPr/>
        </p:nvSpPr>
        <p:spPr>
          <a:xfrm>
            <a:off x="594360" y="5449824"/>
            <a:ext cx="11002975" cy="868680"/>
          </a:xfrm>
          <a:prstGeom prst="rect">
            <a:avLst/>
          </a:prstGeom>
          <a:solidFill>
            <a:srgbClr val="FFFFFF"/>
          </a:solidFill>
          <a:ln w="9525">
            <a:solidFill>
              <a:srgbClr val="E2E8F0"/>
            </a:solidFill>
            <a:prstDash val="solid"/>
          </a:ln>
        </p:spPr>
      </p:sp>
      <p:sp>
        <p:nvSpPr>
          <p:cNvPr id="18" name="Shape 16"/>
          <p:cNvSpPr/>
          <p:nvPr/>
        </p:nvSpPr>
        <p:spPr>
          <a:xfrm>
            <a:off x="594360" y="5449824"/>
            <a:ext cx="64008" cy="868680"/>
          </a:xfrm>
          <a:prstGeom prst="rect">
            <a:avLst/>
          </a:prstGeom>
          <a:solidFill>
            <a:srgbClr val="1E3A8A"/>
          </a:solidFill>
          <a:ln w="12700">
            <a:solidFill>
              <a:srgbClr val="1E3A8A"/>
            </a:solidFill>
            <a:prstDash val="solid"/>
          </a:ln>
        </p:spPr>
      </p:sp>
      <p:sp>
        <p:nvSpPr>
          <p:cNvPr id="19" name="Text 17"/>
          <p:cNvSpPr/>
          <p:nvPr/>
        </p:nvSpPr>
        <p:spPr>
          <a:xfrm>
            <a:off x="868680" y="5449824"/>
            <a:ext cx="10591495" cy="868680"/>
          </a:xfrm>
          <a:prstGeom prst="rect">
            <a:avLst/>
          </a:prstGeom>
          <a:noFill/>
          <a:ln/>
        </p:spPr>
        <p:txBody>
          <a:bodyPr wrap="square" lIns="0" tIns="0" rIns="0" bIns="0" rtlCol="0" anchor="ctr"/>
          <a:lstStyle/>
          <a:p>
            <a:pPr indent="0" marL="0">
              <a:buNone/>
            </a:pPr>
            <a:r>
              <a:rPr lang="en-US" sz="1300" b="1" dirty="0">
                <a:solidFill>
                  <a:srgbClr val="B71C1C"/>
                </a:solidFill>
                <a:latin typeface="Calibri" pitchFamily="34" charset="0"/>
                <a:ea typeface="Calibri" pitchFamily="34" charset="-122"/>
                <a:cs typeface="Calibri" pitchFamily="34" charset="-120"/>
              </a:rPr>
              <a:t>WIE KOMME ICH AN DAS FAHRZEUG, WO IST PLATZ FÜR GERÄTE?</a:t>
            </a:r>
            <a:endParaRPr lang="en-US" sz="1300" dirty="0"/>
          </a:p>
          <a:p>
            <a:pPr indent="0" marL="0">
              <a:buNone/>
            </a:pPr>
            <a:r>
              <a:rPr lang="en-US" sz="1500" dirty="0">
                <a:solidFill>
                  <a:srgbClr val="0F172A"/>
                </a:solidFill>
                <a:latin typeface="Calibri" pitchFamily="34" charset="0"/>
                <a:ea typeface="Calibri" pitchFamily="34" charset="-122"/>
                <a:cs typeface="Calibri" pitchFamily="34" charset="-120"/>
              </a:rPr>
              <a:t>An die Fahrerseite kommst du von der Straße her. Der Seitenstreifen neben dem Pkw ist schmal, Geräte legst du auf dem Seitenstreifen oder der Straße ab.</a:t>
            </a:r>
            <a:endParaRPr lang="en-US" sz="1300" dirty="0"/>
          </a:p>
        </p:txBody>
      </p:sp>
      <p:sp>
        <p:nvSpPr>
          <p:cNvPr id="20" name="Text 18"/>
          <p:cNvSpPr/>
          <p:nvPr/>
        </p:nvSpPr>
        <p:spPr>
          <a:xfrm>
            <a:off x="594360" y="6437376"/>
            <a:ext cx="6400800" cy="274320"/>
          </a:xfrm>
          <a:prstGeom prst="rect">
            <a:avLst/>
          </a:prstGeom>
          <a:noFill/>
          <a:ln/>
        </p:spPr>
        <p:txBody>
          <a:bodyPr wrap="square" lIns="0" tIns="0" rIns="0" bIns="0" rtlCol="0" anchor="ctr"/>
          <a:lstStyle/>
          <a:p>
            <a:pPr indent="0" marL="0">
              <a:buNone/>
            </a:pPr>
            <a:r>
              <a:rPr lang="en-US" sz="1000" dirty="0">
                <a:solidFill>
                  <a:srgbClr val="64748B"/>
                </a:solidFill>
                <a:latin typeface="Calibri" pitchFamily="34" charset="0"/>
                <a:ea typeface="Calibri" pitchFamily="34" charset="-122"/>
                <a:cs typeface="Calibri" pitchFamily="34" charset="-120"/>
              </a:rPr>
              <a:t>Planspiel · Verkehrsunfall · Ausbildung  ·  11</a:t>
            </a:r>
            <a:endParaRPr lang="en-US" sz="1000" dirty="0"/>
          </a:p>
        </p:txBody>
      </p:sp>
      <p:sp>
        <p:nvSpPr>
          <p:cNvPr id="21" name="Text 19">
            <a:hlinkClick r:id="rId1" tooltip="Feuerwehr Wissen"/>
          </p:cNvPr>
          <p:cNvSpPr/>
          <p:nvPr/>
        </p:nvSpPr>
        <p:spPr>
          <a:xfrm>
            <a:off x="8488375" y="6437376"/>
            <a:ext cx="3108960" cy="274320"/>
          </a:xfrm>
          <a:prstGeom prst="rect">
            <a:avLst/>
          </a:prstGeom>
          <a:noFill/>
          <a:ln/>
        </p:spPr>
        <p:txBody>
          <a:bodyPr wrap="square" lIns="0" tIns="0" rIns="0" bIns="0" rtlCol="0" anchor="ctr"/>
          <a:lstStyle/>
          <a:p>
            <a:pPr algn="r" indent="0" marL="0">
              <a:buNone/>
            </a:pPr>
            <a:r>
              <a:rPr lang="en-US" sz="1100" u="sng" dirty="0">
                <a:solidFill>
                  <a:srgbClr val="64748B"/>
                </a:solidFill>
                <a:latin typeface="Calibri" pitchFamily="34" charset="0"/>
                <a:ea typeface="Calibri" pitchFamily="34" charset="-122"/>
                <a:cs typeface="Calibri" pitchFamily="34" charset="-120"/>
                <a:hlinkClick r:id="rId1" invalidUrl="" action="" tgtFrame="" tooltip="Feuerwehr Wissen" history="1" highlightClick="0" endSnd="0">
                  <a:extLst>
                    <a:ext uri="{A12FA001-AC4F-418D-AE19-62706E023703}">
                      <ahyp:hlinkClr xmlns:ahyp="http://schemas.microsoft.com/office/drawing/2018/hyperlinkcolor" val="tx"/>
                    </a:ext>
                  </a:extLst>
                </a:hlinkClick>
              </a:rPr>
              <a:t>feuerwehr-wissen-bb.de</a:t>
            </a:r>
            <a:endParaRPr lang="en-US" sz="1100" dirty="0"/>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name="Slide 12">
    <p:bg>
      <p:bgPr>
        <a:solidFill>
          <a:srgbClr val="F8FAFC"/>
        </a:solidFill>
      </p:bgPr>
    </p:bg>
    <p:spTree>
      <p:nvGrpSpPr>
        <p:cNvPr id="1" name=""/>
        <p:cNvGrpSpPr/>
        <p:nvPr/>
      </p:nvGrpSpPr>
      <p:grpSpPr>
        <a:xfrm>
          <a:off x="0" y="0"/>
          <a:ext cx="0" cy="0"/>
          <a:chOff x="0" y="0"/>
          <a:chExt cx="0" cy="0"/>
        </a:xfrm>
      </p:grpSpPr>
      <p:sp>
        <p:nvSpPr>
          <p:cNvPr id="2" name="Shape 0"/>
          <p:cNvSpPr/>
          <p:nvPr/>
        </p:nvSpPr>
        <p:spPr>
          <a:xfrm>
            <a:off x="0" y="0"/>
            <a:ext cx="12191695" cy="1024128"/>
          </a:xfrm>
          <a:prstGeom prst="rect">
            <a:avLst/>
          </a:prstGeom>
          <a:solidFill>
            <a:srgbClr val="EEF2F8"/>
          </a:solidFill>
          <a:ln w="12700">
            <a:solidFill>
              <a:srgbClr val="EEF2F8"/>
            </a:solidFill>
            <a:prstDash val="solid"/>
          </a:ln>
        </p:spPr>
      </p:sp>
      <p:sp>
        <p:nvSpPr>
          <p:cNvPr id="3" name="Shape 1"/>
          <p:cNvSpPr/>
          <p:nvPr/>
        </p:nvSpPr>
        <p:spPr>
          <a:xfrm>
            <a:off x="0" y="1024128"/>
            <a:ext cx="12191695" cy="45720"/>
          </a:xfrm>
          <a:prstGeom prst="rect">
            <a:avLst/>
          </a:prstGeom>
          <a:solidFill>
            <a:srgbClr val="B71C1C"/>
          </a:solidFill>
          <a:ln w="12700">
            <a:solidFill>
              <a:srgbClr val="B71C1C"/>
            </a:solidFill>
            <a:prstDash val="solid"/>
          </a:ln>
        </p:spPr>
      </p:sp>
      <p:sp>
        <p:nvSpPr>
          <p:cNvPr id="4" name="Text 2"/>
          <p:cNvSpPr/>
          <p:nvPr/>
        </p:nvSpPr>
        <p:spPr>
          <a:xfrm>
            <a:off x="594360" y="128016"/>
            <a:ext cx="11002975" cy="786384"/>
          </a:xfrm>
          <a:prstGeom prst="rect">
            <a:avLst/>
          </a:prstGeom>
          <a:noFill/>
          <a:ln/>
        </p:spPr>
        <p:txBody>
          <a:bodyPr wrap="square" lIns="0" tIns="0" rIns="0" bIns="0" rtlCol="0" anchor="ctr">
            <a:normAutofit/>
          </a:bodyPr>
          <a:lstStyle/>
          <a:p>
            <a:pPr indent="0" marL="0">
              <a:buNone/>
            </a:pPr>
            <a:r>
              <a:rPr lang="en-US" sz="3400" b="1" dirty="0">
                <a:solidFill>
                  <a:srgbClr val="0F172A"/>
                </a:solidFill>
                <a:latin typeface="Arial Narrow" pitchFamily="34" charset="0"/>
                <a:ea typeface="Arial Narrow" pitchFamily="34" charset="-122"/>
                <a:cs typeface="Arial Narrow" pitchFamily="34" charset="-120"/>
              </a:rPr>
              <a:t>2.4 NEBENSÄCHLICHES KOSTET ZEIT</a:t>
            </a:r>
            <a:endParaRPr lang="en-US" sz="3400" dirty="0"/>
          </a:p>
        </p:txBody>
      </p:sp>
      <p:sp>
        <p:nvSpPr>
          <p:cNvPr id="5" name="Shape 3"/>
          <p:cNvSpPr/>
          <p:nvPr/>
        </p:nvSpPr>
        <p:spPr>
          <a:xfrm>
            <a:off x="594360" y="1463040"/>
            <a:ext cx="5394960" cy="2011680"/>
          </a:xfrm>
          <a:prstGeom prst="rect">
            <a:avLst/>
          </a:prstGeom>
          <a:solidFill>
            <a:srgbClr val="FDE8E8"/>
          </a:solidFill>
          <a:ln w="12700">
            <a:solidFill>
              <a:srgbClr val="FDE8E8"/>
            </a:solidFill>
            <a:prstDash val="solid"/>
          </a:ln>
        </p:spPr>
      </p:sp>
      <p:sp>
        <p:nvSpPr>
          <p:cNvPr id="6" name="Shape 4"/>
          <p:cNvSpPr/>
          <p:nvPr/>
        </p:nvSpPr>
        <p:spPr>
          <a:xfrm>
            <a:off x="594360" y="1463040"/>
            <a:ext cx="82296" cy="2011680"/>
          </a:xfrm>
          <a:prstGeom prst="rect">
            <a:avLst/>
          </a:prstGeom>
          <a:solidFill>
            <a:srgbClr val="B71C1C"/>
          </a:solidFill>
          <a:ln w="12700">
            <a:solidFill>
              <a:srgbClr val="B71C1C"/>
            </a:solidFill>
            <a:prstDash val="solid"/>
          </a:ln>
        </p:spPr>
      </p:sp>
      <p:sp>
        <p:nvSpPr>
          <p:cNvPr id="7" name="Text 5"/>
          <p:cNvSpPr/>
          <p:nvPr/>
        </p:nvSpPr>
        <p:spPr>
          <a:xfrm>
            <a:off x="960120" y="1463040"/>
            <a:ext cx="4846320" cy="2011680"/>
          </a:xfrm>
          <a:prstGeom prst="rect">
            <a:avLst/>
          </a:prstGeom>
          <a:noFill/>
          <a:ln/>
        </p:spPr>
        <p:txBody>
          <a:bodyPr wrap="square" lIns="0" tIns="0" rIns="0" bIns="0" rtlCol="0" anchor="ctr"/>
          <a:lstStyle/>
          <a:p>
            <a:pPr indent="0" marL="0">
              <a:buNone/>
            </a:pPr>
            <a:r>
              <a:rPr lang="en-US" sz="1800" b="1" dirty="0">
                <a:solidFill>
                  <a:srgbClr val="B71C1C"/>
                </a:solidFill>
                <a:latin typeface="Calibri" pitchFamily="34" charset="0"/>
                <a:ea typeface="Calibri" pitchFamily="34" charset="-122"/>
                <a:cs typeface="Calibri" pitchFamily="34" charset="-120"/>
              </a:rPr>
              <a:t>MERKE</a:t>
            </a:r>
            <a:endParaRPr lang="en-US" sz="1800" dirty="0"/>
          </a:p>
          <a:p>
            <a:pPr indent="0" marL="0">
              <a:buNone/>
            </a:pPr>
            <a:r>
              <a:rPr lang="en-US" sz="2200" dirty="0">
                <a:solidFill>
                  <a:srgbClr val="334155"/>
                </a:solidFill>
                <a:latin typeface="Calibri" pitchFamily="34" charset="0"/>
                <a:ea typeface="Calibri" pitchFamily="34" charset="-122"/>
                <a:cs typeface="Calibri" pitchFamily="34" charset="-120"/>
              </a:rPr>
              <a:t>Halter, Schuldfrage, Marke, Versicherung und Wetter der letzten Tage helfen bei der Rettung nicht.</a:t>
            </a:r>
            <a:endParaRPr lang="en-US" sz="1800" dirty="0"/>
          </a:p>
        </p:txBody>
      </p:sp>
      <p:graphicFrame>
        <p:nvGraphicFramePr>
          <p:cNvPr id="13" name="Table 0"/>
          <p:cNvGraphicFramePr>
            <a:graphicFrameLocks noGrp="1"/>
          </p:cNvGraphicFramePr>
          <p:nvPr>
            <p:extLst>
              <p:ext uri="{D42A27DB-BD31-4B8C-83A1-F6EECF244321}">
                <p14:modId xmlns:p14="http://schemas.microsoft.com/office/powerpoint/2010/main" val="1579011935"/>
              </p:ext>
            </p:extLst>
          </p:nvPr>
        </p:nvGraphicFramePr>
        <p:xfrm>
          <a:off x="6400800" y="1463040"/>
          <a:ext cx="5196535" cy="914400"/>
        </p:xfrm>
        <a:graphic>
          <a:graphicData uri="http://schemas.openxmlformats.org/drawingml/2006/table">
            <a:tbl>
              <a:tblPr/>
              <a:tblGrid>
                <a:gridCol w="411480"/>
                <a:gridCol w="4785055"/>
              </a:tblGrid>
              <a:tr h="0">
                <a:tc>
                  <a:txBody>
                    <a:bodyPr/>
                    <a:lstStyle/>
                    <a:p>
                      <a:pPr algn="ctr" indent="0" marL="0">
                        <a:buNone/>
                      </a:pPr>
                      <a:r>
                        <a:rPr lang="en-US" sz="2500" b="1" dirty="0">
                          <a:solidFill>
                            <a:srgbClr val="B71C1C"/>
                          </a:solidFill>
                          <a:latin typeface="Arial Narrow" pitchFamily="34" charset="0"/>
                          <a:ea typeface="Arial Narrow" pitchFamily="34" charset="-122"/>
                          <a:cs typeface="Arial Narrow" pitchFamily="34" charset="-120"/>
                        </a:rPr>
                        <a:t>›</a:t>
                      </a:r>
                      <a:endParaRPr lang="en-US" sz="2500" dirty="0">
                        <a:latin typeface="Arial Narrow" charset="0"/>
                        <a:ea typeface="Arial Narrow" charset="0"/>
                        <a:cs typeface="Arial Narrow" charset="0"/>
                      </a:endParaRPr>
                    </a:p>
                  </a:txBody>
                  <a:tcPr marL="45720" marR="45720" marT="45720" marB="45720" anchor="t">
                    <a:lnL w="0" cap="flat" cmpd="sng" algn="ctr">
                      <a:noFill/>
                    </a:lnL>
                    <a:lnR w="0" cap="flat" cmpd="sng" algn="ctr">
                      <a:noFill/>
                    </a:lnR>
                    <a:lnT w="0" cap="flat" cmpd="sng" algn="ctr">
                      <a:noFill/>
                    </a:lnT>
                    <a:lnB w="0" cap="flat" cmpd="sng" algn="ctr">
                      <a:noFill/>
                    </a:lnB>
                    <a:solidFill>
                      <a:srgbClr val="F8FAFC"/>
                    </a:solidFill>
                  </a:tcPr>
                </a:tc>
                <a:tc>
                  <a:txBody>
                    <a:bodyPr/>
                    <a:lstStyle/>
                    <a:p>
                      <a:pPr indent="0" marL="0">
                        <a:buNone/>
                      </a:pPr>
                      <a:r>
                        <a:rPr lang="en-US" sz="2100" dirty="0">
                          <a:solidFill>
                            <a:srgbClr val="334155"/>
                          </a:solidFill>
                          <a:latin typeface="Calibri" pitchFamily="34" charset="0"/>
                          <a:ea typeface="Calibri" pitchFamily="34" charset="-122"/>
                          <a:cs typeface="Calibri" pitchFamily="34" charset="-120"/>
                        </a:rPr>
                        <a:t>Wem gehört das Fahrzeug?</a:t>
                      </a:r>
                      <a:endParaRPr lang="en-US" sz="2100" dirty="0">
                        <a:latin typeface="Calibri" charset="0"/>
                        <a:ea typeface="Calibri" charset="0"/>
                        <a:cs typeface="Calibri" charset="0"/>
                      </a:endParaRPr>
                    </a:p>
                  </a:txBody>
                  <a:tcPr marL="45720" marR="45720" marT="45720" marB="45720" anchor="t">
                    <a:lnL w="0" cap="flat" cmpd="sng" algn="ctr">
                      <a:noFill/>
                    </a:lnL>
                    <a:lnR w="0" cap="flat" cmpd="sng" algn="ctr">
                      <a:noFill/>
                    </a:lnR>
                    <a:lnT w="0" cap="flat" cmpd="sng" algn="ctr">
                      <a:noFill/>
                    </a:lnT>
                    <a:lnB w="0" cap="flat" cmpd="sng" algn="ctr">
                      <a:noFill/>
                    </a:lnB>
                    <a:solidFill>
                      <a:srgbClr val="F8FAFC"/>
                    </a:solidFill>
                  </a:tcPr>
                </a:tc>
              </a:tr>
              <a:tr h="0">
                <a:tc>
                  <a:txBody>
                    <a:bodyPr/>
                    <a:lstStyle/>
                    <a:p>
                      <a:pPr algn="ctr" indent="0" marL="0">
                        <a:buNone/>
                      </a:pPr>
                      <a:r>
                        <a:rPr lang="en-US" sz="2500" b="1" dirty="0">
                          <a:solidFill>
                            <a:srgbClr val="B71C1C"/>
                          </a:solidFill>
                          <a:latin typeface="Arial Narrow" pitchFamily="34" charset="0"/>
                          <a:ea typeface="Arial Narrow" pitchFamily="34" charset="-122"/>
                          <a:cs typeface="Arial Narrow" pitchFamily="34" charset="-120"/>
                        </a:rPr>
                        <a:t>›</a:t>
                      </a:r>
                      <a:endParaRPr lang="en-US" sz="2500" dirty="0">
                        <a:latin typeface="Arial Narrow" charset="0"/>
                        <a:ea typeface="Arial Narrow" charset="0"/>
                        <a:cs typeface="Arial Narrow" charset="0"/>
                      </a:endParaRPr>
                    </a:p>
                  </a:txBody>
                  <a:tcPr marL="45720" marR="45720" marT="45720" marB="45720" anchor="t">
                    <a:lnL w="0" cap="flat" cmpd="sng" algn="ctr">
                      <a:noFill/>
                    </a:lnL>
                    <a:lnR w="0" cap="flat" cmpd="sng" algn="ctr">
                      <a:noFill/>
                    </a:lnR>
                    <a:lnT w="0" cap="flat" cmpd="sng" algn="ctr">
                      <a:noFill/>
                    </a:lnT>
                    <a:lnB w="0" cap="flat" cmpd="sng" algn="ctr">
                      <a:noFill/>
                    </a:lnB>
                    <a:solidFill>
                      <a:srgbClr val="F8FAFC"/>
                    </a:solidFill>
                  </a:tcPr>
                </a:tc>
                <a:tc>
                  <a:txBody>
                    <a:bodyPr/>
                    <a:lstStyle/>
                    <a:p>
                      <a:pPr indent="0" marL="0">
                        <a:buNone/>
                      </a:pPr>
                      <a:r>
                        <a:rPr lang="en-US" sz="2100" dirty="0">
                          <a:solidFill>
                            <a:srgbClr val="334155"/>
                          </a:solidFill>
                          <a:latin typeface="Calibri" pitchFamily="34" charset="0"/>
                          <a:ea typeface="Calibri" pitchFamily="34" charset="-122"/>
                          <a:cs typeface="Calibri" pitchFamily="34" charset="-120"/>
                        </a:rPr>
                        <a:t>Wie kam es zu dem Unfall, wer ist schuld?</a:t>
                      </a:r>
                      <a:endParaRPr lang="en-US" sz="2100" dirty="0">
                        <a:latin typeface="Calibri" charset="0"/>
                        <a:ea typeface="Calibri" charset="0"/>
                        <a:cs typeface="Calibri" charset="0"/>
                      </a:endParaRPr>
                    </a:p>
                  </a:txBody>
                  <a:tcPr marL="45720" marR="45720" marT="45720" marB="45720" anchor="t">
                    <a:lnL w="0" cap="flat" cmpd="sng" algn="ctr">
                      <a:noFill/>
                    </a:lnL>
                    <a:lnR w="0" cap="flat" cmpd="sng" algn="ctr">
                      <a:noFill/>
                    </a:lnR>
                    <a:lnT w="0" cap="flat" cmpd="sng" algn="ctr">
                      <a:noFill/>
                    </a:lnT>
                    <a:lnB w="0" cap="flat" cmpd="sng" algn="ctr">
                      <a:noFill/>
                    </a:lnB>
                    <a:solidFill>
                      <a:srgbClr val="F8FAFC"/>
                    </a:solidFill>
                  </a:tcPr>
                </a:tc>
              </a:tr>
              <a:tr h="0">
                <a:tc>
                  <a:txBody>
                    <a:bodyPr/>
                    <a:lstStyle/>
                    <a:p>
                      <a:pPr algn="ctr" indent="0" marL="0">
                        <a:buNone/>
                      </a:pPr>
                      <a:r>
                        <a:rPr lang="en-US" sz="2500" b="1" dirty="0">
                          <a:solidFill>
                            <a:srgbClr val="B71C1C"/>
                          </a:solidFill>
                          <a:latin typeface="Arial Narrow" pitchFamily="34" charset="0"/>
                          <a:ea typeface="Arial Narrow" pitchFamily="34" charset="-122"/>
                          <a:cs typeface="Arial Narrow" pitchFamily="34" charset="-120"/>
                        </a:rPr>
                        <a:t>›</a:t>
                      </a:r>
                      <a:endParaRPr lang="en-US" sz="2500" dirty="0">
                        <a:latin typeface="Arial Narrow" charset="0"/>
                        <a:ea typeface="Arial Narrow" charset="0"/>
                        <a:cs typeface="Arial Narrow" charset="0"/>
                      </a:endParaRPr>
                    </a:p>
                  </a:txBody>
                  <a:tcPr marL="45720" marR="45720" marT="45720" marB="45720" anchor="t">
                    <a:lnL w="0" cap="flat" cmpd="sng" algn="ctr">
                      <a:noFill/>
                    </a:lnL>
                    <a:lnR w="0" cap="flat" cmpd="sng" algn="ctr">
                      <a:noFill/>
                    </a:lnR>
                    <a:lnT w="0" cap="flat" cmpd="sng" algn="ctr">
                      <a:noFill/>
                    </a:lnT>
                    <a:lnB w="0" cap="flat" cmpd="sng" algn="ctr">
                      <a:noFill/>
                    </a:lnB>
                    <a:solidFill>
                      <a:srgbClr val="F8FAFC"/>
                    </a:solidFill>
                  </a:tcPr>
                </a:tc>
                <a:tc>
                  <a:txBody>
                    <a:bodyPr/>
                    <a:lstStyle/>
                    <a:p>
                      <a:pPr indent="0" marL="0">
                        <a:buNone/>
                      </a:pPr>
                      <a:r>
                        <a:rPr lang="en-US" sz="2100" dirty="0">
                          <a:solidFill>
                            <a:srgbClr val="334155"/>
                          </a:solidFill>
                          <a:latin typeface="Calibri" pitchFamily="34" charset="0"/>
                          <a:ea typeface="Calibri" pitchFamily="34" charset="-122"/>
                          <a:cs typeface="Calibri" pitchFamily="34" charset="-120"/>
                        </a:rPr>
                        <a:t>Welche Marke hat das Fahrzeug?</a:t>
                      </a:r>
                      <a:endParaRPr lang="en-US" sz="2100" dirty="0">
                        <a:latin typeface="Calibri" charset="0"/>
                        <a:ea typeface="Calibri" charset="0"/>
                        <a:cs typeface="Calibri" charset="0"/>
                      </a:endParaRPr>
                    </a:p>
                  </a:txBody>
                  <a:tcPr marL="45720" marR="45720" marT="45720" marB="45720" anchor="t">
                    <a:lnL w="0" cap="flat" cmpd="sng" algn="ctr">
                      <a:noFill/>
                    </a:lnL>
                    <a:lnR w="0" cap="flat" cmpd="sng" algn="ctr">
                      <a:noFill/>
                    </a:lnR>
                    <a:lnT w="0" cap="flat" cmpd="sng" algn="ctr">
                      <a:noFill/>
                    </a:lnT>
                    <a:lnB w="0" cap="flat" cmpd="sng" algn="ctr">
                      <a:noFill/>
                    </a:lnB>
                    <a:solidFill>
                      <a:srgbClr val="F8FAFC"/>
                    </a:solidFill>
                  </a:tcPr>
                </a:tc>
              </a:tr>
              <a:tr h="0">
                <a:tc>
                  <a:txBody>
                    <a:bodyPr/>
                    <a:lstStyle/>
                    <a:p>
                      <a:pPr algn="ctr" indent="0" marL="0">
                        <a:buNone/>
                      </a:pPr>
                      <a:r>
                        <a:rPr lang="en-US" sz="2500" b="1" dirty="0">
                          <a:solidFill>
                            <a:srgbClr val="B71C1C"/>
                          </a:solidFill>
                          <a:latin typeface="Arial Narrow" pitchFamily="34" charset="0"/>
                          <a:ea typeface="Arial Narrow" pitchFamily="34" charset="-122"/>
                          <a:cs typeface="Arial Narrow" pitchFamily="34" charset="-120"/>
                        </a:rPr>
                        <a:t>›</a:t>
                      </a:r>
                      <a:endParaRPr lang="en-US" sz="2500" dirty="0">
                        <a:latin typeface="Arial Narrow" charset="0"/>
                        <a:ea typeface="Arial Narrow" charset="0"/>
                        <a:cs typeface="Arial Narrow" charset="0"/>
                      </a:endParaRPr>
                    </a:p>
                  </a:txBody>
                  <a:tcPr marL="45720" marR="45720" marT="45720" marB="45720" anchor="t">
                    <a:lnL w="0" cap="flat" cmpd="sng" algn="ctr">
                      <a:noFill/>
                    </a:lnL>
                    <a:lnR w="0" cap="flat" cmpd="sng" algn="ctr">
                      <a:noFill/>
                    </a:lnR>
                    <a:lnT w="0" cap="flat" cmpd="sng" algn="ctr">
                      <a:noFill/>
                    </a:lnT>
                    <a:lnB w="0" cap="flat" cmpd="sng" algn="ctr">
                      <a:noFill/>
                    </a:lnB>
                    <a:solidFill>
                      <a:srgbClr val="F8FAFC"/>
                    </a:solidFill>
                  </a:tcPr>
                </a:tc>
                <a:tc>
                  <a:txBody>
                    <a:bodyPr/>
                    <a:lstStyle/>
                    <a:p>
                      <a:pPr indent="0" marL="0">
                        <a:buNone/>
                      </a:pPr>
                      <a:r>
                        <a:rPr lang="en-US" sz="2100" dirty="0">
                          <a:solidFill>
                            <a:srgbClr val="334155"/>
                          </a:solidFill>
                          <a:latin typeface="Calibri" pitchFamily="34" charset="0"/>
                          <a:ea typeface="Calibri" pitchFamily="34" charset="-122"/>
                          <a:cs typeface="Calibri" pitchFamily="34" charset="-120"/>
                        </a:rPr>
                        <a:t>Wie ist das Fahrzeug versichert?</a:t>
                      </a:r>
                      <a:endParaRPr lang="en-US" sz="2100" dirty="0">
                        <a:latin typeface="Calibri" charset="0"/>
                        <a:ea typeface="Calibri" charset="0"/>
                        <a:cs typeface="Calibri" charset="0"/>
                      </a:endParaRPr>
                    </a:p>
                  </a:txBody>
                  <a:tcPr marL="45720" marR="45720" marT="45720" marB="45720" anchor="t">
                    <a:lnL w="0" cap="flat" cmpd="sng" algn="ctr">
                      <a:noFill/>
                    </a:lnL>
                    <a:lnR w="0" cap="flat" cmpd="sng" algn="ctr">
                      <a:noFill/>
                    </a:lnR>
                    <a:lnT w="0" cap="flat" cmpd="sng" algn="ctr">
                      <a:noFill/>
                    </a:lnT>
                    <a:lnB w="0" cap="flat" cmpd="sng" algn="ctr">
                      <a:noFill/>
                    </a:lnB>
                    <a:solidFill>
                      <a:srgbClr val="F8FAFC"/>
                    </a:solidFill>
                  </a:tcPr>
                </a:tc>
              </a:tr>
            </a:tbl>
          </a:graphicData>
        </a:graphic>
      </p:graphicFrame>
      <p:sp>
        <p:nvSpPr>
          <p:cNvPr id="9" name="Text 6"/>
          <p:cNvSpPr/>
          <p:nvPr/>
        </p:nvSpPr>
        <p:spPr>
          <a:xfrm>
            <a:off x="594360" y="6437376"/>
            <a:ext cx="6400800" cy="274320"/>
          </a:xfrm>
          <a:prstGeom prst="rect">
            <a:avLst/>
          </a:prstGeom>
          <a:noFill/>
          <a:ln/>
        </p:spPr>
        <p:txBody>
          <a:bodyPr wrap="square" lIns="0" tIns="0" rIns="0" bIns="0" rtlCol="0" anchor="ctr"/>
          <a:lstStyle/>
          <a:p>
            <a:pPr indent="0" marL="0">
              <a:buNone/>
            </a:pPr>
            <a:r>
              <a:rPr lang="en-US" sz="1000" dirty="0">
                <a:solidFill>
                  <a:srgbClr val="64748B"/>
                </a:solidFill>
                <a:latin typeface="Calibri" pitchFamily="34" charset="0"/>
                <a:ea typeface="Calibri" pitchFamily="34" charset="-122"/>
                <a:cs typeface="Calibri" pitchFamily="34" charset="-120"/>
              </a:rPr>
              <a:t>Planspiel · Verkehrsunfall · Ausbildung  ·  12</a:t>
            </a:r>
            <a:endParaRPr lang="en-US" sz="1000" dirty="0"/>
          </a:p>
        </p:txBody>
      </p:sp>
      <p:sp>
        <p:nvSpPr>
          <p:cNvPr id="10" name="Text 7">
            <a:hlinkClick r:id="rId1" tooltip="Feuerwehr Wissen"/>
          </p:cNvPr>
          <p:cNvSpPr/>
          <p:nvPr/>
        </p:nvSpPr>
        <p:spPr>
          <a:xfrm>
            <a:off x="8488375" y="6437376"/>
            <a:ext cx="3108960" cy="274320"/>
          </a:xfrm>
          <a:prstGeom prst="rect">
            <a:avLst/>
          </a:prstGeom>
          <a:noFill/>
          <a:ln/>
        </p:spPr>
        <p:txBody>
          <a:bodyPr wrap="square" lIns="0" tIns="0" rIns="0" bIns="0" rtlCol="0" anchor="ctr"/>
          <a:lstStyle/>
          <a:p>
            <a:pPr algn="r" indent="0" marL="0">
              <a:buNone/>
            </a:pPr>
            <a:r>
              <a:rPr lang="en-US" sz="1100" u="sng" dirty="0">
                <a:solidFill>
                  <a:srgbClr val="64748B"/>
                </a:solidFill>
                <a:latin typeface="Calibri" pitchFamily="34" charset="0"/>
                <a:ea typeface="Calibri" pitchFamily="34" charset="-122"/>
                <a:cs typeface="Calibri" pitchFamily="34" charset="-120"/>
                <a:hlinkClick r:id="rId1" invalidUrl="" action="" tgtFrame="" tooltip="Feuerwehr Wissen" history="1" highlightClick="0" endSnd="0">
                  <a:extLst>
                    <a:ext uri="{A12FA001-AC4F-418D-AE19-62706E023703}">
                      <ahyp:hlinkClr xmlns:ahyp="http://schemas.microsoft.com/office/drawing/2018/hyperlinkcolor" val="tx"/>
                    </a:ext>
                  </a:extLst>
                </a:hlinkClick>
              </a:rPr>
              <a:t>feuerwehr-wissen-bb.de</a:t>
            </a:r>
            <a:endParaRPr lang="en-US" sz="1100" dirty="0"/>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name="Slide 13">
    <p:bg>
      <p:bgPr>
        <a:solidFill>
          <a:srgbClr val="F8FAFC"/>
        </a:solidFill>
      </p:bgPr>
    </p:bg>
    <p:spTree>
      <p:nvGrpSpPr>
        <p:cNvPr id="1" name=""/>
        <p:cNvGrpSpPr/>
        <p:nvPr/>
      </p:nvGrpSpPr>
      <p:grpSpPr>
        <a:xfrm>
          <a:off x="0" y="0"/>
          <a:ext cx="0" cy="0"/>
          <a:chOff x="0" y="0"/>
          <a:chExt cx="0" cy="0"/>
        </a:xfrm>
      </p:grpSpPr>
      <p:sp>
        <p:nvSpPr>
          <p:cNvPr id="2" name="Shape 0"/>
          <p:cNvSpPr/>
          <p:nvPr/>
        </p:nvSpPr>
        <p:spPr>
          <a:xfrm>
            <a:off x="0" y="0"/>
            <a:ext cx="12191695" cy="1024128"/>
          </a:xfrm>
          <a:prstGeom prst="rect">
            <a:avLst/>
          </a:prstGeom>
          <a:solidFill>
            <a:srgbClr val="EEF2F8"/>
          </a:solidFill>
          <a:ln w="12700">
            <a:solidFill>
              <a:srgbClr val="EEF2F8"/>
            </a:solidFill>
            <a:prstDash val="solid"/>
          </a:ln>
        </p:spPr>
      </p:sp>
      <p:sp>
        <p:nvSpPr>
          <p:cNvPr id="3" name="Shape 1"/>
          <p:cNvSpPr/>
          <p:nvPr/>
        </p:nvSpPr>
        <p:spPr>
          <a:xfrm>
            <a:off x="0" y="1024128"/>
            <a:ext cx="12191695" cy="45720"/>
          </a:xfrm>
          <a:prstGeom prst="rect">
            <a:avLst/>
          </a:prstGeom>
          <a:solidFill>
            <a:srgbClr val="B71C1C"/>
          </a:solidFill>
          <a:ln w="12700">
            <a:solidFill>
              <a:srgbClr val="B71C1C"/>
            </a:solidFill>
            <a:prstDash val="solid"/>
          </a:ln>
        </p:spPr>
      </p:sp>
      <p:sp>
        <p:nvSpPr>
          <p:cNvPr id="4" name="Text 2"/>
          <p:cNvSpPr/>
          <p:nvPr/>
        </p:nvSpPr>
        <p:spPr>
          <a:xfrm>
            <a:off x="594360" y="128016"/>
            <a:ext cx="11002975" cy="786384"/>
          </a:xfrm>
          <a:prstGeom prst="rect">
            <a:avLst/>
          </a:prstGeom>
          <a:noFill/>
          <a:ln/>
        </p:spPr>
        <p:txBody>
          <a:bodyPr wrap="square" lIns="0" tIns="0" rIns="0" bIns="0" rtlCol="0" anchor="ctr">
            <a:normAutofit/>
          </a:bodyPr>
          <a:lstStyle/>
          <a:p>
            <a:pPr indent="0" marL="0">
              <a:buNone/>
            </a:pPr>
            <a:r>
              <a:rPr lang="en-US" sz="3100" b="1" dirty="0">
                <a:solidFill>
                  <a:srgbClr val="0F172A"/>
                </a:solidFill>
                <a:latin typeface="Arial Narrow" pitchFamily="34" charset="0"/>
                <a:ea typeface="Arial Narrow" pitchFamily="34" charset="-122"/>
                <a:cs typeface="Arial Narrow" pitchFamily="34" charset="-120"/>
              </a:rPr>
              <a:t>2.5 DIE LAGEMELDUNG AN DIE LEITSTELLE</a:t>
            </a:r>
            <a:endParaRPr lang="en-US" sz="3100" dirty="0"/>
          </a:p>
        </p:txBody>
      </p:sp>
      <p:sp>
        <p:nvSpPr>
          <p:cNvPr id="5" name="Shape 3"/>
          <p:cNvSpPr/>
          <p:nvPr/>
        </p:nvSpPr>
        <p:spPr>
          <a:xfrm>
            <a:off x="594360" y="1463040"/>
            <a:ext cx="11002975" cy="868680"/>
          </a:xfrm>
          <a:prstGeom prst="rect">
            <a:avLst/>
          </a:prstGeom>
          <a:solidFill>
            <a:srgbClr val="FFFFFF"/>
          </a:solidFill>
          <a:ln w="9525">
            <a:solidFill>
              <a:srgbClr val="E2E8F0"/>
            </a:solidFill>
            <a:prstDash val="solid"/>
          </a:ln>
        </p:spPr>
      </p:sp>
      <p:sp>
        <p:nvSpPr>
          <p:cNvPr id="6" name="Shape 4"/>
          <p:cNvSpPr/>
          <p:nvPr/>
        </p:nvSpPr>
        <p:spPr>
          <a:xfrm>
            <a:off x="594360" y="1463040"/>
            <a:ext cx="64008" cy="868680"/>
          </a:xfrm>
          <a:prstGeom prst="rect">
            <a:avLst/>
          </a:prstGeom>
          <a:solidFill>
            <a:srgbClr val="1E3A8A"/>
          </a:solidFill>
          <a:ln w="12700">
            <a:solidFill>
              <a:srgbClr val="1E3A8A"/>
            </a:solidFill>
            <a:prstDash val="solid"/>
          </a:ln>
        </p:spPr>
      </p:sp>
      <p:sp>
        <p:nvSpPr>
          <p:cNvPr id="7" name="Text 5"/>
          <p:cNvSpPr/>
          <p:nvPr/>
        </p:nvSpPr>
        <p:spPr>
          <a:xfrm>
            <a:off x="868680" y="1463040"/>
            <a:ext cx="10591495" cy="868680"/>
          </a:xfrm>
          <a:prstGeom prst="rect">
            <a:avLst/>
          </a:prstGeom>
          <a:noFill/>
          <a:ln/>
        </p:spPr>
        <p:txBody>
          <a:bodyPr wrap="square" lIns="0" tIns="0" rIns="0" bIns="0" rtlCol="0" anchor="ctr"/>
          <a:lstStyle/>
          <a:p>
            <a:pPr indent="0" marL="0">
              <a:buNone/>
            </a:pPr>
            <a:r>
              <a:rPr lang="en-US" sz="1300" b="1" dirty="0">
                <a:solidFill>
                  <a:srgbClr val="B71C1C"/>
                </a:solidFill>
                <a:latin typeface="Calibri" pitchFamily="34" charset="0"/>
                <a:ea typeface="Calibri" pitchFamily="34" charset="-122"/>
                <a:cs typeface="Calibri" pitchFamily="34" charset="-120"/>
              </a:rPr>
              <a:t>WAS IST PASSIERT?</a:t>
            </a:r>
            <a:endParaRPr lang="en-US" sz="1300" dirty="0"/>
          </a:p>
          <a:p>
            <a:pPr indent="0" marL="0">
              <a:buNone/>
            </a:pPr>
            <a:r>
              <a:rPr lang="en-US" sz="1700" dirty="0">
                <a:solidFill>
                  <a:srgbClr val="0F172A"/>
                </a:solidFill>
                <a:latin typeface="Calibri" pitchFamily="34" charset="0"/>
                <a:ea typeface="Calibri" pitchFamily="34" charset="-122"/>
                <a:cs typeface="Calibri" pitchFamily="34" charset="-120"/>
              </a:rPr>
              <a:t>Pkw gegen Baum an der Landesstraße, eine Person eingeklemmt</a:t>
            </a:r>
            <a:endParaRPr lang="en-US" sz="1300" dirty="0"/>
          </a:p>
        </p:txBody>
      </p:sp>
      <p:sp>
        <p:nvSpPr>
          <p:cNvPr id="8" name="Shape 6"/>
          <p:cNvSpPr/>
          <p:nvPr/>
        </p:nvSpPr>
        <p:spPr>
          <a:xfrm>
            <a:off x="594360" y="2459736"/>
            <a:ext cx="11002975" cy="868680"/>
          </a:xfrm>
          <a:prstGeom prst="rect">
            <a:avLst/>
          </a:prstGeom>
          <a:solidFill>
            <a:srgbClr val="FFFFFF"/>
          </a:solidFill>
          <a:ln w="9525">
            <a:solidFill>
              <a:srgbClr val="E2E8F0"/>
            </a:solidFill>
            <a:prstDash val="solid"/>
          </a:ln>
        </p:spPr>
      </p:sp>
      <p:sp>
        <p:nvSpPr>
          <p:cNvPr id="9" name="Shape 7"/>
          <p:cNvSpPr/>
          <p:nvPr/>
        </p:nvSpPr>
        <p:spPr>
          <a:xfrm>
            <a:off x="594360" y="2459736"/>
            <a:ext cx="64008" cy="868680"/>
          </a:xfrm>
          <a:prstGeom prst="rect">
            <a:avLst/>
          </a:prstGeom>
          <a:solidFill>
            <a:srgbClr val="1E3A8A"/>
          </a:solidFill>
          <a:ln w="12700">
            <a:solidFill>
              <a:srgbClr val="1E3A8A"/>
            </a:solidFill>
            <a:prstDash val="solid"/>
          </a:ln>
        </p:spPr>
      </p:sp>
      <p:sp>
        <p:nvSpPr>
          <p:cNvPr id="10" name="Text 8"/>
          <p:cNvSpPr/>
          <p:nvPr/>
        </p:nvSpPr>
        <p:spPr>
          <a:xfrm>
            <a:off x="868680" y="2459736"/>
            <a:ext cx="10591495" cy="868680"/>
          </a:xfrm>
          <a:prstGeom prst="rect">
            <a:avLst/>
          </a:prstGeom>
          <a:noFill/>
          <a:ln/>
        </p:spPr>
        <p:txBody>
          <a:bodyPr wrap="square" lIns="0" tIns="0" rIns="0" bIns="0" rtlCol="0" anchor="ctr"/>
          <a:lstStyle/>
          <a:p>
            <a:pPr indent="0" marL="0">
              <a:buNone/>
            </a:pPr>
            <a:r>
              <a:rPr lang="en-US" sz="1300" b="1" dirty="0">
                <a:solidFill>
                  <a:srgbClr val="B71C1C"/>
                </a:solidFill>
                <a:latin typeface="Calibri" pitchFamily="34" charset="0"/>
                <a:ea typeface="Calibri" pitchFamily="34" charset="-122"/>
                <a:cs typeface="Calibri" pitchFamily="34" charset="-120"/>
              </a:rPr>
              <a:t>WIE IST DIE LAGE?</a:t>
            </a:r>
            <a:endParaRPr lang="en-US" sz="1300" dirty="0"/>
          </a:p>
          <a:p>
            <a:pPr indent="0" marL="0">
              <a:buNone/>
            </a:pPr>
            <a:r>
              <a:rPr lang="en-US" sz="1700" dirty="0">
                <a:solidFill>
                  <a:srgbClr val="0F172A"/>
                </a:solidFill>
                <a:latin typeface="Calibri" pitchFamily="34" charset="0"/>
                <a:ea typeface="Calibri" pitchFamily="34" charset="-122"/>
                <a:cs typeface="Calibri" pitchFamily="34" charset="-120"/>
              </a:rPr>
              <a:t>Fahrer ansprechbar, Kraftstoffgeruch, Begegnungsverkehr mit 100 km/h, Absicherung läuft</a:t>
            </a:r>
            <a:endParaRPr lang="en-US" sz="1300" dirty="0"/>
          </a:p>
        </p:txBody>
      </p:sp>
      <p:sp>
        <p:nvSpPr>
          <p:cNvPr id="11" name="Shape 9"/>
          <p:cNvSpPr/>
          <p:nvPr/>
        </p:nvSpPr>
        <p:spPr>
          <a:xfrm>
            <a:off x="594360" y="3456432"/>
            <a:ext cx="11002975" cy="868680"/>
          </a:xfrm>
          <a:prstGeom prst="rect">
            <a:avLst/>
          </a:prstGeom>
          <a:solidFill>
            <a:srgbClr val="FFFFFF"/>
          </a:solidFill>
          <a:ln w="9525">
            <a:solidFill>
              <a:srgbClr val="E2E8F0"/>
            </a:solidFill>
            <a:prstDash val="solid"/>
          </a:ln>
        </p:spPr>
      </p:sp>
      <p:sp>
        <p:nvSpPr>
          <p:cNvPr id="12" name="Shape 10"/>
          <p:cNvSpPr/>
          <p:nvPr/>
        </p:nvSpPr>
        <p:spPr>
          <a:xfrm>
            <a:off x="594360" y="3456432"/>
            <a:ext cx="64008" cy="868680"/>
          </a:xfrm>
          <a:prstGeom prst="rect">
            <a:avLst/>
          </a:prstGeom>
          <a:solidFill>
            <a:srgbClr val="1E3A8A"/>
          </a:solidFill>
          <a:ln w="12700">
            <a:solidFill>
              <a:srgbClr val="1E3A8A"/>
            </a:solidFill>
            <a:prstDash val="solid"/>
          </a:ln>
        </p:spPr>
      </p:sp>
      <p:sp>
        <p:nvSpPr>
          <p:cNvPr id="13" name="Text 11"/>
          <p:cNvSpPr/>
          <p:nvPr/>
        </p:nvSpPr>
        <p:spPr>
          <a:xfrm>
            <a:off x="868680" y="3456432"/>
            <a:ext cx="10591495" cy="868680"/>
          </a:xfrm>
          <a:prstGeom prst="rect">
            <a:avLst/>
          </a:prstGeom>
          <a:noFill/>
          <a:ln/>
        </p:spPr>
        <p:txBody>
          <a:bodyPr wrap="square" lIns="0" tIns="0" rIns="0" bIns="0" rtlCol="0" anchor="ctr"/>
          <a:lstStyle/>
          <a:p>
            <a:pPr indent="0" marL="0">
              <a:buNone/>
            </a:pPr>
            <a:r>
              <a:rPr lang="en-US" sz="1300" b="1" dirty="0">
                <a:solidFill>
                  <a:srgbClr val="B71C1C"/>
                </a:solidFill>
                <a:latin typeface="Calibri" pitchFamily="34" charset="0"/>
                <a:ea typeface="Calibri" pitchFamily="34" charset="-122"/>
                <a:cs typeface="Calibri" pitchFamily="34" charset="-120"/>
              </a:rPr>
              <a:t>WAS BRAUCHST DU?</a:t>
            </a:r>
            <a:endParaRPr lang="en-US" sz="1300" dirty="0"/>
          </a:p>
          <a:p>
            <a:pPr indent="0" marL="0">
              <a:buNone/>
            </a:pPr>
            <a:r>
              <a:rPr lang="en-US" sz="1700" dirty="0">
                <a:solidFill>
                  <a:srgbClr val="0F172A"/>
                </a:solidFill>
                <a:latin typeface="Calibri" pitchFamily="34" charset="0"/>
                <a:ea typeface="Calibri" pitchFamily="34" charset="-122"/>
                <a:cs typeface="Calibri" pitchFamily="34" charset="-120"/>
              </a:rPr>
              <a:t>Rüstwagen, Verkehrssicherung und Polizei, Rettungsdienst mit Notarzt ist bereits da</a:t>
            </a:r>
            <a:endParaRPr lang="en-US" sz="1300" dirty="0"/>
          </a:p>
        </p:txBody>
      </p:sp>
      <p:sp>
        <p:nvSpPr>
          <p:cNvPr id="14" name="Text 12"/>
          <p:cNvSpPr/>
          <p:nvPr/>
        </p:nvSpPr>
        <p:spPr>
          <a:xfrm>
            <a:off x="594360" y="6437376"/>
            <a:ext cx="6400800" cy="274320"/>
          </a:xfrm>
          <a:prstGeom prst="rect">
            <a:avLst/>
          </a:prstGeom>
          <a:noFill/>
          <a:ln/>
        </p:spPr>
        <p:txBody>
          <a:bodyPr wrap="square" lIns="0" tIns="0" rIns="0" bIns="0" rtlCol="0" anchor="ctr"/>
          <a:lstStyle/>
          <a:p>
            <a:pPr indent="0" marL="0">
              <a:buNone/>
            </a:pPr>
            <a:r>
              <a:rPr lang="en-US" sz="1000" dirty="0">
                <a:solidFill>
                  <a:srgbClr val="64748B"/>
                </a:solidFill>
                <a:latin typeface="Calibri" pitchFamily="34" charset="0"/>
                <a:ea typeface="Calibri" pitchFamily="34" charset="-122"/>
                <a:cs typeface="Calibri" pitchFamily="34" charset="-120"/>
              </a:rPr>
              <a:t>Planspiel · Verkehrsunfall · Ausbildung  ·  13</a:t>
            </a:r>
            <a:endParaRPr lang="en-US" sz="1000" dirty="0"/>
          </a:p>
        </p:txBody>
      </p:sp>
      <p:sp>
        <p:nvSpPr>
          <p:cNvPr id="15" name="Text 13">
            <a:hlinkClick r:id="rId1" tooltip="Feuerwehr Wissen"/>
          </p:cNvPr>
          <p:cNvSpPr/>
          <p:nvPr/>
        </p:nvSpPr>
        <p:spPr>
          <a:xfrm>
            <a:off x="8488375" y="6437376"/>
            <a:ext cx="3108960" cy="274320"/>
          </a:xfrm>
          <a:prstGeom prst="rect">
            <a:avLst/>
          </a:prstGeom>
          <a:noFill/>
          <a:ln/>
        </p:spPr>
        <p:txBody>
          <a:bodyPr wrap="square" lIns="0" tIns="0" rIns="0" bIns="0" rtlCol="0" anchor="ctr"/>
          <a:lstStyle/>
          <a:p>
            <a:pPr algn="r" indent="0" marL="0">
              <a:buNone/>
            </a:pPr>
            <a:r>
              <a:rPr lang="en-US" sz="1100" u="sng" dirty="0">
                <a:solidFill>
                  <a:srgbClr val="64748B"/>
                </a:solidFill>
                <a:latin typeface="Calibri" pitchFamily="34" charset="0"/>
                <a:ea typeface="Calibri" pitchFamily="34" charset="-122"/>
                <a:cs typeface="Calibri" pitchFamily="34" charset="-120"/>
                <a:hlinkClick r:id="rId1" invalidUrl="" action="" tgtFrame="" tooltip="Feuerwehr Wissen" history="1" highlightClick="0" endSnd="0">
                  <a:extLst>
                    <a:ext uri="{A12FA001-AC4F-418D-AE19-62706E023703}">
                      <ahyp:hlinkClr xmlns:ahyp="http://schemas.microsoft.com/office/drawing/2018/hyperlinkcolor" val="tx"/>
                    </a:ext>
                  </a:extLst>
                </a:hlinkClick>
              </a:rPr>
              <a:t>feuerwehr-wissen-bb.de</a:t>
            </a:r>
            <a:endParaRPr lang="en-US" sz="1100" dirty="0"/>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name="Slide 14">
    <p:bg>
      <p:bgPr>
        <a:solidFill>
          <a:srgbClr val="F8FAFC"/>
        </a:solidFill>
      </p:bgPr>
    </p:bg>
    <p:spTree>
      <p:nvGrpSpPr>
        <p:cNvPr id="1" name=""/>
        <p:cNvGrpSpPr/>
        <p:nvPr/>
      </p:nvGrpSpPr>
      <p:grpSpPr>
        <a:xfrm>
          <a:off x="0" y="0"/>
          <a:ext cx="0" cy="0"/>
          <a:chOff x="0" y="0"/>
          <a:chExt cx="0" cy="0"/>
        </a:xfrm>
      </p:grpSpPr>
      <p:sp>
        <p:nvSpPr>
          <p:cNvPr id="2" name="Shape 0"/>
          <p:cNvSpPr/>
          <p:nvPr/>
        </p:nvSpPr>
        <p:spPr>
          <a:xfrm>
            <a:off x="0" y="0"/>
            <a:ext cx="12191695" cy="1024128"/>
          </a:xfrm>
          <a:prstGeom prst="rect">
            <a:avLst/>
          </a:prstGeom>
          <a:solidFill>
            <a:srgbClr val="EEF2F8"/>
          </a:solidFill>
          <a:ln w="12700">
            <a:solidFill>
              <a:srgbClr val="EEF2F8"/>
            </a:solidFill>
            <a:prstDash val="solid"/>
          </a:ln>
        </p:spPr>
      </p:sp>
      <p:sp>
        <p:nvSpPr>
          <p:cNvPr id="3" name="Shape 1"/>
          <p:cNvSpPr/>
          <p:nvPr/>
        </p:nvSpPr>
        <p:spPr>
          <a:xfrm>
            <a:off x="0" y="1024128"/>
            <a:ext cx="12191695" cy="45720"/>
          </a:xfrm>
          <a:prstGeom prst="rect">
            <a:avLst/>
          </a:prstGeom>
          <a:solidFill>
            <a:srgbClr val="B71C1C"/>
          </a:solidFill>
          <a:ln w="12700">
            <a:solidFill>
              <a:srgbClr val="B71C1C"/>
            </a:solidFill>
            <a:prstDash val="solid"/>
          </a:ln>
        </p:spPr>
      </p:sp>
      <p:sp>
        <p:nvSpPr>
          <p:cNvPr id="4" name="Text 2"/>
          <p:cNvSpPr/>
          <p:nvPr/>
        </p:nvSpPr>
        <p:spPr>
          <a:xfrm>
            <a:off x="594360" y="128016"/>
            <a:ext cx="11002975" cy="786384"/>
          </a:xfrm>
          <a:prstGeom prst="rect">
            <a:avLst/>
          </a:prstGeom>
          <a:noFill/>
          <a:ln/>
        </p:spPr>
        <p:txBody>
          <a:bodyPr wrap="square" lIns="0" tIns="0" rIns="0" bIns="0" rtlCol="0" anchor="ctr">
            <a:normAutofit/>
          </a:bodyPr>
          <a:lstStyle/>
          <a:p>
            <a:pPr indent="0" marL="0">
              <a:buNone/>
            </a:pPr>
            <a:r>
              <a:rPr lang="en-US" sz="3400" b="1" dirty="0">
                <a:solidFill>
                  <a:srgbClr val="0F172A"/>
                </a:solidFill>
                <a:latin typeface="Arial Narrow" pitchFamily="34" charset="0"/>
                <a:ea typeface="Arial Narrow" pitchFamily="34" charset="-122"/>
                <a:cs typeface="Arial Narrow" pitchFamily="34" charset="-120"/>
              </a:rPr>
              <a:t>2.6 AUFSTELLUNG DER FAHRZEUGE</a:t>
            </a:r>
            <a:endParaRPr lang="en-US" sz="3400" dirty="0"/>
          </a:p>
        </p:txBody>
      </p:sp>
      <p:sp>
        <p:nvSpPr>
          <p:cNvPr id="5" name="Shape 3"/>
          <p:cNvSpPr/>
          <p:nvPr/>
        </p:nvSpPr>
        <p:spPr>
          <a:xfrm>
            <a:off x="594360" y="1463040"/>
            <a:ext cx="11002975" cy="868680"/>
          </a:xfrm>
          <a:prstGeom prst="rect">
            <a:avLst/>
          </a:prstGeom>
          <a:solidFill>
            <a:srgbClr val="FFFFFF"/>
          </a:solidFill>
          <a:ln w="9525">
            <a:solidFill>
              <a:srgbClr val="E2E8F0"/>
            </a:solidFill>
            <a:prstDash val="solid"/>
          </a:ln>
        </p:spPr>
      </p:sp>
      <p:sp>
        <p:nvSpPr>
          <p:cNvPr id="6" name="Shape 4"/>
          <p:cNvSpPr/>
          <p:nvPr/>
        </p:nvSpPr>
        <p:spPr>
          <a:xfrm>
            <a:off x="594360" y="1463040"/>
            <a:ext cx="64008" cy="868680"/>
          </a:xfrm>
          <a:prstGeom prst="rect">
            <a:avLst/>
          </a:prstGeom>
          <a:solidFill>
            <a:srgbClr val="1E3A8A"/>
          </a:solidFill>
          <a:ln w="12700">
            <a:solidFill>
              <a:srgbClr val="1E3A8A"/>
            </a:solidFill>
            <a:prstDash val="solid"/>
          </a:ln>
        </p:spPr>
      </p:sp>
      <p:sp>
        <p:nvSpPr>
          <p:cNvPr id="7" name="Text 5"/>
          <p:cNvSpPr/>
          <p:nvPr/>
        </p:nvSpPr>
        <p:spPr>
          <a:xfrm>
            <a:off x="868680" y="1463040"/>
            <a:ext cx="10591495" cy="868680"/>
          </a:xfrm>
          <a:prstGeom prst="rect">
            <a:avLst/>
          </a:prstGeom>
          <a:noFill/>
          <a:ln/>
        </p:spPr>
        <p:txBody>
          <a:bodyPr wrap="square" lIns="0" tIns="0" rIns="0" bIns="0" rtlCol="0" anchor="ctr"/>
          <a:lstStyle/>
          <a:p>
            <a:pPr indent="0" marL="0">
              <a:buNone/>
            </a:pPr>
            <a:r>
              <a:rPr lang="en-US" sz="1300" b="1" dirty="0">
                <a:solidFill>
                  <a:srgbClr val="B71C1C"/>
                </a:solidFill>
                <a:latin typeface="Calibri" pitchFamily="34" charset="0"/>
                <a:ea typeface="Calibri" pitchFamily="34" charset="-122"/>
                <a:cs typeface="Calibri" pitchFamily="34" charset="-120"/>
              </a:rPr>
              <a:t>ERSTES FAHRZEUG SICHERT DIE UNFALLSTELLE VOR DEM HINDERNIS</a:t>
            </a:r>
            <a:endParaRPr lang="en-US" sz="1300" dirty="0"/>
          </a:p>
          <a:p>
            <a:pPr indent="0" marL="0">
              <a:buNone/>
            </a:pPr>
            <a:r>
              <a:rPr lang="en-US" sz="1600" dirty="0">
                <a:solidFill>
                  <a:srgbClr val="0F172A"/>
                </a:solidFill>
                <a:latin typeface="Calibri" pitchFamily="34" charset="0"/>
                <a:ea typeface="Calibri" pitchFamily="34" charset="-122"/>
                <a:cs typeface="Calibri" pitchFamily="34" charset="-120"/>
              </a:rPr>
              <a:t>Das Fahrzeug steht in Anfahrtrichtung vor der Unfallstelle und schützt den Arbeitsbereich vor dem fließenden Verkehr.</a:t>
            </a:r>
            <a:endParaRPr lang="en-US" sz="1300" dirty="0"/>
          </a:p>
        </p:txBody>
      </p:sp>
      <p:sp>
        <p:nvSpPr>
          <p:cNvPr id="8" name="Shape 6"/>
          <p:cNvSpPr/>
          <p:nvPr/>
        </p:nvSpPr>
        <p:spPr>
          <a:xfrm>
            <a:off x="594360" y="2459736"/>
            <a:ext cx="11002975" cy="868680"/>
          </a:xfrm>
          <a:prstGeom prst="rect">
            <a:avLst/>
          </a:prstGeom>
          <a:solidFill>
            <a:srgbClr val="FFFFFF"/>
          </a:solidFill>
          <a:ln w="9525">
            <a:solidFill>
              <a:srgbClr val="E2E8F0"/>
            </a:solidFill>
            <a:prstDash val="solid"/>
          </a:ln>
        </p:spPr>
      </p:sp>
      <p:sp>
        <p:nvSpPr>
          <p:cNvPr id="9" name="Shape 7"/>
          <p:cNvSpPr/>
          <p:nvPr/>
        </p:nvSpPr>
        <p:spPr>
          <a:xfrm>
            <a:off x="594360" y="2459736"/>
            <a:ext cx="64008" cy="868680"/>
          </a:xfrm>
          <a:prstGeom prst="rect">
            <a:avLst/>
          </a:prstGeom>
          <a:solidFill>
            <a:srgbClr val="1E3A8A"/>
          </a:solidFill>
          <a:ln w="12700">
            <a:solidFill>
              <a:srgbClr val="1E3A8A"/>
            </a:solidFill>
            <a:prstDash val="solid"/>
          </a:ln>
        </p:spPr>
      </p:sp>
      <p:sp>
        <p:nvSpPr>
          <p:cNvPr id="10" name="Text 8"/>
          <p:cNvSpPr/>
          <p:nvPr/>
        </p:nvSpPr>
        <p:spPr>
          <a:xfrm>
            <a:off x="868680" y="2459736"/>
            <a:ext cx="10591495" cy="868680"/>
          </a:xfrm>
          <a:prstGeom prst="rect">
            <a:avLst/>
          </a:prstGeom>
          <a:noFill/>
          <a:ln/>
        </p:spPr>
        <p:txBody>
          <a:bodyPr wrap="square" lIns="0" tIns="0" rIns="0" bIns="0" rtlCol="0" anchor="ctr"/>
          <a:lstStyle/>
          <a:p>
            <a:pPr indent="0" marL="0">
              <a:buNone/>
            </a:pPr>
            <a:r>
              <a:rPr lang="en-US" sz="1300" b="1" dirty="0">
                <a:solidFill>
                  <a:srgbClr val="B71C1C"/>
                </a:solidFill>
                <a:latin typeface="Calibri" pitchFamily="34" charset="0"/>
                <a:ea typeface="Calibri" pitchFamily="34" charset="-122"/>
                <a:cs typeface="Calibri" pitchFamily="34" charset="-120"/>
              </a:rPr>
              <a:t>FAHRZEUG MIT RETTUNGSGERÄT NAHE AM UNFALLFAHRZEUG</a:t>
            </a:r>
            <a:endParaRPr lang="en-US" sz="1300" dirty="0"/>
          </a:p>
          <a:p>
            <a:pPr indent="0" marL="0">
              <a:buNone/>
            </a:pPr>
            <a:r>
              <a:rPr lang="en-US" sz="1600" dirty="0">
                <a:solidFill>
                  <a:srgbClr val="0F172A"/>
                </a:solidFill>
                <a:latin typeface="Calibri" pitchFamily="34" charset="0"/>
                <a:ea typeface="Calibri" pitchFamily="34" charset="-122"/>
                <a:cs typeface="Calibri" pitchFamily="34" charset="-120"/>
              </a:rPr>
              <a:t>Hydraulisches Rettungsgerät und Rüstmaterial brauchen kurze Wege zur Patientenseite.</a:t>
            </a:r>
            <a:endParaRPr lang="en-US" sz="1300" dirty="0"/>
          </a:p>
        </p:txBody>
      </p:sp>
      <p:sp>
        <p:nvSpPr>
          <p:cNvPr id="11" name="Shape 9"/>
          <p:cNvSpPr/>
          <p:nvPr/>
        </p:nvSpPr>
        <p:spPr>
          <a:xfrm>
            <a:off x="594360" y="3456432"/>
            <a:ext cx="11002975" cy="868680"/>
          </a:xfrm>
          <a:prstGeom prst="rect">
            <a:avLst/>
          </a:prstGeom>
          <a:solidFill>
            <a:srgbClr val="FFFFFF"/>
          </a:solidFill>
          <a:ln w="9525">
            <a:solidFill>
              <a:srgbClr val="E2E8F0"/>
            </a:solidFill>
            <a:prstDash val="solid"/>
          </a:ln>
        </p:spPr>
      </p:sp>
      <p:sp>
        <p:nvSpPr>
          <p:cNvPr id="12" name="Shape 10"/>
          <p:cNvSpPr/>
          <p:nvPr/>
        </p:nvSpPr>
        <p:spPr>
          <a:xfrm>
            <a:off x="594360" y="3456432"/>
            <a:ext cx="64008" cy="868680"/>
          </a:xfrm>
          <a:prstGeom prst="rect">
            <a:avLst/>
          </a:prstGeom>
          <a:solidFill>
            <a:srgbClr val="1E3A8A"/>
          </a:solidFill>
          <a:ln w="12700">
            <a:solidFill>
              <a:srgbClr val="1E3A8A"/>
            </a:solidFill>
            <a:prstDash val="solid"/>
          </a:ln>
        </p:spPr>
      </p:sp>
      <p:sp>
        <p:nvSpPr>
          <p:cNvPr id="13" name="Text 11"/>
          <p:cNvSpPr/>
          <p:nvPr/>
        </p:nvSpPr>
        <p:spPr>
          <a:xfrm>
            <a:off x="868680" y="3456432"/>
            <a:ext cx="10591495" cy="868680"/>
          </a:xfrm>
          <a:prstGeom prst="rect">
            <a:avLst/>
          </a:prstGeom>
          <a:noFill/>
          <a:ln/>
        </p:spPr>
        <p:txBody>
          <a:bodyPr wrap="square" lIns="0" tIns="0" rIns="0" bIns="0" rtlCol="0" anchor="ctr"/>
          <a:lstStyle/>
          <a:p>
            <a:pPr indent="0" marL="0">
              <a:buNone/>
            </a:pPr>
            <a:r>
              <a:rPr lang="en-US" sz="1300" b="1" dirty="0">
                <a:solidFill>
                  <a:srgbClr val="B71C1C"/>
                </a:solidFill>
                <a:latin typeface="Calibri" pitchFamily="34" charset="0"/>
                <a:ea typeface="Calibri" pitchFamily="34" charset="-122"/>
                <a:cs typeface="Calibri" pitchFamily="34" charset="-120"/>
              </a:rPr>
              <a:t>AUCH DER GEGENVERKEHR IST ABGESICHERT</a:t>
            </a:r>
            <a:endParaRPr lang="en-US" sz="1300" dirty="0"/>
          </a:p>
          <a:p>
            <a:pPr indent="0" marL="0">
              <a:buNone/>
            </a:pPr>
            <a:r>
              <a:rPr lang="en-US" sz="1600" dirty="0">
                <a:solidFill>
                  <a:srgbClr val="0F172A"/>
                </a:solidFill>
                <a:latin typeface="Calibri" pitchFamily="34" charset="0"/>
                <a:ea typeface="Calibri" pitchFamily="34" charset="-122"/>
                <a:cs typeface="Calibri" pitchFamily="34" charset="-120"/>
              </a:rPr>
              <a:t>Bei Begegnungsverkehr wird in beide Richtungen gesichert.</a:t>
            </a:r>
            <a:endParaRPr lang="en-US" sz="1300" dirty="0"/>
          </a:p>
        </p:txBody>
      </p:sp>
      <p:sp>
        <p:nvSpPr>
          <p:cNvPr id="14" name="Shape 12"/>
          <p:cNvSpPr/>
          <p:nvPr/>
        </p:nvSpPr>
        <p:spPr>
          <a:xfrm>
            <a:off x="594360" y="4453128"/>
            <a:ext cx="11002975" cy="868680"/>
          </a:xfrm>
          <a:prstGeom prst="rect">
            <a:avLst/>
          </a:prstGeom>
          <a:solidFill>
            <a:srgbClr val="FFFFFF"/>
          </a:solidFill>
          <a:ln w="9525">
            <a:solidFill>
              <a:srgbClr val="E2E8F0"/>
            </a:solidFill>
            <a:prstDash val="solid"/>
          </a:ln>
        </p:spPr>
      </p:sp>
      <p:sp>
        <p:nvSpPr>
          <p:cNvPr id="15" name="Shape 13"/>
          <p:cNvSpPr/>
          <p:nvPr/>
        </p:nvSpPr>
        <p:spPr>
          <a:xfrm>
            <a:off x="594360" y="4453128"/>
            <a:ext cx="64008" cy="868680"/>
          </a:xfrm>
          <a:prstGeom prst="rect">
            <a:avLst/>
          </a:prstGeom>
          <a:solidFill>
            <a:srgbClr val="1E3A8A"/>
          </a:solidFill>
          <a:ln w="12700">
            <a:solidFill>
              <a:srgbClr val="1E3A8A"/>
            </a:solidFill>
            <a:prstDash val="solid"/>
          </a:ln>
        </p:spPr>
      </p:sp>
      <p:sp>
        <p:nvSpPr>
          <p:cNvPr id="16" name="Text 14"/>
          <p:cNvSpPr/>
          <p:nvPr/>
        </p:nvSpPr>
        <p:spPr>
          <a:xfrm>
            <a:off x="868680" y="4453128"/>
            <a:ext cx="10591495" cy="868680"/>
          </a:xfrm>
          <a:prstGeom prst="rect">
            <a:avLst/>
          </a:prstGeom>
          <a:noFill/>
          <a:ln/>
        </p:spPr>
        <p:txBody>
          <a:bodyPr wrap="square" lIns="0" tIns="0" rIns="0" bIns="0" rtlCol="0" anchor="ctr"/>
          <a:lstStyle/>
          <a:p>
            <a:pPr indent="0" marL="0">
              <a:buNone/>
            </a:pPr>
            <a:r>
              <a:rPr lang="en-US" sz="1300" b="1" dirty="0">
                <a:solidFill>
                  <a:srgbClr val="B71C1C"/>
                </a:solidFill>
                <a:latin typeface="Calibri" pitchFamily="34" charset="0"/>
                <a:ea typeface="Calibri" pitchFamily="34" charset="-122"/>
                <a:cs typeface="Calibri" pitchFamily="34" charset="-120"/>
              </a:rPr>
              <a:t>RETTUNGSDIENST NICHT IM VERKEHRSRAUM ODER IM ARBEITSBEREICH</a:t>
            </a:r>
            <a:endParaRPr lang="en-US" sz="1300" dirty="0"/>
          </a:p>
          <a:p>
            <a:pPr indent="0" marL="0">
              <a:buNone/>
            </a:pPr>
            <a:r>
              <a:rPr lang="en-US" sz="1600" dirty="0">
                <a:solidFill>
                  <a:srgbClr val="0F172A"/>
                </a:solidFill>
                <a:latin typeface="Calibri" pitchFamily="34" charset="0"/>
                <a:ea typeface="Calibri" pitchFamily="34" charset="-122"/>
                <a:cs typeface="Calibri" pitchFamily="34" charset="-120"/>
              </a:rPr>
              <a:t>Der Rettungsdienst steht bereit, aber nicht auf der Fahrbahn und nicht dort, wo das Rettungsgerät arbeitet.</a:t>
            </a:r>
            <a:endParaRPr lang="en-US" sz="1300" dirty="0"/>
          </a:p>
        </p:txBody>
      </p:sp>
      <p:sp>
        <p:nvSpPr>
          <p:cNvPr id="17" name="Text 15"/>
          <p:cNvSpPr/>
          <p:nvPr/>
        </p:nvSpPr>
        <p:spPr>
          <a:xfrm>
            <a:off x="594360" y="6437376"/>
            <a:ext cx="6400800" cy="274320"/>
          </a:xfrm>
          <a:prstGeom prst="rect">
            <a:avLst/>
          </a:prstGeom>
          <a:noFill/>
          <a:ln/>
        </p:spPr>
        <p:txBody>
          <a:bodyPr wrap="square" lIns="0" tIns="0" rIns="0" bIns="0" rtlCol="0" anchor="ctr"/>
          <a:lstStyle/>
          <a:p>
            <a:pPr indent="0" marL="0">
              <a:buNone/>
            </a:pPr>
            <a:r>
              <a:rPr lang="en-US" sz="1000" dirty="0">
                <a:solidFill>
                  <a:srgbClr val="64748B"/>
                </a:solidFill>
                <a:latin typeface="Calibri" pitchFamily="34" charset="0"/>
                <a:ea typeface="Calibri" pitchFamily="34" charset="-122"/>
                <a:cs typeface="Calibri" pitchFamily="34" charset="-120"/>
              </a:rPr>
              <a:t>Planspiel · Verkehrsunfall · Ausbildung  ·  14</a:t>
            </a:r>
            <a:endParaRPr lang="en-US" sz="1000" dirty="0"/>
          </a:p>
        </p:txBody>
      </p:sp>
      <p:sp>
        <p:nvSpPr>
          <p:cNvPr id="18" name="Text 16">
            <a:hlinkClick r:id="rId1" tooltip="Feuerwehr Wissen"/>
          </p:cNvPr>
          <p:cNvSpPr/>
          <p:nvPr/>
        </p:nvSpPr>
        <p:spPr>
          <a:xfrm>
            <a:off x="8488375" y="6437376"/>
            <a:ext cx="3108960" cy="274320"/>
          </a:xfrm>
          <a:prstGeom prst="rect">
            <a:avLst/>
          </a:prstGeom>
          <a:noFill/>
          <a:ln/>
        </p:spPr>
        <p:txBody>
          <a:bodyPr wrap="square" lIns="0" tIns="0" rIns="0" bIns="0" rtlCol="0" anchor="ctr"/>
          <a:lstStyle/>
          <a:p>
            <a:pPr algn="r" indent="0" marL="0">
              <a:buNone/>
            </a:pPr>
            <a:r>
              <a:rPr lang="en-US" sz="1100" u="sng" dirty="0">
                <a:solidFill>
                  <a:srgbClr val="64748B"/>
                </a:solidFill>
                <a:latin typeface="Calibri" pitchFamily="34" charset="0"/>
                <a:ea typeface="Calibri" pitchFamily="34" charset="-122"/>
                <a:cs typeface="Calibri" pitchFamily="34" charset="-120"/>
                <a:hlinkClick r:id="rId1" invalidUrl="" action="" tgtFrame="" tooltip="Feuerwehr Wissen" history="1" highlightClick="0" endSnd="0">
                  <a:extLst>
                    <a:ext uri="{A12FA001-AC4F-418D-AE19-62706E023703}">
                      <ahyp:hlinkClr xmlns:ahyp="http://schemas.microsoft.com/office/drawing/2018/hyperlinkcolor" val="tx"/>
                    </a:ext>
                  </a:extLst>
                </a:hlinkClick>
              </a:rPr>
              <a:t>feuerwehr-wissen-bb.de</a:t>
            </a:r>
            <a:endParaRPr lang="en-US" sz="1100" dirty="0"/>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name="Slide 15">
    <p:bg>
      <p:bgPr>
        <a:solidFill>
          <a:srgbClr val="0F172A"/>
        </a:solidFill>
      </p:bgPr>
    </p:bg>
    <p:spTree>
      <p:nvGrpSpPr>
        <p:cNvPr id="1" name=""/>
        <p:cNvGrpSpPr/>
        <p:nvPr/>
      </p:nvGrpSpPr>
      <p:grpSpPr>
        <a:xfrm>
          <a:off x="0" y="0"/>
          <a:ext cx="0" cy="0"/>
          <a:chOff x="0" y="0"/>
          <a:chExt cx="0" cy="0"/>
        </a:xfrm>
      </p:grpSpPr>
      <p:sp>
        <p:nvSpPr>
          <p:cNvPr id="2" name="Text 0"/>
          <p:cNvSpPr/>
          <p:nvPr/>
        </p:nvSpPr>
        <p:spPr>
          <a:xfrm>
            <a:off x="0" y="2011680"/>
            <a:ext cx="12191695" cy="457200"/>
          </a:xfrm>
          <a:prstGeom prst="rect">
            <a:avLst/>
          </a:prstGeom>
          <a:noFill/>
          <a:ln/>
        </p:spPr>
        <p:txBody>
          <a:bodyPr wrap="square" lIns="0" tIns="0" rIns="0" bIns="0" rtlCol="0" anchor="ctr"/>
          <a:lstStyle/>
          <a:p>
            <a:pPr algn="ctr" indent="0" marL="0">
              <a:buNone/>
            </a:pPr>
            <a:r>
              <a:rPr lang="en-US" sz="2400" b="1" spc="300" kern="0" dirty="0">
                <a:solidFill>
                  <a:srgbClr val="E04545"/>
                </a:solidFill>
                <a:latin typeface="Consolas" pitchFamily="34" charset="0"/>
                <a:ea typeface="Consolas" pitchFamily="34" charset="-122"/>
                <a:cs typeface="Consolas" pitchFamily="34" charset="-120"/>
              </a:rPr>
              <a:t>KAPITEL 03</a:t>
            </a:r>
            <a:endParaRPr lang="en-US" sz="2400" dirty="0"/>
          </a:p>
        </p:txBody>
      </p:sp>
      <p:sp>
        <p:nvSpPr>
          <p:cNvPr id="3" name="Text 1"/>
          <p:cNvSpPr/>
          <p:nvPr/>
        </p:nvSpPr>
        <p:spPr>
          <a:xfrm>
            <a:off x="1097280" y="2606040"/>
            <a:ext cx="9997135" cy="2194560"/>
          </a:xfrm>
          <a:prstGeom prst="rect">
            <a:avLst/>
          </a:prstGeom>
          <a:noFill/>
          <a:ln/>
        </p:spPr>
        <p:txBody>
          <a:bodyPr wrap="square" lIns="0" tIns="0" rIns="0" bIns="0" rtlCol="0" anchor="t"/>
          <a:lstStyle/>
          <a:p>
            <a:pPr algn="ctr" indent="0" marL="0">
              <a:lnSpc>
                <a:spcPct val="95000"/>
              </a:lnSpc>
              <a:buNone/>
            </a:pPr>
            <a:r>
              <a:rPr lang="en-US" sz="6400" b="1" dirty="0">
                <a:solidFill>
                  <a:srgbClr val="FFFFFF"/>
                </a:solidFill>
                <a:latin typeface="Arial Narrow" pitchFamily="34" charset="0"/>
                <a:ea typeface="Arial Narrow" pitchFamily="34" charset="-122"/>
                <a:cs typeface="Arial Narrow" pitchFamily="34" charset="-120"/>
              </a:rPr>
              <a:t>BEFEHLE UND FOLGEN</a:t>
            </a:r>
            <a:endParaRPr lang="en-US" sz="6400" dirty="0"/>
          </a:p>
        </p:txBody>
      </p:sp>
      <p:sp>
        <p:nvSpPr>
          <p:cNvPr id="4" name="Text 2"/>
          <p:cNvSpPr/>
          <p:nvPr/>
        </p:nvSpPr>
        <p:spPr>
          <a:xfrm>
            <a:off x="594360" y="6437376"/>
            <a:ext cx="6400800" cy="274320"/>
          </a:xfrm>
          <a:prstGeom prst="rect">
            <a:avLst/>
          </a:prstGeom>
          <a:noFill/>
          <a:ln/>
        </p:spPr>
        <p:txBody>
          <a:bodyPr wrap="square" lIns="0" tIns="0" rIns="0" bIns="0" rtlCol="0" anchor="ctr"/>
          <a:lstStyle/>
          <a:p>
            <a:pPr indent="0" marL="0">
              <a:buNone/>
            </a:pPr>
            <a:r>
              <a:rPr lang="en-US" sz="1000" dirty="0">
                <a:solidFill>
                  <a:srgbClr val="94A3B8"/>
                </a:solidFill>
                <a:latin typeface="Calibri" pitchFamily="34" charset="0"/>
                <a:ea typeface="Calibri" pitchFamily="34" charset="-122"/>
                <a:cs typeface="Calibri" pitchFamily="34" charset="-120"/>
              </a:rPr>
              <a:t>Planspiel · Verkehrsunfall · Ausbildung  ·  15</a:t>
            </a:r>
            <a:endParaRPr lang="en-US" sz="1000" dirty="0"/>
          </a:p>
        </p:txBody>
      </p:sp>
      <p:sp>
        <p:nvSpPr>
          <p:cNvPr id="5" name="Text 3">
            <a:hlinkClick r:id="rId1" tooltip="Feuerwehr Wissen"/>
          </p:cNvPr>
          <p:cNvSpPr/>
          <p:nvPr/>
        </p:nvSpPr>
        <p:spPr>
          <a:xfrm>
            <a:off x="8488375" y="6437376"/>
            <a:ext cx="3108960" cy="274320"/>
          </a:xfrm>
          <a:prstGeom prst="rect">
            <a:avLst/>
          </a:prstGeom>
          <a:noFill/>
          <a:ln/>
        </p:spPr>
        <p:txBody>
          <a:bodyPr wrap="square" lIns="0" tIns="0" rIns="0" bIns="0" rtlCol="0" anchor="ctr"/>
          <a:lstStyle/>
          <a:p>
            <a:pPr algn="r" indent="0" marL="0">
              <a:buNone/>
            </a:pPr>
            <a:r>
              <a:rPr lang="en-US" sz="1100" u="sng" dirty="0">
                <a:solidFill>
                  <a:srgbClr val="94A3B8"/>
                </a:solidFill>
                <a:latin typeface="Calibri" pitchFamily="34" charset="0"/>
                <a:ea typeface="Calibri" pitchFamily="34" charset="-122"/>
                <a:cs typeface="Calibri" pitchFamily="34" charset="-120"/>
                <a:hlinkClick r:id="rId1" invalidUrl="" action="" tgtFrame="" tooltip="Feuerwehr Wissen" history="1" highlightClick="0" endSnd="0">
                  <a:extLst>
                    <a:ext uri="{A12FA001-AC4F-418D-AE19-62706E023703}">
                      <ahyp:hlinkClr xmlns:ahyp="http://schemas.microsoft.com/office/drawing/2018/hyperlinkcolor" val="tx"/>
                    </a:ext>
                  </a:extLst>
                </a:hlinkClick>
              </a:rPr>
              <a:t>feuerwehr-wissen-bb.de</a:t>
            </a:r>
            <a:endParaRPr lang="en-US" sz="1100" dirty="0"/>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name="Slide 16">
    <p:bg>
      <p:bgPr>
        <a:solidFill>
          <a:srgbClr val="F8FAFC"/>
        </a:solidFill>
      </p:bgPr>
    </p:bg>
    <p:spTree>
      <p:nvGrpSpPr>
        <p:cNvPr id="1" name=""/>
        <p:cNvGrpSpPr/>
        <p:nvPr/>
      </p:nvGrpSpPr>
      <p:grpSpPr>
        <a:xfrm>
          <a:off x="0" y="0"/>
          <a:ext cx="0" cy="0"/>
          <a:chOff x="0" y="0"/>
          <a:chExt cx="0" cy="0"/>
        </a:xfrm>
      </p:grpSpPr>
      <p:sp>
        <p:nvSpPr>
          <p:cNvPr id="2" name="Shape 0"/>
          <p:cNvSpPr/>
          <p:nvPr/>
        </p:nvSpPr>
        <p:spPr>
          <a:xfrm>
            <a:off x="0" y="0"/>
            <a:ext cx="12191695" cy="1024128"/>
          </a:xfrm>
          <a:prstGeom prst="rect">
            <a:avLst/>
          </a:prstGeom>
          <a:solidFill>
            <a:srgbClr val="EEF2F8"/>
          </a:solidFill>
          <a:ln w="12700">
            <a:solidFill>
              <a:srgbClr val="EEF2F8"/>
            </a:solidFill>
            <a:prstDash val="solid"/>
          </a:ln>
        </p:spPr>
      </p:sp>
      <p:sp>
        <p:nvSpPr>
          <p:cNvPr id="3" name="Shape 1"/>
          <p:cNvSpPr/>
          <p:nvPr/>
        </p:nvSpPr>
        <p:spPr>
          <a:xfrm>
            <a:off x="0" y="1024128"/>
            <a:ext cx="12191695" cy="45720"/>
          </a:xfrm>
          <a:prstGeom prst="rect">
            <a:avLst/>
          </a:prstGeom>
          <a:solidFill>
            <a:srgbClr val="B71C1C"/>
          </a:solidFill>
          <a:ln w="12700">
            <a:solidFill>
              <a:srgbClr val="B71C1C"/>
            </a:solidFill>
            <a:prstDash val="solid"/>
          </a:ln>
        </p:spPr>
      </p:sp>
      <p:sp>
        <p:nvSpPr>
          <p:cNvPr id="4" name="Text 2"/>
          <p:cNvSpPr/>
          <p:nvPr/>
        </p:nvSpPr>
        <p:spPr>
          <a:xfrm>
            <a:off x="594360" y="128016"/>
            <a:ext cx="11002975" cy="786384"/>
          </a:xfrm>
          <a:prstGeom prst="rect">
            <a:avLst/>
          </a:prstGeom>
          <a:noFill/>
          <a:ln/>
        </p:spPr>
        <p:txBody>
          <a:bodyPr wrap="square" lIns="0" tIns="0" rIns="0" bIns="0" rtlCol="0" anchor="ctr">
            <a:normAutofit/>
          </a:bodyPr>
          <a:lstStyle/>
          <a:p>
            <a:pPr indent="0" marL="0">
              <a:buNone/>
            </a:pPr>
            <a:r>
              <a:rPr lang="en-US" sz="3400" b="1" dirty="0">
                <a:solidFill>
                  <a:srgbClr val="0F172A"/>
                </a:solidFill>
                <a:latin typeface="Arial Narrow" pitchFamily="34" charset="0"/>
                <a:ea typeface="Arial Narrow" pitchFamily="34" charset="-122"/>
                <a:cs typeface="Arial Narrow" pitchFamily="34" charset="-120"/>
              </a:rPr>
              <a:t>3.1 BEFEHLE GEBEN</a:t>
            </a:r>
            <a:endParaRPr lang="en-US" sz="3400" dirty="0"/>
          </a:p>
        </p:txBody>
      </p:sp>
      <p:graphicFrame>
        <p:nvGraphicFramePr>
          <p:cNvPr id="17" name="Table 0"/>
          <p:cNvGraphicFramePr>
            <a:graphicFrameLocks noGrp="1"/>
          </p:cNvGraphicFramePr>
          <p:nvPr>
            <p:extLst>
              <p:ext uri="{D42A27DB-BD31-4B8C-83A1-F6EECF244321}">
                <p14:modId xmlns:p14="http://schemas.microsoft.com/office/powerpoint/2010/main" val="1579011935"/>
              </p:ext>
            </p:extLst>
          </p:nvPr>
        </p:nvGraphicFramePr>
        <p:xfrm>
          <a:off x="594360" y="1463040"/>
          <a:ext cx="11002975" cy="914400"/>
        </p:xfrm>
        <a:graphic>
          <a:graphicData uri="http://schemas.openxmlformats.org/drawingml/2006/table">
            <a:tbl>
              <a:tblPr/>
              <a:tblGrid>
                <a:gridCol w="411480"/>
                <a:gridCol w="10591495"/>
              </a:tblGrid>
              <a:tr h="0">
                <a:tc>
                  <a:txBody>
                    <a:bodyPr/>
                    <a:lstStyle/>
                    <a:p>
                      <a:pPr algn="ctr" indent="0" marL="0">
                        <a:buNone/>
                      </a:pPr>
                      <a:r>
                        <a:rPr lang="en-US" sz="2400" b="1" dirty="0">
                          <a:solidFill>
                            <a:srgbClr val="B71C1C"/>
                          </a:solidFill>
                          <a:latin typeface="Arial Narrow" pitchFamily="34" charset="0"/>
                          <a:ea typeface="Arial Narrow" pitchFamily="34" charset="-122"/>
                          <a:cs typeface="Arial Narrow" pitchFamily="34" charset="-120"/>
                        </a:rPr>
                        <a:t>›</a:t>
                      </a:r>
                      <a:endParaRPr lang="en-US" sz="2400" dirty="0">
                        <a:latin typeface="Arial Narrow" charset="0"/>
                        <a:ea typeface="Arial Narrow" charset="0"/>
                        <a:cs typeface="Arial Narrow" charset="0"/>
                      </a:endParaRPr>
                    </a:p>
                  </a:txBody>
                  <a:tcPr marL="45720" marR="45720" marT="91440" marB="91440" anchor="t">
                    <a:lnL w="0" cap="flat" cmpd="sng" algn="ctr">
                      <a:noFill/>
                    </a:lnL>
                    <a:lnR w="0" cap="flat" cmpd="sng" algn="ctr">
                      <a:noFill/>
                    </a:lnR>
                    <a:lnT w="0" cap="flat" cmpd="sng" algn="ctr">
                      <a:noFill/>
                    </a:lnT>
                    <a:lnB w="0" cap="flat" cmpd="sng" algn="ctr">
                      <a:noFill/>
                    </a:lnB>
                    <a:solidFill>
                      <a:srgbClr val="F8FAFC"/>
                    </a:solidFill>
                  </a:tcPr>
                </a:tc>
                <a:tc>
                  <a:txBody>
                    <a:bodyPr/>
                    <a:lstStyle/>
                    <a:p>
                      <a:pPr indent="0" marL="0">
                        <a:buNone/>
                      </a:pPr>
                      <a:r>
                        <a:rPr lang="en-US" sz="2000" b="1" dirty="0">
                          <a:solidFill>
                            <a:srgbClr val="0F172A"/>
                          </a:solidFill>
                          <a:latin typeface="Calibri" pitchFamily="34" charset="0"/>
                          <a:ea typeface="Calibri" pitchFamily="34" charset="-122"/>
                          <a:cs typeface="Calibri" pitchFamily="34" charset="-120"/>
                        </a:rPr>
                        <a:t>Reihenfolge zählt: </a:t>
                      </a:r>
                      <a:pPr indent="0" marL="0">
                        <a:buNone/>
                      </a:pPr>
                      <a:r>
                        <a:rPr lang="en-US" sz="2000" dirty="0">
                          <a:solidFill>
                            <a:srgbClr val="334155"/>
                          </a:solidFill>
                          <a:latin typeface="Calibri" pitchFamily="34" charset="0"/>
                          <a:ea typeface="Calibri" pitchFamily="34" charset="-122"/>
                          <a:cs typeface="Calibri" pitchFamily="34" charset="-120"/>
                        </a:rPr>
                        <a:t>Die Maßnahmen werden in der Reihenfolge ausgewertet, in der du sie einreihst.</a:t>
                      </a:r>
                      <a:endParaRPr lang="en-US" sz="2000" dirty="0">
                        <a:latin typeface="Calibri" charset="0"/>
                        <a:ea typeface="Calibri" charset="0"/>
                        <a:cs typeface="Calibri" charset="0"/>
                      </a:endParaRPr>
                    </a:p>
                  </a:txBody>
                  <a:tcPr marL="45720" marR="45720" marT="91440" marB="91440" anchor="t">
                    <a:lnL w="0" cap="flat" cmpd="sng" algn="ctr">
                      <a:noFill/>
                    </a:lnL>
                    <a:lnR w="0" cap="flat" cmpd="sng" algn="ctr">
                      <a:noFill/>
                    </a:lnR>
                    <a:lnT w="0" cap="flat" cmpd="sng" algn="ctr">
                      <a:noFill/>
                    </a:lnT>
                    <a:lnB w="0" cap="flat" cmpd="sng" algn="ctr">
                      <a:noFill/>
                    </a:lnB>
                    <a:solidFill>
                      <a:srgbClr val="F8FAFC"/>
                    </a:solidFill>
                  </a:tcPr>
                </a:tc>
              </a:tr>
              <a:tr h="0">
                <a:tc>
                  <a:txBody>
                    <a:bodyPr/>
                    <a:lstStyle/>
                    <a:p>
                      <a:pPr algn="ctr" indent="0" marL="0">
                        <a:buNone/>
                      </a:pPr>
                      <a:r>
                        <a:rPr lang="en-US" sz="2400" b="1" dirty="0">
                          <a:solidFill>
                            <a:srgbClr val="B71C1C"/>
                          </a:solidFill>
                          <a:latin typeface="Arial Narrow" pitchFamily="34" charset="0"/>
                          <a:ea typeface="Arial Narrow" pitchFamily="34" charset="-122"/>
                          <a:cs typeface="Arial Narrow" pitchFamily="34" charset="-120"/>
                        </a:rPr>
                        <a:t>›</a:t>
                      </a:r>
                      <a:endParaRPr lang="en-US" sz="2400" dirty="0">
                        <a:latin typeface="Arial Narrow" charset="0"/>
                        <a:ea typeface="Arial Narrow" charset="0"/>
                        <a:cs typeface="Arial Narrow" charset="0"/>
                      </a:endParaRPr>
                    </a:p>
                  </a:txBody>
                  <a:tcPr marL="45720" marR="45720" marT="91440" marB="91440" anchor="t">
                    <a:lnL w="0" cap="flat" cmpd="sng" algn="ctr">
                      <a:noFill/>
                    </a:lnL>
                    <a:lnR w="0" cap="flat" cmpd="sng" algn="ctr">
                      <a:noFill/>
                    </a:lnR>
                    <a:lnT w="0" cap="flat" cmpd="sng" algn="ctr">
                      <a:noFill/>
                    </a:lnT>
                    <a:lnB w="0" cap="flat" cmpd="sng" algn="ctr">
                      <a:noFill/>
                    </a:lnB>
                    <a:solidFill>
                      <a:srgbClr val="F8FAFC"/>
                    </a:solidFill>
                  </a:tcPr>
                </a:tc>
                <a:tc>
                  <a:txBody>
                    <a:bodyPr/>
                    <a:lstStyle/>
                    <a:p>
                      <a:pPr indent="0" marL="0">
                        <a:buNone/>
                      </a:pPr>
                      <a:r>
                        <a:rPr lang="en-US" sz="2000" b="1" dirty="0">
                          <a:solidFill>
                            <a:srgbClr val="0F172A"/>
                          </a:solidFill>
                          <a:latin typeface="Calibri" pitchFamily="34" charset="0"/>
                          <a:ea typeface="Calibri" pitchFamily="34" charset="-122"/>
                          <a:cs typeface="Calibri" pitchFamily="34" charset="-120"/>
                        </a:rPr>
                        <a:t>Gliederung: </a:t>
                      </a:r>
                      <a:pPr indent="0" marL="0">
                        <a:buNone/>
                      </a:pPr>
                      <a:r>
                        <a:rPr lang="en-US" sz="2000" dirty="0">
                          <a:solidFill>
                            <a:srgbClr val="334155"/>
                          </a:solidFill>
                          <a:latin typeface="Calibri" pitchFamily="34" charset="0"/>
                          <a:ea typeface="Calibri" pitchFamily="34" charset="-122"/>
                          <a:cs typeface="Calibri" pitchFamily="34" charset="-120"/>
                        </a:rPr>
                        <a:t>Einheit, Auftrag, Mittel, Ziel, Weg, wie in der FwDV 3.</a:t>
                      </a:r>
                      <a:endParaRPr lang="en-US" sz="2000" dirty="0">
                        <a:latin typeface="Calibri" charset="0"/>
                        <a:ea typeface="Calibri" charset="0"/>
                        <a:cs typeface="Calibri" charset="0"/>
                      </a:endParaRPr>
                    </a:p>
                  </a:txBody>
                  <a:tcPr marL="45720" marR="45720" marT="91440" marB="91440" anchor="t">
                    <a:lnL w="0" cap="flat" cmpd="sng" algn="ctr">
                      <a:noFill/>
                    </a:lnL>
                    <a:lnR w="0" cap="flat" cmpd="sng" algn="ctr">
                      <a:noFill/>
                    </a:lnR>
                    <a:lnT w="0" cap="flat" cmpd="sng" algn="ctr">
                      <a:noFill/>
                    </a:lnT>
                    <a:lnB w="0" cap="flat" cmpd="sng" algn="ctr">
                      <a:noFill/>
                    </a:lnB>
                    <a:solidFill>
                      <a:srgbClr val="F8FAFC"/>
                    </a:solidFill>
                  </a:tcPr>
                </a:tc>
              </a:tr>
              <a:tr h="0">
                <a:tc>
                  <a:txBody>
                    <a:bodyPr/>
                    <a:lstStyle/>
                    <a:p>
                      <a:pPr algn="ctr" indent="0" marL="0">
                        <a:buNone/>
                      </a:pPr>
                      <a:r>
                        <a:rPr lang="en-US" sz="2400" b="1" dirty="0">
                          <a:solidFill>
                            <a:srgbClr val="B71C1C"/>
                          </a:solidFill>
                          <a:latin typeface="Arial Narrow" pitchFamily="34" charset="0"/>
                          <a:ea typeface="Arial Narrow" pitchFamily="34" charset="-122"/>
                          <a:cs typeface="Arial Narrow" pitchFamily="34" charset="-120"/>
                        </a:rPr>
                        <a:t>›</a:t>
                      </a:r>
                      <a:endParaRPr lang="en-US" sz="2400" dirty="0">
                        <a:latin typeface="Arial Narrow" charset="0"/>
                        <a:ea typeface="Arial Narrow" charset="0"/>
                        <a:cs typeface="Arial Narrow" charset="0"/>
                      </a:endParaRPr>
                    </a:p>
                  </a:txBody>
                  <a:tcPr marL="45720" marR="45720" marT="91440" marB="91440" anchor="t">
                    <a:lnL w="0" cap="flat" cmpd="sng" algn="ctr">
                      <a:noFill/>
                    </a:lnL>
                    <a:lnR w="0" cap="flat" cmpd="sng" algn="ctr">
                      <a:noFill/>
                    </a:lnR>
                    <a:lnT w="0" cap="flat" cmpd="sng" algn="ctr">
                      <a:noFill/>
                    </a:lnT>
                    <a:lnB w="0" cap="flat" cmpd="sng" algn="ctr">
                      <a:noFill/>
                    </a:lnB>
                    <a:solidFill>
                      <a:srgbClr val="F8FAFC"/>
                    </a:solidFill>
                  </a:tcPr>
                </a:tc>
                <a:tc>
                  <a:txBody>
                    <a:bodyPr/>
                    <a:lstStyle/>
                    <a:p>
                      <a:pPr indent="0" marL="0">
                        <a:buNone/>
                      </a:pPr>
                      <a:r>
                        <a:rPr lang="en-US" sz="2000" b="1" dirty="0">
                          <a:solidFill>
                            <a:srgbClr val="0F172A"/>
                          </a:solidFill>
                          <a:latin typeface="Calibri" pitchFamily="34" charset="0"/>
                          <a:ea typeface="Calibri" pitchFamily="34" charset="-122"/>
                          <a:cs typeface="Calibri" pitchFamily="34" charset="-120"/>
                        </a:rPr>
                        <a:t>Platz: </a:t>
                      </a:r>
                      <a:pPr indent="0" marL="0">
                        <a:buNone/>
                      </a:pPr>
                      <a:r>
                        <a:rPr lang="en-US" sz="2000" dirty="0">
                          <a:solidFill>
                            <a:srgbClr val="334155"/>
                          </a:solidFill>
                          <a:latin typeface="Calibri" pitchFamily="34" charset="0"/>
                          <a:ea typeface="Calibri" pitchFamily="34" charset="-122"/>
                          <a:cs typeface="Calibri" pitchFamily="34" charset="-120"/>
                        </a:rPr>
                        <a:t>Im ersten Durchgang stehen 10 Befehle zur Verfügung.</a:t>
                      </a:r>
                      <a:endParaRPr lang="en-US" sz="2000" dirty="0">
                        <a:latin typeface="Calibri" charset="0"/>
                        <a:ea typeface="Calibri" charset="0"/>
                        <a:cs typeface="Calibri" charset="0"/>
                      </a:endParaRPr>
                    </a:p>
                  </a:txBody>
                  <a:tcPr marL="45720" marR="45720" marT="91440" marB="91440" anchor="t">
                    <a:lnL w="0" cap="flat" cmpd="sng" algn="ctr">
                      <a:noFill/>
                    </a:lnL>
                    <a:lnR w="0" cap="flat" cmpd="sng" algn="ctr">
                      <a:noFill/>
                    </a:lnR>
                    <a:lnT w="0" cap="flat" cmpd="sng" algn="ctr">
                      <a:noFill/>
                    </a:lnT>
                    <a:lnB w="0" cap="flat" cmpd="sng" algn="ctr">
                      <a:noFill/>
                    </a:lnB>
                    <a:solidFill>
                      <a:srgbClr val="F8FAFC"/>
                    </a:solidFill>
                  </a:tcPr>
                </a:tc>
              </a:tr>
              <a:tr h="0">
                <a:tc>
                  <a:txBody>
                    <a:bodyPr/>
                    <a:lstStyle/>
                    <a:p>
                      <a:pPr algn="ctr" indent="0" marL="0">
                        <a:buNone/>
                      </a:pPr>
                      <a:r>
                        <a:rPr lang="en-US" sz="2400" b="1" dirty="0">
                          <a:solidFill>
                            <a:srgbClr val="B71C1C"/>
                          </a:solidFill>
                          <a:latin typeface="Arial Narrow" pitchFamily="34" charset="0"/>
                          <a:ea typeface="Arial Narrow" pitchFamily="34" charset="-122"/>
                          <a:cs typeface="Arial Narrow" pitchFamily="34" charset="-120"/>
                        </a:rPr>
                        <a:t>›</a:t>
                      </a:r>
                      <a:endParaRPr lang="en-US" sz="2400" dirty="0">
                        <a:latin typeface="Arial Narrow" charset="0"/>
                        <a:ea typeface="Arial Narrow" charset="0"/>
                        <a:cs typeface="Arial Narrow" charset="0"/>
                      </a:endParaRPr>
                    </a:p>
                  </a:txBody>
                  <a:tcPr marL="45720" marR="45720" marT="91440" marB="91440" anchor="t">
                    <a:lnL w="0" cap="flat" cmpd="sng" algn="ctr">
                      <a:noFill/>
                    </a:lnL>
                    <a:lnR w="0" cap="flat" cmpd="sng" algn="ctr">
                      <a:noFill/>
                    </a:lnR>
                    <a:lnT w="0" cap="flat" cmpd="sng" algn="ctr">
                      <a:noFill/>
                    </a:lnT>
                    <a:lnB w="0" cap="flat" cmpd="sng" algn="ctr">
                      <a:noFill/>
                    </a:lnB>
                    <a:solidFill>
                      <a:srgbClr val="F8FAFC"/>
                    </a:solidFill>
                  </a:tcPr>
                </a:tc>
                <a:tc>
                  <a:txBody>
                    <a:bodyPr/>
                    <a:lstStyle/>
                    <a:p>
                      <a:pPr indent="0" marL="0">
                        <a:buNone/>
                      </a:pPr>
                      <a:r>
                        <a:rPr lang="en-US" sz="2000" b="1" dirty="0">
                          <a:solidFill>
                            <a:srgbClr val="0F172A"/>
                          </a:solidFill>
                          <a:latin typeface="Calibri" pitchFamily="34" charset="0"/>
                          <a:ea typeface="Calibri" pitchFamily="34" charset="-122"/>
                          <a:cs typeface="Calibri" pitchFamily="34" charset="-120"/>
                        </a:rPr>
                        <a:t>Diskussion: </a:t>
                      </a:r>
                      <a:pPr indent="0" marL="0">
                        <a:buNone/>
                      </a:pPr>
                      <a:r>
                        <a:rPr lang="en-US" sz="2000" dirty="0">
                          <a:solidFill>
                            <a:srgbClr val="334155"/>
                          </a:solidFill>
                          <a:latin typeface="Calibri" pitchFamily="34" charset="0"/>
                          <a:ea typeface="Calibri" pitchFamily="34" charset="-122"/>
                          <a:cs typeface="Calibri" pitchFamily="34" charset="-120"/>
                        </a:rPr>
                        <a:t>Was kommt zuerst? Was darf nicht fehlen?</a:t>
                      </a:r>
                      <a:endParaRPr lang="en-US" sz="2000" dirty="0">
                        <a:latin typeface="Calibri" charset="0"/>
                        <a:ea typeface="Calibri" charset="0"/>
                        <a:cs typeface="Calibri" charset="0"/>
                      </a:endParaRPr>
                    </a:p>
                  </a:txBody>
                  <a:tcPr marL="45720" marR="45720" marT="91440" marB="91440" anchor="t">
                    <a:lnL w="0" cap="flat" cmpd="sng" algn="ctr">
                      <a:noFill/>
                    </a:lnL>
                    <a:lnR w="0" cap="flat" cmpd="sng" algn="ctr">
                      <a:noFill/>
                    </a:lnR>
                    <a:lnT w="0" cap="flat" cmpd="sng" algn="ctr">
                      <a:noFill/>
                    </a:lnT>
                    <a:lnB w="0" cap="flat" cmpd="sng" algn="ctr">
                      <a:noFill/>
                    </a:lnB>
                    <a:solidFill>
                      <a:srgbClr val="F8FAFC"/>
                    </a:solidFill>
                  </a:tcPr>
                </a:tc>
              </a:tr>
            </a:tbl>
          </a:graphicData>
        </a:graphic>
      </p:graphicFrame>
      <p:sp>
        <p:nvSpPr>
          <p:cNvPr id="6" name="Text 3"/>
          <p:cNvSpPr/>
          <p:nvPr/>
        </p:nvSpPr>
        <p:spPr>
          <a:xfrm>
            <a:off x="594360" y="6437376"/>
            <a:ext cx="6400800" cy="274320"/>
          </a:xfrm>
          <a:prstGeom prst="rect">
            <a:avLst/>
          </a:prstGeom>
          <a:noFill/>
          <a:ln/>
        </p:spPr>
        <p:txBody>
          <a:bodyPr wrap="square" lIns="0" tIns="0" rIns="0" bIns="0" rtlCol="0" anchor="ctr"/>
          <a:lstStyle/>
          <a:p>
            <a:pPr indent="0" marL="0">
              <a:buNone/>
            </a:pPr>
            <a:r>
              <a:rPr lang="en-US" sz="1000" dirty="0">
                <a:solidFill>
                  <a:srgbClr val="64748B"/>
                </a:solidFill>
                <a:latin typeface="Calibri" pitchFamily="34" charset="0"/>
                <a:ea typeface="Calibri" pitchFamily="34" charset="-122"/>
                <a:cs typeface="Calibri" pitchFamily="34" charset="-120"/>
              </a:rPr>
              <a:t>Planspiel · Verkehrsunfall · Ausbildung  ·  16</a:t>
            </a:r>
            <a:endParaRPr lang="en-US" sz="1000" dirty="0"/>
          </a:p>
        </p:txBody>
      </p:sp>
      <p:sp>
        <p:nvSpPr>
          <p:cNvPr id="7" name="Text 4">
            <a:hlinkClick r:id="rId1" tooltip="Feuerwehr Wissen"/>
          </p:cNvPr>
          <p:cNvSpPr/>
          <p:nvPr/>
        </p:nvSpPr>
        <p:spPr>
          <a:xfrm>
            <a:off x="8488375" y="6437376"/>
            <a:ext cx="3108960" cy="274320"/>
          </a:xfrm>
          <a:prstGeom prst="rect">
            <a:avLst/>
          </a:prstGeom>
          <a:noFill/>
          <a:ln/>
        </p:spPr>
        <p:txBody>
          <a:bodyPr wrap="square" lIns="0" tIns="0" rIns="0" bIns="0" rtlCol="0" anchor="ctr"/>
          <a:lstStyle/>
          <a:p>
            <a:pPr algn="r" indent="0" marL="0">
              <a:buNone/>
            </a:pPr>
            <a:r>
              <a:rPr lang="en-US" sz="1100" u="sng" dirty="0">
                <a:solidFill>
                  <a:srgbClr val="64748B"/>
                </a:solidFill>
                <a:latin typeface="Calibri" pitchFamily="34" charset="0"/>
                <a:ea typeface="Calibri" pitchFamily="34" charset="-122"/>
                <a:cs typeface="Calibri" pitchFamily="34" charset="-120"/>
                <a:hlinkClick r:id="rId1" invalidUrl="" action="" tgtFrame="" tooltip="Feuerwehr Wissen" history="1" highlightClick="0" endSnd="0">
                  <a:extLst>
                    <a:ext uri="{A12FA001-AC4F-418D-AE19-62706E023703}">
                      <ahyp:hlinkClr xmlns:ahyp="http://schemas.microsoft.com/office/drawing/2018/hyperlinkcolor" val="tx"/>
                    </a:ext>
                  </a:extLst>
                </a:hlinkClick>
              </a:rPr>
              <a:t>feuerwehr-wissen-bb.de</a:t>
            </a:r>
            <a:endParaRPr lang="en-US" sz="1100" dirty="0"/>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name="Slide 17">
    <p:bg>
      <p:bgPr>
        <a:solidFill>
          <a:srgbClr val="F8FAFC"/>
        </a:solidFill>
      </p:bgPr>
    </p:bg>
    <p:spTree>
      <p:nvGrpSpPr>
        <p:cNvPr id="1" name=""/>
        <p:cNvGrpSpPr/>
        <p:nvPr/>
      </p:nvGrpSpPr>
      <p:grpSpPr>
        <a:xfrm>
          <a:off x="0" y="0"/>
          <a:ext cx="0" cy="0"/>
          <a:chOff x="0" y="0"/>
          <a:chExt cx="0" cy="0"/>
        </a:xfrm>
      </p:grpSpPr>
      <p:sp>
        <p:nvSpPr>
          <p:cNvPr id="2" name="Shape 0"/>
          <p:cNvSpPr/>
          <p:nvPr/>
        </p:nvSpPr>
        <p:spPr>
          <a:xfrm>
            <a:off x="0" y="0"/>
            <a:ext cx="12191695" cy="1024128"/>
          </a:xfrm>
          <a:prstGeom prst="rect">
            <a:avLst/>
          </a:prstGeom>
          <a:solidFill>
            <a:srgbClr val="EEF2F8"/>
          </a:solidFill>
          <a:ln w="12700">
            <a:solidFill>
              <a:srgbClr val="EEF2F8"/>
            </a:solidFill>
            <a:prstDash val="solid"/>
          </a:ln>
        </p:spPr>
      </p:sp>
      <p:sp>
        <p:nvSpPr>
          <p:cNvPr id="3" name="Shape 1"/>
          <p:cNvSpPr/>
          <p:nvPr/>
        </p:nvSpPr>
        <p:spPr>
          <a:xfrm>
            <a:off x="0" y="1024128"/>
            <a:ext cx="12191695" cy="45720"/>
          </a:xfrm>
          <a:prstGeom prst="rect">
            <a:avLst/>
          </a:prstGeom>
          <a:solidFill>
            <a:srgbClr val="B71C1C"/>
          </a:solidFill>
          <a:ln w="12700">
            <a:solidFill>
              <a:srgbClr val="B71C1C"/>
            </a:solidFill>
            <a:prstDash val="solid"/>
          </a:ln>
        </p:spPr>
      </p:sp>
      <p:sp>
        <p:nvSpPr>
          <p:cNvPr id="4" name="Text 2"/>
          <p:cNvSpPr/>
          <p:nvPr/>
        </p:nvSpPr>
        <p:spPr>
          <a:xfrm>
            <a:off x="594360" y="128016"/>
            <a:ext cx="11002975" cy="786384"/>
          </a:xfrm>
          <a:prstGeom prst="rect">
            <a:avLst/>
          </a:prstGeom>
          <a:noFill/>
          <a:ln/>
        </p:spPr>
        <p:txBody>
          <a:bodyPr wrap="square" lIns="0" tIns="0" rIns="0" bIns="0" rtlCol="0" anchor="ctr">
            <a:normAutofit/>
          </a:bodyPr>
          <a:lstStyle/>
          <a:p>
            <a:pPr indent="0" marL="0">
              <a:buNone/>
            </a:pPr>
            <a:r>
              <a:rPr lang="en-US" sz="3100" b="1" dirty="0">
                <a:solidFill>
                  <a:srgbClr val="0F172A"/>
                </a:solidFill>
                <a:latin typeface="Arial Narrow" pitchFamily="34" charset="0"/>
                <a:ea typeface="Arial Narrow" pitchFamily="34" charset="-122"/>
                <a:cs typeface="Arial Narrow" pitchFamily="34" charset="-120"/>
              </a:rPr>
              <a:t>3.2 MUSTERLÖSUNG: DIE ERSTEN BEFEHLE</a:t>
            </a:r>
            <a:endParaRPr lang="en-US" sz="3100" dirty="0"/>
          </a:p>
        </p:txBody>
      </p:sp>
      <p:sp>
        <p:nvSpPr>
          <p:cNvPr id="5" name="Shape 3"/>
          <p:cNvSpPr/>
          <p:nvPr/>
        </p:nvSpPr>
        <p:spPr>
          <a:xfrm>
            <a:off x="594360" y="1417320"/>
            <a:ext cx="11002975" cy="841248"/>
          </a:xfrm>
          <a:prstGeom prst="rect">
            <a:avLst/>
          </a:prstGeom>
          <a:solidFill>
            <a:srgbClr val="FFFFFF"/>
          </a:solidFill>
          <a:ln w="9525">
            <a:solidFill>
              <a:srgbClr val="E2E8F0"/>
            </a:solidFill>
            <a:prstDash val="solid"/>
          </a:ln>
        </p:spPr>
      </p:sp>
      <p:sp>
        <p:nvSpPr>
          <p:cNvPr id="6" name="Shape 4"/>
          <p:cNvSpPr/>
          <p:nvPr/>
        </p:nvSpPr>
        <p:spPr>
          <a:xfrm>
            <a:off x="777240" y="1563624"/>
            <a:ext cx="548640" cy="548640"/>
          </a:xfrm>
          <a:prstGeom prst="ellipse">
            <a:avLst/>
          </a:prstGeom>
          <a:solidFill>
            <a:srgbClr val="B71C1C"/>
          </a:solidFill>
          <a:ln w="12700">
            <a:solidFill>
              <a:srgbClr val="B71C1C"/>
            </a:solidFill>
            <a:prstDash val="solid"/>
          </a:ln>
        </p:spPr>
      </p:sp>
      <p:sp>
        <p:nvSpPr>
          <p:cNvPr id="7" name="Text 5"/>
          <p:cNvSpPr/>
          <p:nvPr/>
        </p:nvSpPr>
        <p:spPr>
          <a:xfrm>
            <a:off x="777240" y="1563624"/>
            <a:ext cx="548640" cy="548640"/>
          </a:xfrm>
          <a:prstGeom prst="rect">
            <a:avLst/>
          </a:prstGeom>
          <a:noFill/>
          <a:ln/>
        </p:spPr>
        <p:txBody>
          <a:bodyPr wrap="square" lIns="0" tIns="0" rIns="0" bIns="0" rtlCol="0" anchor="ctr"/>
          <a:lstStyle/>
          <a:p>
            <a:pPr algn="ctr" indent="0" marL="0">
              <a:buNone/>
            </a:pPr>
            <a:r>
              <a:rPr lang="en-US" sz="2200" b="1" dirty="0">
                <a:solidFill>
                  <a:srgbClr val="FFFFFF"/>
                </a:solidFill>
                <a:latin typeface="Arial Narrow" pitchFamily="34" charset="0"/>
                <a:ea typeface="Arial Narrow" pitchFamily="34" charset="-122"/>
                <a:cs typeface="Arial Narrow" pitchFamily="34" charset="-120"/>
              </a:rPr>
              <a:t>1</a:t>
            </a:r>
            <a:endParaRPr lang="en-US" sz="2200" dirty="0"/>
          </a:p>
        </p:txBody>
      </p:sp>
      <p:sp>
        <p:nvSpPr>
          <p:cNvPr id="8" name="Text 6"/>
          <p:cNvSpPr/>
          <p:nvPr/>
        </p:nvSpPr>
        <p:spPr>
          <a:xfrm>
            <a:off x="1554480" y="1417320"/>
            <a:ext cx="9905695" cy="841248"/>
          </a:xfrm>
          <a:prstGeom prst="rect">
            <a:avLst/>
          </a:prstGeom>
          <a:noFill/>
          <a:ln/>
        </p:spPr>
        <p:txBody>
          <a:bodyPr wrap="square" lIns="0" tIns="0" rIns="0" bIns="0" rtlCol="0" anchor="ctr"/>
          <a:lstStyle/>
          <a:p>
            <a:pPr indent="0" marL="0">
              <a:buNone/>
            </a:pPr>
            <a:r>
              <a:rPr lang="en-US" sz="2200" b="1" dirty="0">
                <a:solidFill>
                  <a:srgbClr val="0F172A"/>
                </a:solidFill>
                <a:latin typeface="Calibri" pitchFamily="34" charset="0"/>
                <a:ea typeface="Calibri" pitchFamily="34" charset="-122"/>
                <a:cs typeface="Calibri" pitchFamily="34" charset="-120"/>
              </a:rPr>
              <a:t>Einsatzstelle gegen den Verkehr absichern</a:t>
            </a:r>
            <a:pPr indent="0" marL="0">
              <a:buNone/>
            </a:pPr>
            <a:r>
              <a:rPr lang="en-US" sz="1900" dirty="0">
                <a:solidFill>
                  <a:srgbClr val="334155"/>
                </a:solidFill>
                <a:latin typeface="Calibri" pitchFamily="34" charset="0"/>
                <a:ea typeface="Calibri" pitchFamily="34" charset="-122"/>
                <a:cs typeface="Calibri" pitchFamily="34" charset="-120"/>
              </a:rPr>
              <a:t>   </a:t>
            </a:r>
            <a:endParaRPr lang="en-US" sz="2200" dirty="0"/>
          </a:p>
        </p:txBody>
      </p:sp>
      <p:sp>
        <p:nvSpPr>
          <p:cNvPr id="9" name="Shape 7"/>
          <p:cNvSpPr/>
          <p:nvPr/>
        </p:nvSpPr>
        <p:spPr>
          <a:xfrm>
            <a:off x="594360" y="2368296"/>
            <a:ext cx="11002975" cy="841248"/>
          </a:xfrm>
          <a:prstGeom prst="rect">
            <a:avLst/>
          </a:prstGeom>
          <a:solidFill>
            <a:srgbClr val="FFFFFF"/>
          </a:solidFill>
          <a:ln w="9525">
            <a:solidFill>
              <a:srgbClr val="E2E8F0"/>
            </a:solidFill>
            <a:prstDash val="solid"/>
          </a:ln>
        </p:spPr>
      </p:sp>
      <p:sp>
        <p:nvSpPr>
          <p:cNvPr id="10" name="Shape 8"/>
          <p:cNvSpPr/>
          <p:nvPr/>
        </p:nvSpPr>
        <p:spPr>
          <a:xfrm>
            <a:off x="777240" y="2514600"/>
            <a:ext cx="548640" cy="548640"/>
          </a:xfrm>
          <a:prstGeom prst="ellipse">
            <a:avLst/>
          </a:prstGeom>
          <a:solidFill>
            <a:srgbClr val="B71C1C"/>
          </a:solidFill>
          <a:ln w="12700">
            <a:solidFill>
              <a:srgbClr val="B71C1C"/>
            </a:solidFill>
            <a:prstDash val="solid"/>
          </a:ln>
        </p:spPr>
      </p:sp>
      <p:sp>
        <p:nvSpPr>
          <p:cNvPr id="11" name="Text 9"/>
          <p:cNvSpPr/>
          <p:nvPr/>
        </p:nvSpPr>
        <p:spPr>
          <a:xfrm>
            <a:off x="777240" y="2514600"/>
            <a:ext cx="548640" cy="548640"/>
          </a:xfrm>
          <a:prstGeom prst="rect">
            <a:avLst/>
          </a:prstGeom>
          <a:noFill/>
          <a:ln/>
        </p:spPr>
        <p:txBody>
          <a:bodyPr wrap="square" lIns="0" tIns="0" rIns="0" bIns="0" rtlCol="0" anchor="ctr"/>
          <a:lstStyle/>
          <a:p>
            <a:pPr algn="ctr" indent="0" marL="0">
              <a:buNone/>
            </a:pPr>
            <a:r>
              <a:rPr lang="en-US" sz="2200" b="1" dirty="0">
                <a:solidFill>
                  <a:srgbClr val="FFFFFF"/>
                </a:solidFill>
                <a:latin typeface="Arial Narrow" pitchFamily="34" charset="0"/>
                <a:ea typeface="Arial Narrow" pitchFamily="34" charset="-122"/>
                <a:cs typeface="Arial Narrow" pitchFamily="34" charset="-120"/>
              </a:rPr>
              <a:t>2</a:t>
            </a:r>
            <a:endParaRPr lang="en-US" sz="2200" dirty="0"/>
          </a:p>
        </p:txBody>
      </p:sp>
      <p:sp>
        <p:nvSpPr>
          <p:cNvPr id="12" name="Text 10"/>
          <p:cNvSpPr/>
          <p:nvPr/>
        </p:nvSpPr>
        <p:spPr>
          <a:xfrm>
            <a:off x="1554480" y="2368296"/>
            <a:ext cx="9905695" cy="841248"/>
          </a:xfrm>
          <a:prstGeom prst="rect">
            <a:avLst/>
          </a:prstGeom>
          <a:noFill/>
          <a:ln/>
        </p:spPr>
        <p:txBody>
          <a:bodyPr wrap="square" lIns="0" tIns="0" rIns="0" bIns="0" rtlCol="0" anchor="ctr"/>
          <a:lstStyle/>
          <a:p>
            <a:pPr indent="0" marL="0">
              <a:buNone/>
            </a:pPr>
            <a:r>
              <a:rPr lang="en-US" sz="2200" b="1" dirty="0">
                <a:solidFill>
                  <a:srgbClr val="0F172A"/>
                </a:solidFill>
                <a:latin typeface="Calibri" pitchFamily="34" charset="0"/>
                <a:ea typeface="Calibri" pitchFamily="34" charset="-122"/>
                <a:cs typeface="Calibri" pitchFamily="34" charset="-120"/>
              </a:rPr>
              <a:t>Lagemeldung an die Leitstelle</a:t>
            </a:r>
            <a:pPr indent="0" marL="0">
              <a:buNone/>
            </a:pPr>
            <a:r>
              <a:rPr lang="en-US" sz="1900" dirty="0">
                <a:solidFill>
                  <a:srgbClr val="334155"/>
                </a:solidFill>
                <a:latin typeface="Calibri" pitchFamily="34" charset="0"/>
                <a:ea typeface="Calibri" pitchFamily="34" charset="-122"/>
                <a:cs typeface="Calibri" pitchFamily="34" charset="-120"/>
              </a:rPr>
              <a:t>   </a:t>
            </a:r>
            <a:endParaRPr lang="en-US" sz="2200" dirty="0"/>
          </a:p>
        </p:txBody>
      </p:sp>
      <p:sp>
        <p:nvSpPr>
          <p:cNvPr id="13" name="Shape 11"/>
          <p:cNvSpPr/>
          <p:nvPr/>
        </p:nvSpPr>
        <p:spPr>
          <a:xfrm>
            <a:off x="594360" y="3319272"/>
            <a:ext cx="11002975" cy="841248"/>
          </a:xfrm>
          <a:prstGeom prst="rect">
            <a:avLst/>
          </a:prstGeom>
          <a:solidFill>
            <a:srgbClr val="FFFFFF"/>
          </a:solidFill>
          <a:ln w="9525">
            <a:solidFill>
              <a:srgbClr val="E2E8F0"/>
            </a:solidFill>
            <a:prstDash val="solid"/>
          </a:ln>
        </p:spPr>
      </p:sp>
      <p:sp>
        <p:nvSpPr>
          <p:cNvPr id="14" name="Shape 12"/>
          <p:cNvSpPr/>
          <p:nvPr/>
        </p:nvSpPr>
        <p:spPr>
          <a:xfrm>
            <a:off x="777240" y="3465576"/>
            <a:ext cx="548640" cy="548640"/>
          </a:xfrm>
          <a:prstGeom prst="ellipse">
            <a:avLst/>
          </a:prstGeom>
          <a:solidFill>
            <a:srgbClr val="B71C1C"/>
          </a:solidFill>
          <a:ln w="12700">
            <a:solidFill>
              <a:srgbClr val="B71C1C"/>
            </a:solidFill>
            <a:prstDash val="solid"/>
          </a:ln>
        </p:spPr>
      </p:sp>
      <p:sp>
        <p:nvSpPr>
          <p:cNvPr id="15" name="Text 13"/>
          <p:cNvSpPr/>
          <p:nvPr/>
        </p:nvSpPr>
        <p:spPr>
          <a:xfrm>
            <a:off x="777240" y="3465576"/>
            <a:ext cx="548640" cy="548640"/>
          </a:xfrm>
          <a:prstGeom prst="rect">
            <a:avLst/>
          </a:prstGeom>
          <a:noFill/>
          <a:ln/>
        </p:spPr>
        <p:txBody>
          <a:bodyPr wrap="square" lIns="0" tIns="0" rIns="0" bIns="0" rtlCol="0" anchor="ctr"/>
          <a:lstStyle/>
          <a:p>
            <a:pPr algn="ctr" indent="0" marL="0">
              <a:buNone/>
            </a:pPr>
            <a:r>
              <a:rPr lang="en-US" sz="2200" b="1" dirty="0">
                <a:solidFill>
                  <a:srgbClr val="FFFFFF"/>
                </a:solidFill>
                <a:latin typeface="Arial Narrow" pitchFamily="34" charset="0"/>
                <a:ea typeface="Arial Narrow" pitchFamily="34" charset="-122"/>
                <a:cs typeface="Arial Narrow" pitchFamily="34" charset="-120"/>
              </a:rPr>
              <a:t>3</a:t>
            </a:r>
            <a:endParaRPr lang="en-US" sz="2200" dirty="0"/>
          </a:p>
        </p:txBody>
      </p:sp>
      <p:sp>
        <p:nvSpPr>
          <p:cNvPr id="16" name="Text 14"/>
          <p:cNvSpPr/>
          <p:nvPr/>
        </p:nvSpPr>
        <p:spPr>
          <a:xfrm>
            <a:off x="1554480" y="3319272"/>
            <a:ext cx="9905695" cy="841248"/>
          </a:xfrm>
          <a:prstGeom prst="rect">
            <a:avLst/>
          </a:prstGeom>
          <a:noFill/>
          <a:ln/>
        </p:spPr>
        <p:txBody>
          <a:bodyPr wrap="square" lIns="0" tIns="0" rIns="0" bIns="0" rtlCol="0" anchor="ctr"/>
          <a:lstStyle/>
          <a:p>
            <a:pPr indent="0" marL="0">
              <a:buNone/>
            </a:pPr>
            <a:r>
              <a:rPr lang="en-US" sz="2200" b="1" dirty="0">
                <a:solidFill>
                  <a:srgbClr val="0F172A"/>
                </a:solidFill>
                <a:latin typeface="Calibri" pitchFamily="34" charset="0"/>
                <a:ea typeface="Calibri" pitchFamily="34" charset="-122"/>
                <a:cs typeface="Calibri" pitchFamily="34" charset="-120"/>
              </a:rPr>
              <a:t>Brandschutz sicherstellen (Schnellangriff bereit)</a:t>
            </a:r>
            <a:pPr indent="0" marL="0">
              <a:buNone/>
            </a:pPr>
            <a:r>
              <a:rPr lang="en-US" sz="1900" dirty="0">
                <a:solidFill>
                  <a:srgbClr val="334155"/>
                </a:solidFill>
                <a:latin typeface="Calibri" pitchFamily="34" charset="0"/>
                <a:ea typeface="Calibri" pitchFamily="34" charset="-122"/>
                <a:cs typeface="Calibri" pitchFamily="34" charset="-120"/>
              </a:rPr>
              <a:t>   </a:t>
            </a:r>
            <a:endParaRPr lang="en-US" sz="2200" dirty="0"/>
          </a:p>
        </p:txBody>
      </p:sp>
      <p:sp>
        <p:nvSpPr>
          <p:cNvPr id="17" name="Shape 15"/>
          <p:cNvSpPr/>
          <p:nvPr/>
        </p:nvSpPr>
        <p:spPr>
          <a:xfrm>
            <a:off x="594360" y="4270248"/>
            <a:ext cx="11002975" cy="841248"/>
          </a:xfrm>
          <a:prstGeom prst="rect">
            <a:avLst/>
          </a:prstGeom>
          <a:solidFill>
            <a:srgbClr val="FFFFFF"/>
          </a:solidFill>
          <a:ln w="9525">
            <a:solidFill>
              <a:srgbClr val="E2E8F0"/>
            </a:solidFill>
            <a:prstDash val="solid"/>
          </a:ln>
        </p:spPr>
      </p:sp>
      <p:sp>
        <p:nvSpPr>
          <p:cNvPr id="18" name="Shape 16"/>
          <p:cNvSpPr/>
          <p:nvPr/>
        </p:nvSpPr>
        <p:spPr>
          <a:xfrm>
            <a:off x="777240" y="4416552"/>
            <a:ext cx="548640" cy="548640"/>
          </a:xfrm>
          <a:prstGeom prst="ellipse">
            <a:avLst/>
          </a:prstGeom>
          <a:solidFill>
            <a:srgbClr val="B71C1C"/>
          </a:solidFill>
          <a:ln w="12700">
            <a:solidFill>
              <a:srgbClr val="B71C1C"/>
            </a:solidFill>
            <a:prstDash val="solid"/>
          </a:ln>
        </p:spPr>
      </p:sp>
      <p:sp>
        <p:nvSpPr>
          <p:cNvPr id="19" name="Text 17"/>
          <p:cNvSpPr/>
          <p:nvPr/>
        </p:nvSpPr>
        <p:spPr>
          <a:xfrm>
            <a:off x="777240" y="4416552"/>
            <a:ext cx="548640" cy="548640"/>
          </a:xfrm>
          <a:prstGeom prst="rect">
            <a:avLst/>
          </a:prstGeom>
          <a:noFill/>
          <a:ln/>
        </p:spPr>
        <p:txBody>
          <a:bodyPr wrap="square" lIns="0" tIns="0" rIns="0" bIns="0" rtlCol="0" anchor="ctr"/>
          <a:lstStyle/>
          <a:p>
            <a:pPr algn="ctr" indent="0" marL="0">
              <a:buNone/>
            </a:pPr>
            <a:r>
              <a:rPr lang="en-US" sz="2200" b="1" dirty="0">
                <a:solidFill>
                  <a:srgbClr val="FFFFFF"/>
                </a:solidFill>
                <a:latin typeface="Arial Narrow" pitchFamily="34" charset="0"/>
                <a:ea typeface="Arial Narrow" pitchFamily="34" charset="-122"/>
                <a:cs typeface="Arial Narrow" pitchFamily="34" charset="-120"/>
              </a:rPr>
              <a:t>4</a:t>
            </a:r>
            <a:endParaRPr lang="en-US" sz="2200" dirty="0"/>
          </a:p>
        </p:txBody>
      </p:sp>
      <p:sp>
        <p:nvSpPr>
          <p:cNvPr id="20" name="Text 18"/>
          <p:cNvSpPr/>
          <p:nvPr/>
        </p:nvSpPr>
        <p:spPr>
          <a:xfrm>
            <a:off x="1554480" y="4270248"/>
            <a:ext cx="9905695" cy="841248"/>
          </a:xfrm>
          <a:prstGeom prst="rect">
            <a:avLst/>
          </a:prstGeom>
          <a:noFill/>
          <a:ln/>
        </p:spPr>
        <p:txBody>
          <a:bodyPr wrap="square" lIns="0" tIns="0" rIns="0" bIns="0" rtlCol="0" anchor="ctr"/>
          <a:lstStyle/>
          <a:p>
            <a:pPr indent="0" marL="0">
              <a:buNone/>
            </a:pPr>
            <a:r>
              <a:rPr lang="en-US" sz="2200" b="1" dirty="0">
                <a:solidFill>
                  <a:srgbClr val="0F172A"/>
                </a:solidFill>
                <a:latin typeface="Calibri" pitchFamily="34" charset="0"/>
                <a:ea typeface="Calibri" pitchFamily="34" charset="-122"/>
                <a:cs typeface="Calibri" pitchFamily="34" charset="-120"/>
              </a:rPr>
              <a:t>Unfallfahrzeug stabilisieren (unterbauen und sichern)</a:t>
            </a:r>
            <a:pPr indent="0" marL="0">
              <a:buNone/>
            </a:pPr>
            <a:r>
              <a:rPr lang="en-US" sz="1900" dirty="0">
                <a:solidFill>
                  <a:srgbClr val="334155"/>
                </a:solidFill>
                <a:latin typeface="Calibri" pitchFamily="34" charset="0"/>
                <a:ea typeface="Calibri" pitchFamily="34" charset="-122"/>
                <a:cs typeface="Calibri" pitchFamily="34" charset="-120"/>
              </a:rPr>
              <a:t>   </a:t>
            </a:r>
            <a:endParaRPr lang="en-US" sz="2200" dirty="0"/>
          </a:p>
        </p:txBody>
      </p:sp>
      <p:sp>
        <p:nvSpPr>
          <p:cNvPr id="21" name="Shape 19"/>
          <p:cNvSpPr/>
          <p:nvPr/>
        </p:nvSpPr>
        <p:spPr>
          <a:xfrm>
            <a:off x="594360" y="5221224"/>
            <a:ext cx="11002975" cy="841248"/>
          </a:xfrm>
          <a:prstGeom prst="rect">
            <a:avLst/>
          </a:prstGeom>
          <a:solidFill>
            <a:srgbClr val="FFFFFF"/>
          </a:solidFill>
          <a:ln w="9525">
            <a:solidFill>
              <a:srgbClr val="E2E8F0"/>
            </a:solidFill>
            <a:prstDash val="solid"/>
          </a:ln>
        </p:spPr>
      </p:sp>
      <p:sp>
        <p:nvSpPr>
          <p:cNvPr id="22" name="Shape 20"/>
          <p:cNvSpPr/>
          <p:nvPr/>
        </p:nvSpPr>
        <p:spPr>
          <a:xfrm>
            <a:off x="777240" y="5367528"/>
            <a:ext cx="548640" cy="548640"/>
          </a:xfrm>
          <a:prstGeom prst="ellipse">
            <a:avLst/>
          </a:prstGeom>
          <a:solidFill>
            <a:srgbClr val="B71C1C"/>
          </a:solidFill>
          <a:ln w="12700">
            <a:solidFill>
              <a:srgbClr val="B71C1C"/>
            </a:solidFill>
            <a:prstDash val="solid"/>
          </a:ln>
        </p:spPr>
      </p:sp>
      <p:sp>
        <p:nvSpPr>
          <p:cNvPr id="23" name="Text 21"/>
          <p:cNvSpPr/>
          <p:nvPr/>
        </p:nvSpPr>
        <p:spPr>
          <a:xfrm>
            <a:off x="777240" y="5367528"/>
            <a:ext cx="548640" cy="548640"/>
          </a:xfrm>
          <a:prstGeom prst="rect">
            <a:avLst/>
          </a:prstGeom>
          <a:noFill/>
          <a:ln/>
        </p:spPr>
        <p:txBody>
          <a:bodyPr wrap="square" lIns="0" tIns="0" rIns="0" bIns="0" rtlCol="0" anchor="ctr"/>
          <a:lstStyle/>
          <a:p>
            <a:pPr algn="ctr" indent="0" marL="0">
              <a:buNone/>
            </a:pPr>
            <a:r>
              <a:rPr lang="en-US" sz="2200" b="1" dirty="0">
                <a:solidFill>
                  <a:srgbClr val="FFFFFF"/>
                </a:solidFill>
                <a:latin typeface="Arial Narrow" pitchFamily="34" charset="0"/>
                <a:ea typeface="Arial Narrow" pitchFamily="34" charset="-122"/>
                <a:cs typeface="Arial Narrow" pitchFamily="34" charset="-120"/>
              </a:rPr>
              <a:t>5</a:t>
            </a:r>
            <a:endParaRPr lang="en-US" sz="2200" dirty="0"/>
          </a:p>
        </p:txBody>
      </p:sp>
      <p:sp>
        <p:nvSpPr>
          <p:cNvPr id="24" name="Text 22"/>
          <p:cNvSpPr/>
          <p:nvPr/>
        </p:nvSpPr>
        <p:spPr>
          <a:xfrm>
            <a:off x="1554480" y="5221224"/>
            <a:ext cx="9905695" cy="841248"/>
          </a:xfrm>
          <a:prstGeom prst="rect">
            <a:avLst/>
          </a:prstGeom>
          <a:noFill/>
          <a:ln/>
        </p:spPr>
        <p:txBody>
          <a:bodyPr wrap="square" lIns="0" tIns="0" rIns="0" bIns="0" rtlCol="0" anchor="ctr"/>
          <a:lstStyle/>
          <a:p>
            <a:pPr indent="0" marL="0">
              <a:buNone/>
            </a:pPr>
            <a:r>
              <a:rPr lang="en-US" sz="2200" b="1" dirty="0">
                <a:solidFill>
                  <a:srgbClr val="0F172A"/>
                </a:solidFill>
                <a:latin typeface="Calibri" pitchFamily="34" charset="0"/>
                <a:ea typeface="Calibri" pitchFamily="34" charset="-122"/>
                <a:cs typeface="Calibri" pitchFamily="34" charset="-120"/>
              </a:rPr>
              <a:t>Patienten betreuen (innerer Retter)</a:t>
            </a:r>
            <a:pPr indent="0" marL="0">
              <a:buNone/>
            </a:pPr>
            <a:r>
              <a:rPr lang="en-US" sz="1900" dirty="0">
                <a:solidFill>
                  <a:srgbClr val="334155"/>
                </a:solidFill>
                <a:latin typeface="Calibri" pitchFamily="34" charset="0"/>
                <a:ea typeface="Calibri" pitchFamily="34" charset="-122"/>
                <a:cs typeface="Calibri" pitchFamily="34" charset="-120"/>
              </a:rPr>
              <a:t>   </a:t>
            </a:r>
            <a:endParaRPr lang="en-US" sz="2200" dirty="0"/>
          </a:p>
        </p:txBody>
      </p:sp>
      <p:sp>
        <p:nvSpPr>
          <p:cNvPr id="25" name="Text 23"/>
          <p:cNvSpPr/>
          <p:nvPr/>
        </p:nvSpPr>
        <p:spPr>
          <a:xfrm>
            <a:off x="594360" y="6437376"/>
            <a:ext cx="6400800" cy="274320"/>
          </a:xfrm>
          <a:prstGeom prst="rect">
            <a:avLst/>
          </a:prstGeom>
          <a:noFill/>
          <a:ln/>
        </p:spPr>
        <p:txBody>
          <a:bodyPr wrap="square" lIns="0" tIns="0" rIns="0" bIns="0" rtlCol="0" anchor="ctr"/>
          <a:lstStyle/>
          <a:p>
            <a:pPr indent="0" marL="0">
              <a:buNone/>
            </a:pPr>
            <a:r>
              <a:rPr lang="en-US" sz="1000" dirty="0">
                <a:solidFill>
                  <a:srgbClr val="64748B"/>
                </a:solidFill>
                <a:latin typeface="Calibri" pitchFamily="34" charset="0"/>
                <a:ea typeface="Calibri" pitchFamily="34" charset="-122"/>
                <a:cs typeface="Calibri" pitchFamily="34" charset="-120"/>
              </a:rPr>
              <a:t>Planspiel · Verkehrsunfall · Ausbildung  ·  17</a:t>
            </a:r>
            <a:endParaRPr lang="en-US" sz="1000" dirty="0"/>
          </a:p>
        </p:txBody>
      </p:sp>
      <p:sp>
        <p:nvSpPr>
          <p:cNvPr id="26" name="Text 24">
            <a:hlinkClick r:id="rId1" tooltip="Feuerwehr Wissen"/>
          </p:cNvPr>
          <p:cNvSpPr/>
          <p:nvPr/>
        </p:nvSpPr>
        <p:spPr>
          <a:xfrm>
            <a:off x="8488375" y="6437376"/>
            <a:ext cx="3108960" cy="274320"/>
          </a:xfrm>
          <a:prstGeom prst="rect">
            <a:avLst/>
          </a:prstGeom>
          <a:noFill/>
          <a:ln/>
        </p:spPr>
        <p:txBody>
          <a:bodyPr wrap="square" lIns="0" tIns="0" rIns="0" bIns="0" rtlCol="0" anchor="ctr"/>
          <a:lstStyle/>
          <a:p>
            <a:pPr algn="r" indent="0" marL="0">
              <a:buNone/>
            </a:pPr>
            <a:r>
              <a:rPr lang="en-US" sz="1100" u="sng" dirty="0">
                <a:solidFill>
                  <a:srgbClr val="64748B"/>
                </a:solidFill>
                <a:latin typeface="Calibri" pitchFamily="34" charset="0"/>
                <a:ea typeface="Calibri" pitchFamily="34" charset="-122"/>
                <a:cs typeface="Calibri" pitchFamily="34" charset="-120"/>
                <a:hlinkClick r:id="rId1" invalidUrl="" action="" tgtFrame="" tooltip="Feuerwehr Wissen" history="1" highlightClick="0" endSnd="0">
                  <a:extLst>
                    <a:ext uri="{A12FA001-AC4F-418D-AE19-62706E023703}">
                      <ahyp:hlinkClr xmlns:ahyp="http://schemas.microsoft.com/office/drawing/2018/hyperlinkcolor" val="tx"/>
                    </a:ext>
                  </a:extLst>
                </a:hlinkClick>
              </a:rPr>
              <a:t>feuerwehr-wissen-bb.de</a:t>
            </a:r>
            <a:endParaRPr lang="en-US" sz="1100" dirty="0"/>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name="Slide 18">
    <p:bg>
      <p:bgPr>
        <a:solidFill>
          <a:srgbClr val="F8FAFC"/>
        </a:solidFill>
      </p:bgPr>
    </p:bg>
    <p:spTree>
      <p:nvGrpSpPr>
        <p:cNvPr id="1" name=""/>
        <p:cNvGrpSpPr/>
        <p:nvPr/>
      </p:nvGrpSpPr>
      <p:grpSpPr>
        <a:xfrm>
          <a:off x="0" y="0"/>
          <a:ext cx="0" cy="0"/>
          <a:chOff x="0" y="0"/>
          <a:chExt cx="0" cy="0"/>
        </a:xfrm>
      </p:grpSpPr>
      <p:sp>
        <p:nvSpPr>
          <p:cNvPr id="2" name="Shape 0"/>
          <p:cNvSpPr/>
          <p:nvPr/>
        </p:nvSpPr>
        <p:spPr>
          <a:xfrm>
            <a:off x="0" y="0"/>
            <a:ext cx="12191695" cy="1024128"/>
          </a:xfrm>
          <a:prstGeom prst="rect">
            <a:avLst/>
          </a:prstGeom>
          <a:solidFill>
            <a:srgbClr val="EEF2F8"/>
          </a:solidFill>
          <a:ln w="12700">
            <a:solidFill>
              <a:srgbClr val="EEF2F8"/>
            </a:solidFill>
            <a:prstDash val="solid"/>
          </a:ln>
        </p:spPr>
      </p:sp>
      <p:sp>
        <p:nvSpPr>
          <p:cNvPr id="3" name="Shape 1"/>
          <p:cNvSpPr/>
          <p:nvPr/>
        </p:nvSpPr>
        <p:spPr>
          <a:xfrm>
            <a:off x="0" y="1024128"/>
            <a:ext cx="12191695" cy="45720"/>
          </a:xfrm>
          <a:prstGeom prst="rect">
            <a:avLst/>
          </a:prstGeom>
          <a:solidFill>
            <a:srgbClr val="B71C1C"/>
          </a:solidFill>
          <a:ln w="12700">
            <a:solidFill>
              <a:srgbClr val="B71C1C"/>
            </a:solidFill>
            <a:prstDash val="solid"/>
          </a:ln>
        </p:spPr>
      </p:sp>
      <p:sp>
        <p:nvSpPr>
          <p:cNvPr id="4" name="Text 2"/>
          <p:cNvSpPr/>
          <p:nvPr/>
        </p:nvSpPr>
        <p:spPr>
          <a:xfrm>
            <a:off x="594360" y="128016"/>
            <a:ext cx="11002975" cy="786384"/>
          </a:xfrm>
          <a:prstGeom prst="rect">
            <a:avLst/>
          </a:prstGeom>
          <a:noFill/>
          <a:ln/>
        </p:spPr>
        <p:txBody>
          <a:bodyPr wrap="square" lIns="0" tIns="0" rIns="0" bIns="0" rtlCol="0" anchor="ctr">
            <a:normAutofit/>
          </a:bodyPr>
          <a:lstStyle/>
          <a:p>
            <a:pPr indent="0" marL="0">
              <a:buNone/>
            </a:pPr>
            <a:r>
              <a:rPr lang="en-US" sz="3400" b="1" dirty="0">
                <a:solidFill>
                  <a:srgbClr val="0F172A"/>
                </a:solidFill>
                <a:latin typeface="Arial Narrow" pitchFamily="34" charset="0"/>
                <a:ea typeface="Arial Narrow" pitchFamily="34" charset="-122"/>
                <a:cs typeface="Arial Narrow" pitchFamily="34" charset="-120"/>
              </a:rPr>
              <a:t>3.3 MUSTERLÖSUNG: WEITERE BEFEHLE</a:t>
            </a:r>
            <a:endParaRPr lang="en-US" sz="3400" dirty="0"/>
          </a:p>
        </p:txBody>
      </p:sp>
      <p:sp>
        <p:nvSpPr>
          <p:cNvPr id="5" name="Shape 3"/>
          <p:cNvSpPr/>
          <p:nvPr/>
        </p:nvSpPr>
        <p:spPr>
          <a:xfrm>
            <a:off x="594360" y="1417320"/>
            <a:ext cx="11002975" cy="841248"/>
          </a:xfrm>
          <a:prstGeom prst="rect">
            <a:avLst/>
          </a:prstGeom>
          <a:solidFill>
            <a:srgbClr val="FFFFFF"/>
          </a:solidFill>
          <a:ln w="9525">
            <a:solidFill>
              <a:srgbClr val="E2E8F0"/>
            </a:solidFill>
            <a:prstDash val="solid"/>
          </a:ln>
        </p:spPr>
      </p:sp>
      <p:sp>
        <p:nvSpPr>
          <p:cNvPr id="6" name="Shape 4"/>
          <p:cNvSpPr/>
          <p:nvPr/>
        </p:nvSpPr>
        <p:spPr>
          <a:xfrm>
            <a:off x="777240" y="1563624"/>
            <a:ext cx="548640" cy="548640"/>
          </a:xfrm>
          <a:prstGeom prst="ellipse">
            <a:avLst/>
          </a:prstGeom>
          <a:solidFill>
            <a:srgbClr val="B71C1C"/>
          </a:solidFill>
          <a:ln w="12700">
            <a:solidFill>
              <a:srgbClr val="B71C1C"/>
            </a:solidFill>
            <a:prstDash val="solid"/>
          </a:ln>
        </p:spPr>
      </p:sp>
      <p:sp>
        <p:nvSpPr>
          <p:cNvPr id="7" name="Text 5"/>
          <p:cNvSpPr/>
          <p:nvPr/>
        </p:nvSpPr>
        <p:spPr>
          <a:xfrm>
            <a:off x="777240" y="1563624"/>
            <a:ext cx="548640" cy="548640"/>
          </a:xfrm>
          <a:prstGeom prst="rect">
            <a:avLst/>
          </a:prstGeom>
          <a:noFill/>
          <a:ln/>
        </p:spPr>
        <p:txBody>
          <a:bodyPr wrap="square" lIns="0" tIns="0" rIns="0" bIns="0" rtlCol="0" anchor="ctr"/>
          <a:lstStyle/>
          <a:p>
            <a:pPr algn="ctr" indent="0" marL="0">
              <a:buNone/>
            </a:pPr>
            <a:r>
              <a:rPr lang="en-US" sz="2200" b="1" dirty="0">
                <a:solidFill>
                  <a:srgbClr val="FFFFFF"/>
                </a:solidFill>
                <a:latin typeface="Arial Narrow" pitchFamily="34" charset="0"/>
                <a:ea typeface="Arial Narrow" pitchFamily="34" charset="-122"/>
                <a:cs typeface="Arial Narrow" pitchFamily="34" charset="-120"/>
              </a:rPr>
              <a:t>1</a:t>
            </a:r>
            <a:endParaRPr lang="en-US" sz="2200" dirty="0"/>
          </a:p>
        </p:txBody>
      </p:sp>
      <p:sp>
        <p:nvSpPr>
          <p:cNvPr id="8" name="Text 6"/>
          <p:cNvSpPr/>
          <p:nvPr/>
        </p:nvSpPr>
        <p:spPr>
          <a:xfrm>
            <a:off x="1554480" y="1417320"/>
            <a:ext cx="9905695" cy="841248"/>
          </a:xfrm>
          <a:prstGeom prst="rect">
            <a:avLst/>
          </a:prstGeom>
          <a:noFill/>
          <a:ln/>
        </p:spPr>
        <p:txBody>
          <a:bodyPr wrap="square" lIns="0" tIns="0" rIns="0" bIns="0" rtlCol="0" anchor="ctr"/>
          <a:lstStyle/>
          <a:p>
            <a:pPr indent="0" marL="0">
              <a:buNone/>
            </a:pPr>
            <a:r>
              <a:rPr lang="en-US" sz="2200" b="1" dirty="0">
                <a:solidFill>
                  <a:srgbClr val="0F172A"/>
                </a:solidFill>
                <a:latin typeface="Calibri" pitchFamily="34" charset="0"/>
                <a:ea typeface="Calibri" pitchFamily="34" charset="-122"/>
                <a:cs typeface="Calibri" pitchFamily="34" charset="-120"/>
              </a:rPr>
              <a:t>Kräfte nachfordern (mittlere Stufe)</a:t>
            </a:r>
            <a:pPr indent="0" marL="0">
              <a:buNone/>
            </a:pPr>
            <a:r>
              <a:rPr lang="en-US" sz="1900" dirty="0">
                <a:solidFill>
                  <a:srgbClr val="334155"/>
                </a:solidFill>
                <a:latin typeface="Calibri" pitchFamily="34" charset="0"/>
                <a:ea typeface="Calibri" pitchFamily="34" charset="-122"/>
                <a:cs typeface="Calibri" pitchFamily="34" charset="-120"/>
              </a:rPr>
              <a:t>   </a:t>
            </a:r>
            <a:endParaRPr lang="en-US" sz="2200" dirty="0"/>
          </a:p>
        </p:txBody>
      </p:sp>
      <p:sp>
        <p:nvSpPr>
          <p:cNvPr id="9" name="Shape 7"/>
          <p:cNvSpPr/>
          <p:nvPr/>
        </p:nvSpPr>
        <p:spPr>
          <a:xfrm>
            <a:off x="594360" y="2368296"/>
            <a:ext cx="11002975" cy="841248"/>
          </a:xfrm>
          <a:prstGeom prst="rect">
            <a:avLst/>
          </a:prstGeom>
          <a:solidFill>
            <a:srgbClr val="FFFFFF"/>
          </a:solidFill>
          <a:ln w="9525">
            <a:solidFill>
              <a:srgbClr val="E2E8F0"/>
            </a:solidFill>
            <a:prstDash val="solid"/>
          </a:ln>
        </p:spPr>
      </p:sp>
      <p:sp>
        <p:nvSpPr>
          <p:cNvPr id="10" name="Shape 8"/>
          <p:cNvSpPr/>
          <p:nvPr/>
        </p:nvSpPr>
        <p:spPr>
          <a:xfrm>
            <a:off x="777240" y="2514600"/>
            <a:ext cx="548640" cy="548640"/>
          </a:xfrm>
          <a:prstGeom prst="ellipse">
            <a:avLst/>
          </a:prstGeom>
          <a:solidFill>
            <a:srgbClr val="B71C1C"/>
          </a:solidFill>
          <a:ln w="12700">
            <a:solidFill>
              <a:srgbClr val="B71C1C"/>
            </a:solidFill>
            <a:prstDash val="solid"/>
          </a:ln>
        </p:spPr>
      </p:sp>
      <p:sp>
        <p:nvSpPr>
          <p:cNvPr id="11" name="Text 9"/>
          <p:cNvSpPr/>
          <p:nvPr/>
        </p:nvSpPr>
        <p:spPr>
          <a:xfrm>
            <a:off x="777240" y="2514600"/>
            <a:ext cx="548640" cy="548640"/>
          </a:xfrm>
          <a:prstGeom prst="rect">
            <a:avLst/>
          </a:prstGeom>
          <a:noFill/>
          <a:ln/>
        </p:spPr>
        <p:txBody>
          <a:bodyPr wrap="square" lIns="0" tIns="0" rIns="0" bIns="0" rtlCol="0" anchor="ctr"/>
          <a:lstStyle/>
          <a:p>
            <a:pPr algn="ctr" indent="0" marL="0">
              <a:buNone/>
            </a:pPr>
            <a:r>
              <a:rPr lang="en-US" sz="2200" b="1" dirty="0">
                <a:solidFill>
                  <a:srgbClr val="FFFFFF"/>
                </a:solidFill>
                <a:latin typeface="Arial Narrow" pitchFamily="34" charset="0"/>
                <a:ea typeface="Arial Narrow" pitchFamily="34" charset="-122"/>
                <a:cs typeface="Arial Narrow" pitchFamily="34" charset="-120"/>
              </a:rPr>
              <a:t>2</a:t>
            </a:r>
            <a:endParaRPr lang="en-US" sz="2200" dirty="0"/>
          </a:p>
        </p:txBody>
      </p:sp>
      <p:sp>
        <p:nvSpPr>
          <p:cNvPr id="12" name="Text 10"/>
          <p:cNvSpPr/>
          <p:nvPr/>
        </p:nvSpPr>
        <p:spPr>
          <a:xfrm>
            <a:off x="1554480" y="2368296"/>
            <a:ext cx="9905695" cy="841248"/>
          </a:xfrm>
          <a:prstGeom prst="rect">
            <a:avLst/>
          </a:prstGeom>
          <a:noFill/>
          <a:ln/>
        </p:spPr>
        <p:txBody>
          <a:bodyPr wrap="square" lIns="0" tIns="0" rIns="0" bIns="0" rtlCol="0" anchor="ctr"/>
          <a:lstStyle/>
          <a:p>
            <a:pPr indent="0" marL="0">
              <a:buNone/>
            </a:pPr>
            <a:r>
              <a:rPr lang="en-US" sz="2200" b="1" dirty="0">
                <a:solidFill>
                  <a:srgbClr val="0F172A"/>
                </a:solidFill>
                <a:latin typeface="Calibri" pitchFamily="34" charset="0"/>
                <a:ea typeface="Calibri" pitchFamily="34" charset="-122"/>
                <a:cs typeface="Calibri" pitchFamily="34" charset="-120"/>
              </a:rPr>
              <a:t>Polizei nachfordern</a:t>
            </a:r>
            <a:pPr indent="0" marL="0">
              <a:buNone/>
            </a:pPr>
            <a:r>
              <a:rPr lang="en-US" sz="1900" dirty="0">
                <a:solidFill>
                  <a:srgbClr val="334155"/>
                </a:solidFill>
                <a:latin typeface="Calibri" pitchFamily="34" charset="0"/>
                <a:ea typeface="Calibri" pitchFamily="34" charset="-122"/>
                <a:cs typeface="Calibri" pitchFamily="34" charset="-120"/>
              </a:rPr>
              <a:t>   </a:t>
            </a:r>
            <a:endParaRPr lang="en-US" sz="2200" dirty="0"/>
          </a:p>
        </p:txBody>
      </p:sp>
      <p:sp>
        <p:nvSpPr>
          <p:cNvPr id="13" name="Shape 11"/>
          <p:cNvSpPr/>
          <p:nvPr/>
        </p:nvSpPr>
        <p:spPr>
          <a:xfrm>
            <a:off x="594360" y="3319272"/>
            <a:ext cx="11002975" cy="841248"/>
          </a:xfrm>
          <a:prstGeom prst="rect">
            <a:avLst/>
          </a:prstGeom>
          <a:solidFill>
            <a:srgbClr val="FFFFFF"/>
          </a:solidFill>
          <a:ln w="9525">
            <a:solidFill>
              <a:srgbClr val="E2E8F0"/>
            </a:solidFill>
            <a:prstDash val="solid"/>
          </a:ln>
        </p:spPr>
      </p:sp>
      <p:sp>
        <p:nvSpPr>
          <p:cNvPr id="14" name="Shape 12"/>
          <p:cNvSpPr/>
          <p:nvPr/>
        </p:nvSpPr>
        <p:spPr>
          <a:xfrm>
            <a:off x="777240" y="3465576"/>
            <a:ext cx="548640" cy="548640"/>
          </a:xfrm>
          <a:prstGeom prst="ellipse">
            <a:avLst/>
          </a:prstGeom>
          <a:solidFill>
            <a:srgbClr val="B71C1C"/>
          </a:solidFill>
          <a:ln w="12700">
            <a:solidFill>
              <a:srgbClr val="B71C1C"/>
            </a:solidFill>
            <a:prstDash val="solid"/>
          </a:ln>
        </p:spPr>
      </p:sp>
      <p:sp>
        <p:nvSpPr>
          <p:cNvPr id="15" name="Text 13"/>
          <p:cNvSpPr/>
          <p:nvPr/>
        </p:nvSpPr>
        <p:spPr>
          <a:xfrm>
            <a:off x="777240" y="3465576"/>
            <a:ext cx="548640" cy="548640"/>
          </a:xfrm>
          <a:prstGeom prst="rect">
            <a:avLst/>
          </a:prstGeom>
          <a:noFill/>
          <a:ln/>
        </p:spPr>
        <p:txBody>
          <a:bodyPr wrap="square" lIns="0" tIns="0" rIns="0" bIns="0" rtlCol="0" anchor="ctr"/>
          <a:lstStyle/>
          <a:p>
            <a:pPr algn="ctr" indent="0" marL="0">
              <a:buNone/>
            </a:pPr>
            <a:r>
              <a:rPr lang="en-US" sz="2200" b="1" dirty="0">
                <a:solidFill>
                  <a:srgbClr val="FFFFFF"/>
                </a:solidFill>
                <a:latin typeface="Arial Narrow" pitchFamily="34" charset="0"/>
                <a:ea typeface="Arial Narrow" pitchFamily="34" charset="-122"/>
                <a:cs typeface="Arial Narrow" pitchFamily="34" charset="-120"/>
              </a:rPr>
              <a:t>3</a:t>
            </a:r>
            <a:endParaRPr lang="en-US" sz="2200" dirty="0"/>
          </a:p>
        </p:txBody>
      </p:sp>
      <p:sp>
        <p:nvSpPr>
          <p:cNvPr id="16" name="Text 14"/>
          <p:cNvSpPr/>
          <p:nvPr/>
        </p:nvSpPr>
        <p:spPr>
          <a:xfrm>
            <a:off x="1554480" y="3319272"/>
            <a:ext cx="9905695" cy="841248"/>
          </a:xfrm>
          <a:prstGeom prst="rect">
            <a:avLst/>
          </a:prstGeom>
          <a:noFill/>
          <a:ln/>
        </p:spPr>
        <p:txBody>
          <a:bodyPr wrap="square" lIns="0" tIns="0" rIns="0" bIns="0" rtlCol="0" anchor="ctr"/>
          <a:lstStyle/>
          <a:p>
            <a:pPr indent="0" marL="0">
              <a:buNone/>
            </a:pPr>
            <a:r>
              <a:rPr lang="en-US" sz="2200" b="1" dirty="0">
                <a:solidFill>
                  <a:srgbClr val="0F172A"/>
                </a:solidFill>
                <a:latin typeface="Calibri" pitchFamily="34" charset="0"/>
                <a:ea typeface="Calibri" pitchFamily="34" charset="-122"/>
                <a:cs typeface="Calibri" pitchFamily="34" charset="-120"/>
              </a:rPr>
              <a:t>Glasmanagement (Scheiben sichern und entfernen)</a:t>
            </a:r>
            <a:pPr indent="0" marL="0">
              <a:buNone/>
            </a:pPr>
            <a:r>
              <a:rPr lang="en-US" sz="1900" dirty="0">
                <a:solidFill>
                  <a:srgbClr val="334155"/>
                </a:solidFill>
                <a:latin typeface="Calibri" pitchFamily="34" charset="0"/>
                <a:ea typeface="Calibri" pitchFamily="34" charset="-122"/>
                <a:cs typeface="Calibri" pitchFamily="34" charset="-120"/>
              </a:rPr>
              <a:t>   </a:t>
            </a:r>
            <a:endParaRPr lang="en-US" sz="2200" dirty="0"/>
          </a:p>
        </p:txBody>
      </p:sp>
      <p:sp>
        <p:nvSpPr>
          <p:cNvPr id="17" name="Shape 15"/>
          <p:cNvSpPr/>
          <p:nvPr/>
        </p:nvSpPr>
        <p:spPr>
          <a:xfrm>
            <a:off x="594360" y="4270248"/>
            <a:ext cx="11002975" cy="841248"/>
          </a:xfrm>
          <a:prstGeom prst="rect">
            <a:avLst/>
          </a:prstGeom>
          <a:solidFill>
            <a:srgbClr val="FFFFFF"/>
          </a:solidFill>
          <a:ln w="9525">
            <a:solidFill>
              <a:srgbClr val="E2E8F0"/>
            </a:solidFill>
            <a:prstDash val="solid"/>
          </a:ln>
        </p:spPr>
      </p:sp>
      <p:sp>
        <p:nvSpPr>
          <p:cNvPr id="18" name="Shape 16"/>
          <p:cNvSpPr/>
          <p:nvPr/>
        </p:nvSpPr>
        <p:spPr>
          <a:xfrm>
            <a:off x="777240" y="4416552"/>
            <a:ext cx="548640" cy="548640"/>
          </a:xfrm>
          <a:prstGeom prst="ellipse">
            <a:avLst/>
          </a:prstGeom>
          <a:solidFill>
            <a:srgbClr val="B71C1C"/>
          </a:solidFill>
          <a:ln w="12700">
            <a:solidFill>
              <a:srgbClr val="B71C1C"/>
            </a:solidFill>
            <a:prstDash val="solid"/>
          </a:ln>
        </p:spPr>
      </p:sp>
      <p:sp>
        <p:nvSpPr>
          <p:cNvPr id="19" name="Text 17"/>
          <p:cNvSpPr/>
          <p:nvPr/>
        </p:nvSpPr>
        <p:spPr>
          <a:xfrm>
            <a:off x="777240" y="4416552"/>
            <a:ext cx="548640" cy="548640"/>
          </a:xfrm>
          <a:prstGeom prst="rect">
            <a:avLst/>
          </a:prstGeom>
          <a:noFill/>
          <a:ln/>
        </p:spPr>
        <p:txBody>
          <a:bodyPr wrap="square" lIns="0" tIns="0" rIns="0" bIns="0" rtlCol="0" anchor="ctr"/>
          <a:lstStyle/>
          <a:p>
            <a:pPr algn="ctr" indent="0" marL="0">
              <a:buNone/>
            </a:pPr>
            <a:r>
              <a:rPr lang="en-US" sz="2200" b="1" dirty="0">
                <a:solidFill>
                  <a:srgbClr val="FFFFFF"/>
                </a:solidFill>
                <a:latin typeface="Arial Narrow" pitchFamily="34" charset="0"/>
                <a:ea typeface="Arial Narrow" pitchFamily="34" charset="-122"/>
                <a:cs typeface="Arial Narrow" pitchFamily="34" charset="-120"/>
              </a:rPr>
              <a:t>4</a:t>
            </a:r>
            <a:endParaRPr lang="en-US" sz="2200" dirty="0"/>
          </a:p>
        </p:txBody>
      </p:sp>
      <p:sp>
        <p:nvSpPr>
          <p:cNvPr id="20" name="Text 18"/>
          <p:cNvSpPr/>
          <p:nvPr/>
        </p:nvSpPr>
        <p:spPr>
          <a:xfrm>
            <a:off x="1554480" y="4270248"/>
            <a:ext cx="9905695" cy="841248"/>
          </a:xfrm>
          <a:prstGeom prst="rect">
            <a:avLst/>
          </a:prstGeom>
          <a:noFill/>
          <a:ln/>
        </p:spPr>
        <p:txBody>
          <a:bodyPr wrap="square" lIns="0" tIns="0" rIns="0" bIns="0" rtlCol="0" anchor="ctr"/>
          <a:lstStyle/>
          <a:p>
            <a:pPr indent="0" marL="0">
              <a:buNone/>
            </a:pPr>
            <a:r>
              <a:rPr lang="en-US" sz="2200" b="1" dirty="0">
                <a:solidFill>
                  <a:srgbClr val="0F172A"/>
                </a:solidFill>
                <a:latin typeface="Calibri" pitchFamily="34" charset="0"/>
                <a:ea typeface="Calibri" pitchFamily="34" charset="-122"/>
                <a:cs typeface="Calibri" pitchFamily="34" charset="-120"/>
              </a:rPr>
              <a:t>Gurt früh schneiden oder öffnen</a:t>
            </a:r>
            <a:pPr indent="0" marL="0">
              <a:buNone/>
            </a:pPr>
            <a:r>
              <a:rPr lang="en-US" sz="1900" dirty="0">
                <a:solidFill>
                  <a:srgbClr val="334155"/>
                </a:solidFill>
                <a:latin typeface="Calibri" pitchFamily="34" charset="0"/>
                <a:ea typeface="Calibri" pitchFamily="34" charset="-122"/>
                <a:cs typeface="Calibri" pitchFamily="34" charset="-120"/>
              </a:rPr>
              <a:t>   </a:t>
            </a:r>
            <a:endParaRPr lang="en-US" sz="2200" dirty="0"/>
          </a:p>
        </p:txBody>
      </p:sp>
      <p:sp>
        <p:nvSpPr>
          <p:cNvPr id="21" name="Shape 19"/>
          <p:cNvSpPr/>
          <p:nvPr/>
        </p:nvSpPr>
        <p:spPr>
          <a:xfrm>
            <a:off x="594360" y="5221224"/>
            <a:ext cx="11002975" cy="841248"/>
          </a:xfrm>
          <a:prstGeom prst="rect">
            <a:avLst/>
          </a:prstGeom>
          <a:solidFill>
            <a:srgbClr val="FFFFFF"/>
          </a:solidFill>
          <a:ln w="9525">
            <a:solidFill>
              <a:srgbClr val="E2E8F0"/>
            </a:solidFill>
            <a:prstDash val="solid"/>
          </a:ln>
        </p:spPr>
      </p:sp>
      <p:sp>
        <p:nvSpPr>
          <p:cNvPr id="22" name="Shape 20"/>
          <p:cNvSpPr/>
          <p:nvPr/>
        </p:nvSpPr>
        <p:spPr>
          <a:xfrm>
            <a:off x="777240" y="5367528"/>
            <a:ext cx="548640" cy="548640"/>
          </a:xfrm>
          <a:prstGeom prst="ellipse">
            <a:avLst/>
          </a:prstGeom>
          <a:solidFill>
            <a:srgbClr val="B71C1C"/>
          </a:solidFill>
          <a:ln w="12700">
            <a:solidFill>
              <a:srgbClr val="B71C1C"/>
            </a:solidFill>
            <a:prstDash val="solid"/>
          </a:ln>
        </p:spPr>
      </p:sp>
      <p:sp>
        <p:nvSpPr>
          <p:cNvPr id="23" name="Text 21"/>
          <p:cNvSpPr/>
          <p:nvPr/>
        </p:nvSpPr>
        <p:spPr>
          <a:xfrm>
            <a:off x="777240" y="5367528"/>
            <a:ext cx="548640" cy="548640"/>
          </a:xfrm>
          <a:prstGeom prst="rect">
            <a:avLst/>
          </a:prstGeom>
          <a:noFill/>
          <a:ln/>
        </p:spPr>
        <p:txBody>
          <a:bodyPr wrap="square" lIns="0" tIns="0" rIns="0" bIns="0" rtlCol="0" anchor="ctr"/>
          <a:lstStyle/>
          <a:p>
            <a:pPr algn="ctr" indent="0" marL="0">
              <a:buNone/>
            </a:pPr>
            <a:r>
              <a:rPr lang="en-US" sz="2200" b="1" dirty="0">
                <a:solidFill>
                  <a:srgbClr val="FFFFFF"/>
                </a:solidFill>
                <a:latin typeface="Arial Narrow" pitchFamily="34" charset="0"/>
                <a:ea typeface="Arial Narrow" pitchFamily="34" charset="-122"/>
                <a:cs typeface="Arial Narrow" pitchFamily="34" charset="-120"/>
              </a:rPr>
              <a:t>5</a:t>
            </a:r>
            <a:endParaRPr lang="en-US" sz="2200" dirty="0"/>
          </a:p>
        </p:txBody>
      </p:sp>
      <p:sp>
        <p:nvSpPr>
          <p:cNvPr id="24" name="Text 22"/>
          <p:cNvSpPr/>
          <p:nvPr/>
        </p:nvSpPr>
        <p:spPr>
          <a:xfrm>
            <a:off x="1554480" y="5221224"/>
            <a:ext cx="9905695" cy="841248"/>
          </a:xfrm>
          <a:prstGeom prst="rect">
            <a:avLst/>
          </a:prstGeom>
          <a:noFill/>
          <a:ln/>
        </p:spPr>
        <p:txBody>
          <a:bodyPr wrap="square" lIns="0" tIns="0" rIns="0" bIns="0" rtlCol="0" anchor="ctr"/>
          <a:lstStyle/>
          <a:p>
            <a:pPr indent="0" marL="0">
              <a:buNone/>
            </a:pPr>
            <a:r>
              <a:rPr lang="en-US" sz="2200" b="1" dirty="0">
                <a:solidFill>
                  <a:srgbClr val="0F172A"/>
                </a:solidFill>
                <a:latin typeface="Calibri" pitchFamily="34" charset="0"/>
                <a:ea typeface="Calibri" pitchFamily="34" charset="-122"/>
                <a:cs typeface="Calibri" pitchFamily="34" charset="-120"/>
              </a:rPr>
              <a:t>Hydraulisches Rettungsgerät einsetzen</a:t>
            </a:r>
            <a:pPr indent="0" marL="0">
              <a:buNone/>
            </a:pPr>
            <a:r>
              <a:rPr lang="en-US" sz="1900" dirty="0">
                <a:solidFill>
                  <a:srgbClr val="334155"/>
                </a:solidFill>
                <a:latin typeface="Calibri" pitchFamily="34" charset="0"/>
                <a:ea typeface="Calibri" pitchFamily="34" charset="-122"/>
                <a:cs typeface="Calibri" pitchFamily="34" charset="-120"/>
              </a:rPr>
              <a:t>   </a:t>
            </a:r>
            <a:endParaRPr lang="en-US" sz="2200" dirty="0"/>
          </a:p>
        </p:txBody>
      </p:sp>
      <p:sp>
        <p:nvSpPr>
          <p:cNvPr id="25" name="Text 23"/>
          <p:cNvSpPr/>
          <p:nvPr/>
        </p:nvSpPr>
        <p:spPr>
          <a:xfrm>
            <a:off x="594360" y="6437376"/>
            <a:ext cx="6400800" cy="274320"/>
          </a:xfrm>
          <a:prstGeom prst="rect">
            <a:avLst/>
          </a:prstGeom>
          <a:noFill/>
          <a:ln/>
        </p:spPr>
        <p:txBody>
          <a:bodyPr wrap="square" lIns="0" tIns="0" rIns="0" bIns="0" rtlCol="0" anchor="ctr"/>
          <a:lstStyle/>
          <a:p>
            <a:pPr indent="0" marL="0">
              <a:buNone/>
            </a:pPr>
            <a:r>
              <a:rPr lang="en-US" sz="1000" dirty="0">
                <a:solidFill>
                  <a:srgbClr val="64748B"/>
                </a:solidFill>
                <a:latin typeface="Calibri" pitchFamily="34" charset="0"/>
                <a:ea typeface="Calibri" pitchFamily="34" charset="-122"/>
                <a:cs typeface="Calibri" pitchFamily="34" charset="-120"/>
              </a:rPr>
              <a:t>Planspiel · Verkehrsunfall · Ausbildung  ·  18</a:t>
            </a:r>
            <a:endParaRPr lang="en-US" sz="1000" dirty="0"/>
          </a:p>
        </p:txBody>
      </p:sp>
      <p:sp>
        <p:nvSpPr>
          <p:cNvPr id="26" name="Text 24">
            <a:hlinkClick r:id="rId1" tooltip="Feuerwehr Wissen"/>
          </p:cNvPr>
          <p:cNvSpPr/>
          <p:nvPr/>
        </p:nvSpPr>
        <p:spPr>
          <a:xfrm>
            <a:off x="8488375" y="6437376"/>
            <a:ext cx="3108960" cy="274320"/>
          </a:xfrm>
          <a:prstGeom prst="rect">
            <a:avLst/>
          </a:prstGeom>
          <a:noFill/>
          <a:ln/>
        </p:spPr>
        <p:txBody>
          <a:bodyPr wrap="square" lIns="0" tIns="0" rIns="0" bIns="0" rtlCol="0" anchor="ctr"/>
          <a:lstStyle/>
          <a:p>
            <a:pPr algn="r" indent="0" marL="0">
              <a:buNone/>
            </a:pPr>
            <a:r>
              <a:rPr lang="en-US" sz="1100" u="sng" dirty="0">
                <a:solidFill>
                  <a:srgbClr val="64748B"/>
                </a:solidFill>
                <a:latin typeface="Calibri" pitchFamily="34" charset="0"/>
                <a:ea typeface="Calibri" pitchFamily="34" charset="-122"/>
                <a:cs typeface="Calibri" pitchFamily="34" charset="-120"/>
                <a:hlinkClick r:id="rId1" invalidUrl="" action="" tgtFrame="" tooltip="Feuerwehr Wissen" history="1" highlightClick="0" endSnd="0">
                  <a:extLst>
                    <a:ext uri="{A12FA001-AC4F-418D-AE19-62706E023703}">
                      <ahyp:hlinkClr xmlns:ahyp="http://schemas.microsoft.com/office/drawing/2018/hyperlinkcolor" val="tx"/>
                    </a:ext>
                  </a:extLst>
                </a:hlinkClick>
              </a:rPr>
              <a:t>feuerwehr-wissen-bb.de</a:t>
            </a:r>
            <a:endParaRPr lang="en-US" sz="1100" dirty="0"/>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name="Slide 19">
    <p:bg>
      <p:bgPr>
        <a:solidFill>
          <a:srgbClr val="F8FAFC"/>
        </a:solidFill>
      </p:bgPr>
    </p:bg>
    <p:spTree>
      <p:nvGrpSpPr>
        <p:cNvPr id="1" name=""/>
        <p:cNvGrpSpPr/>
        <p:nvPr/>
      </p:nvGrpSpPr>
      <p:grpSpPr>
        <a:xfrm>
          <a:off x="0" y="0"/>
          <a:ext cx="0" cy="0"/>
          <a:chOff x="0" y="0"/>
          <a:chExt cx="0" cy="0"/>
        </a:xfrm>
      </p:grpSpPr>
      <p:sp>
        <p:nvSpPr>
          <p:cNvPr id="2" name="Shape 0"/>
          <p:cNvSpPr/>
          <p:nvPr/>
        </p:nvSpPr>
        <p:spPr>
          <a:xfrm>
            <a:off x="0" y="0"/>
            <a:ext cx="12191695" cy="1024128"/>
          </a:xfrm>
          <a:prstGeom prst="rect">
            <a:avLst/>
          </a:prstGeom>
          <a:solidFill>
            <a:srgbClr val="EEF2F8"/>
          </a:solidFill>
          <a:ln w="12700">
            <a:solidFill>
              <a:srgbClr val="EEF2F8"/>
            </a:solidFill>
            <a:prstDash val="solid"/>
          </a:ln>
        </p:spPr>
      </p:sp>
      <p:sp>
        <p:nvSpPr>
          <p:cNvPr id="3" name="Shape 1"/>
          <p:cNvSpPr/>
          <p:nvPr/>
        </p:nvSpPr>
        <p:spPr>
          <a:xfrm>
            <a:off x="0" y="1024128"/>
            <a:ext cx="12191695" cy="45720"/>
          </a:xfrm>
          <a:prstGeom prst="rect">
            <a:avLst/>
          </a:prstGeom>
          <a:solidFill>
            <a:srgbClr val="B71C1C"/>
          </a:solidFill>
          <a:ln w="12700">
            <a:solidFill>
              <a:srgbClr val="B71C1C"/>
            </a:solidFill>
            <a:prstDash val="solid"/>
          </a:ln>
        </p:spPr>
      </p:sp>
      <p:sp>
        <p:nvSpPr>
          <p:cNvPr id="4" name="Text 2"/>
          <p:cNvSpPr/>
          <p:nvPr/>
        </p:nvSpPr>
        <p:spPr>
          <a:xfrm>
            <a:off x="594360" y="128016"/>
            <a:ext cx="11002975" cy="786384"/>
          </a:xfrm>
          <a:prstGeom prst="rect">
            <a:avLst/>
          </a:prstGeom>
          <a:noFill/>
          <a:ln/>
        </p:spPr>
        <p:txBody>
          <a:bodyPr wrap="square" lIns="0" tIns="0" rIns="0" bIns="0" rtlCol="0" anchor="ctr">
            <a:normAutofit/>
          </a:bodyPr>
          <a:lstStyle/>
          <a:p>
            <a:pPr indent="0" marL="0">
              <a:buNone/>
            </a:pPr>
            <a:r>
              <a:rPr lang="en-US" sz="3400" b="1" dirty="0">
                <a:solidFill>
                  <a:srgbClr val="0F172A"/>
                </a:solidFill>
                <a:latin typeface="Arial Narrow" pitchFamily="34" charset="0"/>
                <a:ea typeface="Arial Narrow" pitchFamily="34" charset="-122"/>
                <a:cs typeface="Arial Narrow" pitchFamily="34" charset="-120"/>
              </a:rPr>
              <a:t>3.4 EINE LAGE SPÄTER</a:t>
            </a:r>
            <a:endParaRPr lang="en-US" sz="3400" dirty="0"/>
          </a:p>
        </p:txBody>
      </p:sp>
      <p:sp>
        <p:nvSpPr>
          <p:cNvPr id="5" name="Text 3"/>
          <p:cNvSpPr/>
          <p:nvPr/>
        </p:nvSpPr>
        <p:spPr>
          <a:xfrm>
            <a:off x="594360" y="1371600"/>
            <a:ext cx="11002975" cy="548640"/>
          </a:xfrm>
          <a:prstGeom prst="rect">
            <a:avLst/>
          </a:prstGeom>
          <a:noFill/>
          <a:ln/>
        </p:spPr>
        <p:txBody>
          <a:bodyPr wrap="square" lIns="0" tIns="0" rIns="0" bIns="0" rtlCol="0" anchor="ctr"/>
          <a:lstStyle/>
          <a:p>
            <a:pPr indent="0" marL="0">
              <a:buNone/>
            </a:pPr>
            <a:r>
              <a:rPr lang="en-US" sz="2200" dirty="0">
                <a:solidFill>
                  <a:srgbClr val="334155"/>
                </a:solidFill>
                <a:latin typeface="Calibri" pitchFamily="34" charset="0"/>
                <a:ea typeface="Calibri" pitchFamily="34" charset="-122"/>
                <a:cs typeface="Calibri" pitchFamily="34" charset="-120"/>
              </a:rPr>
              <a:t>Fünf Minuten später. Der Notarzt am Patienten meldet: Der Blutdruck fällt, die Atmung wird flacher. Er fordert die schnellstmögliche Befreiung (Sofortrettung), der Rettungsdienst bereitet den …</a:t>
            </a:r>
            <a:endParaRPr lang="en-US" sz="2200" dirty="0"/>
          </a:p>
        </p:txBody>
      </p:sp>
      <p:graphicFrame>
        <p:nvGraphicFramePr>
          <p:cNvPr id="20" name="Table 0"/>
          <p:cNvGraphicFramePr>
            <a:graphicFrameLocks noGrp="1"/>
          </p:cNvGraphicFramePr>
          <p:nvPr>
            <p:extLst>
              <p:ext uri="{D42A27DB-BD31-4B8C-83A1-F6EECF244321}">
                <p14:modId xmlns:p14="http://schemas.microsoft.com/office/powerpoint/2010/main" val="1579011935"/>
              </p:ext>
            </p:extLst>
          </p:nvPr>
        </p:nvGraphicFramePr>
        <p:xfrm>
          <a:off x="594360" y="2011680"/>
          <a:ext cx="11002975" cy="914400"/>
        </p:xfrm>
        <a:graphic>
          <a:graphicData uri="http://schemas.openxmlformats.org/drawingml/2006/table">
            <a:tbl>
              <a:tblPr/>
              <a:tblGrid>
                <a:gridCol w="411480"/>
                <a:gridCol w="10591495"/>
              </a:tblGrid>
              <a:tr h="0">
                <a:tc>
                  <a:txBody>
                    <a:bodyPr/>
                    <a:lstStyle/>
                    <a:p>
                      <a:pPr algn="ctr" indent="0" marL="0">
                        <a:buNone/>
                      </a:pPr>
                      <a:r>
                        <a:rPr lang="en-US" sz="2000" b="1" dirty="0">
                          <a:solidFill>
                            <a:srgbClr val="B71C1C"/>
                          </a:solidFill>
                          <a:latin typeface="Arial Narrow" pitchFamily="34" charset="0"/>
                          <a:ea typeface="Arial Narrow" pitchFamily="34" charset="-122"/>
                          <a:cs typeface="Arial Narrow" pitchFamily="34" charset="-120"/>
                        </a:rPr>
                        <a:t>›</a:t>
                      </a:r>
                      <a:endParaRPr lang="en-US" sz="2000" dirty="0">
                        <a:latin typeface="Arial Narrow" charset="0"/>
                        <a:ea typeface="Arial Narrow" charset="0"/>
                        <a:cs typeface="Arial Narrow" charset="0"/>
                      </a:endParaRPr>
                    </a:p>
                  </a:txBody>
                  <a:tcPr marL="45720" marR="45720" marT="91440" marB="91440" anchor="t">
                    <a:lnL w="0" cap="flat" cmpd="sng" algn="ctr">
                      <a:noFill/>
                    </a:lnL>
                    <a:lnR w="0" cap="flat" cmpd="sng" algn="ctr">
                      <a:noFill/>
                    </a:lnR>
                    <a:lnT w="0" cap="flat" cmpd="sng" algn="ctr">
                      <a:noFill/>
                    </a:lnT>
                    <a:lnB w="0" cap="flat" cmpd="sng" algn="ctr">
                      <a:noFill/>
                    </a:lnB>
                    <a:solidFill>
                      <a:srgbClr val="F8FAFC"/>
                    </a:solidFill>
                  </a:tcPr>
                </a:tc>
                <a:tc>
                  <a:txBody>
                    <a:bodyPr/>
                    <a:lstStyle/>
                    <a:p>
                      <a:pPr indent="0" marL="0">
                        <a:buNone/>
                      </a:pPr>
                      <a:r>
                        <a:rPr lang="en-US" sz="1600" b="1" dirty="0">
                          <a:solidFill>
                            <a:srgbClr val="0F172A"/>
                          </a:solidFill>
                          <a:latin typeface="Calibri" pitchFamily="34" charset="0"/>
                          <a:ea typeface="Calibri" pitchFamily="34" charset="-122"/>
                          <a:cs typeface="Calibri" pitchFamily="34" charset="-120"/>
                        </a:rPr>
                        <a:t>Ohne „Brandschutz sicherstellen (Schnellangriff …“: Eigene Beobachtung: </a:t>
                      </a:r>
                      <a:pPr indent="0" marL="0">
                        <a:buNone/>
                      </a:pPr>
                      <a:r>
                        <a:rPr lang="en-US" sz="1600" dirty="0">
                          <a:solidFill>
                            <a:srgbClr val="334155"/>
                          </a:solidFill>
                          <a:latin typeface="Calibri" pitchFamily="34" charset="0"/>
                          <a:ea typeface="Calibri" pitchFamily="34" charset="-122"/>
                          <a:cs typeface="Calibri" pitchFamily="34" charset="-120"/>
                        </a:rPr>
                        <a:t>Aus dem Motorraum steigt Rauch auf! Es steht kein Schnellangriff bereit.</a:t>
                      </a:r>
                      <a:endParaRPr lang="en-US" sz="1600" dirty="0">
                        <a:latin typeface="Calibri" charset="0"/>
                        <a:ea typeface="Calibri" charset="0"/>
                        <a:cs typeface="Calibri" charset="0"/>
                      </a:endParaRPr>
                    </a:p>
                  </a:txBody>
                  <a:tcPr marL="45720" marR="45720" marT="91440" marB="91440" anchor="t">
                    <a:lnL w="0" cap="flat" cmpd="sng" algn="ctr">
                      <a:noFill/>
                    </a:lnL>
                    <a:lnR w="0" cap="flat" cmpd="sng" algn="ctr">
                      <a:noFill/>
                    </a:lnR>
                    <a:lnT w="0" cap="flat" cmpd="sng" algn="ctr">
                      <a:noFill/>
                    </a:lnT>
                    <a:lnB w="0" cap="flat" cmpd="sng" algn="ctr">
                      <a:noFill/>
                    </a:lnB>
                    <a:solidFill>
                      <a:srgbClr val="F8FAFC"/>
                    </a:solidFill>
                  </a:tcPr>
                </a:tc>
              </a:tr>
              <a:tr h="0">
                <a:tc>
                  <a:txBody>
                    <a:bodyPr/>
                    <a:lstStyle/>
                    <a:p>
                      <a:pPr algn="ctr" indent="0" marL="0">
                        <a:buNone/>
                      </a:pPr>
                      <a:r>
                        <a:rPr lang="en-US" sz="2000" b="1" dirty="0">
                          <a:solidFill>
                            <a:srgbClr val="B71C1C"/>
                          </a:solidFill>
                          <a:latin typeface="Arial Narrow" pitchFamily="34" charset="0"/>
                          <a:ea typeface="Arial Narrow" pitchFamily="34" charset="-122"/>
                          <a:cs typeface="Arial Narrow" pitchFamily="34" charset="-120"/>
                        </a:rPr>
                        <a:t>›</a:t>
                      </a:r>
                      <a:endParaRPr lang="en-US" sz="2000" dirty="0">
                        <a:latin typeface="Arial Narrow" charset="0"/>
                        <a:ea typeface="Arial Narrow" charset="0"/>
                        <a:cs typeface="Arial Narrow" charset="0"/>
                      </a:endParaRPr>
                    </a:p>
                  </a:txBody>
                  <a:tcPr marL="45720" marR="45720" marT="91440" marB="91440" anchor="t">
                    <a:lnL w="0" cap="flat" cmpd="sng" algn="ctr">
                      <a:noFill/>
                    </a:lnL>
                    <a:lnR w="0" cap="flat" cmpd="sng" algn="ctr">
                      <a:noFill/>
                    </a:lnR>
                    <a:lnT w="0" cap="flat" cmpd="sng" algn="ctr">
                      <a:noFill/>
                    </a:lnT>
                    <a:lnB w="0" cap="flat" cmpd="sng" algn="ctr">
                      <a:noFill/>
                    </a:lnB>
                    <a:solidFill>
                      <a:srgbClr val="F8FAFC"/>
                    </a:solidFill>
                  </a:tcPr>
                </a:tc>
                <a:tc>
                  <a:txBody>
                    <a:bodyPr/>
                    <a:lstStyle/>
                    <a:p>
                      <a:pPr indent="0" marL="0">
                        <a:buNone/>
                      </a:pPr>
                      <a:r>
                        <a:rPr lang="en-US" sz="1600" b="1" dirty="0">
                          <a:solidFill>
                            <a:srgbClr val="0F172A"/>
                          </a:solidFill>
                          <a:latin typeface="Calibri" pitchFamily="34" charset="0"/>
                          <a:ea typeface="Calibri" pitchFamily="34" charset="-122"/>
                          <a:cs typeface="Calibri" pitchFamily="34" charset="-120"/>
                        </a:rPr>
                        <a:t>Ohne „Unfallfahrzeug stabilisieren (unterbauen und …“: Erkundungstrupp: </a:t>
                      </a:r>
                      <a:pPr indent="0" marL="0">
                        <a:buNone/>
                      </a:pPr>
                      <a:r>
                        <a:rPr lang="en-US" sz="1600" dirty="0">
                          <a:solidFill>
                            <a:srgbClr val="334155"/>
                          </a:solidFill>
                          <a:latin typeface="Calibri" pitchFamily="34" charset="0"/>
                          <a:ea typeface="Calibri" pitchFamily="34" charset="-122"/>
                          <a:cs typeface="Calibri" pitchFamily="34" charset="-120"/>
                        </a:rPr>
                        <a:t>Der Pkw rutscht bei der Arbeit am Fahrzeug zur Seite, der Patient schreit auf.</a:t>
                      </a:r>
                      <a:endParaRPr lang="en-US" sz="1600" dirty="0">
                        <a:latin typeface="Calibri" charset="0"/>
                        <a:ea typeface="Calibri" charset="0"/>
                        <a:cs typeface="Calibri" charset="0"/>
                      </a:endParaRPr>
                    </a:p>
                  </a:txBody>
                  <a:tcPr marL="45720" marR="45720" marT="91440" marB="91440" anchor="t">
                    <a:lnL w="0" cap="flat" cmpd="sng" algn="ctr">
                      <a:noFill/>
                    </a:lnL>
                    <a:lnR w="0" cap="flat" cmpd="sng" algn="ctr">
                      <a:noFill/>
                    </a:lnR>
                    <a:lnT w="0" cap="flat" cmpd="sng" algn="ctr">
                      <a:noFill/>
                    </a:lnT>
                    <a:lnB w="0" cap="flat" cmpd="sng" algn="ctr">
                      <a:noFill/>
                    </a:lnB>
                    <a:solidFill>
                      <a:srgbClr val="F8FAFC"/>
                    </a:solidFill>
                  </a:tcPr>
                </a:tc>
              </a:tr>
              <a:tr h="0">
                <a:tc>
                  <a:txBody>
                    <a:bodyPr/>
                    <a:lstStyle/>
                    <a:p>
                      <a:pPr algn="ctr" indent="0" marL="0">
                        <a:buNone/>
                      </a:pPr>
                      <a:r>
                        <a:rPr lang="en-US" sz="2000" b="1" dirty="0">
                          <a:solidFill>
                            <a:srgbClr val="B71C1C"/>
                          </a:solidFill>
                          <a:latin typeface="Arial Narrow" pitchFamily="34" charset="0"/>
                          <a:ea typeface="Arial Narrow" pitchFamily="34" charset="-122"/>
                          <a:cs typeface="Arial Narrow" pitchFamily="34" charset="-120"/>
                        </a:rPr>
                        <a:t>›</a:t>
                      </a:r>
                      <a:endParaRPr lang="en-US" sz="2000" dirty="0">
                        <a:latin typeface="Arial Narrow" charset="0"/>
                        <a:ea typeface="Arial Narrow" charset="0"/>
                        <a:cs typeface="Arial Narrow" charset="0"/>
                      </a:endParaRPr>
                    </a:p>
                  </a:txBody>
                  <a:tcPr marL="45720" marR="45720" marT="91440" marB="91440" anchor="t">
                    <a:lnL w="0" cap="flat" cmpd="sng" algn="ctr">
                      <a:noFill/>
                    </a:lnL>
                    <a:lnR w="0" cap="flat" cmpd="sng" algn="ctr">
                      <a:noFill/>
                    </a:lnR>
                    <a:lnT w="0" cap="flat" cmpd="sng" algn="ctr">
                      <a:noFill/>
                    </a:lnT>
                    <a:lnB w="0" cap="flat" cmpd="sng" algn="ctr">
                      <a:noFill/>
                    </a:lnB>
                    <a:solidFill>
                      <a:srgbClr val="F8FAFC"/>
                    </a:solidFill>
                  </a:tcPr>
                </a:tc>
                <a:tc>
                  <a:txBody>
                    <a:bodyPr/>
                    <a:lstStyle/>
                    <a:p>
                      <a:pPr indent="0" marL="0">
                        <a:buNone/>
                      </a:pPr>
                      <a:r>
                        <a:rPr lang="en-US" sz="1600" b="1" dirty="0">
                          <a:solidFill>
                            <a:srgbClr val="0F172A"/>
                          </a:solidFill>
                          <a:latin typeface="Calibri" pitchFamily="34" charset="0"/>
                          <a:ea typeface="Calibri" pitchFamily="34" charset="-122"/>
                          <a:cs typeface="Calibri" pitchFamily="34" charset="-120"/>
                        </a:rPr>
                        <a:t>Mit „Patienten betreuen (innerer Retter)“: Innerer Retter: </a:t>
                      </a:r>
                      <a:pPr indent="0" marL="0">
                        <a:buNone/>
                      </a:pPr>
                      <a:r>
                        <a:rPr lang="en-US" sz="1600" dirty="0">
                          <a:solidFill>
                            <a:srgbClr val="334155"/>
                          </a:solidFill>
                          <a:latin typeface="Calibri" pitchFamily="34" charset="0"/>
                          <a:ea typeface="Calibri" pitchFamily="34" charset="-122"/>
                          <a:cs typeface="Calibri" pitchFamily="34" charset="-120"/>
                        </a:rPr>
                        <a:t>Der Patient ist weiter ansprechbar, aber er wird blass und unruhig.</a:t>
                      </a:r>
                      <a:endParaRPr lang="en-US" sz="1600" dirty="0">
                        <a:latin typeface="Calibri" charset="0"/>
                        <a:ea typeface="Calibri" charset="0"/>
                        <a:cs typeface="Calibri" charset="0"/>
                      </a:endParaRPr>
                    </a:p>
                  </a:txBody>
                  <a:tcPr marL="45720" marR="45720" marT="91440" marB="91440" anchor="t">
                    <a:lnL w="0" cap="flat" cmpd="sng" algn="ctr">
                      <a:noFill/>
                    </a:lnL>
                    <a:lnR w="0" cap="flat" cmpd="sng" algn="ctr">
                      <a:noFill/>
                    </a:lnR>
                    <a:lnT w="0" cap="flat" cmpd="sng" algn="ctr">
                      <a:noFill/>
                    </a:lnT>
                    <a:lnB w="0" cap="flat" cmpd="sng" algn="ctr">
                      <a:noFill/>
                    </a:lnB>
                    <a:solidFill>
                      <a:srgbClr val="F8FAFC"/>
                    </a:solidFill>
                  </a:tcPr>
                </a:tc>
              </a:tr>
            </a:tbl>
          </a:graphicData>
        </a:graphic>
      </p:graphicFrame>
      <p:sp>
        <p:nvSpPr>
          <p:cNvPr id="7" name="Text 4"/>
          <p:cNvSpPr/>
          <p:nvPr/>
        </p:nvSpPr>
        <p:spPr>
          <a:xfrm>
            <a:off x="594360" y="6437376"/>
            <a:ext cx="6400800" cy="274320"/>
          </a:xfrm>
          <a:prstGeom prst="rect">
            <a:avLst/>
          </a:prstGeom>
          <a:noFill/>
          <a:ln/>
        </p:spPr>
        <p:txBody>
          <a:bodyPr wrap="square" lIns="0" tIns="0" rIns="0" bIns="0" rtlCol="0" anchor="ctr"/>
          <a:lstStyle/>
          <a:p>
            <a:pPr indent="0" marL="0">
              <a:buNone/>
            </a:pPr>
            <a:r>
              <a:rPr lang="en-US" sz="1000" dirty="0">
                <a:solidFill>
                  <a:srgbClr val="64748B"/>
                </a:solidFill>
                <a:latin typeface="Calibri" pitchFamily="34" charset="0"/>
                <a:ea typeface="Calibri" pitchFamily="34" charset="-122"/>
                <a:cs typeface="Calibri" pitchFamily="34" charset="-120"/>
              </a:rPr>
              <a:t>Planspiel · Verkehrsunfall · Ausbildung  ·  19</a:t>
            </a:r>
            <a:endParaRPr lang="en-US" sz="1000" dirty="0"/>
          </a:p>
        </p:txBody>
      </p:sp>
      <p:sp>
        <p:nvSpPr>
          <p:cNvPr id="8" name="Text 5">
            <a:hlinkClick r:id="rId1" tooltip="Feuerwehr Wissen"/>
          </p:cNvPr>
          <p:cNvSpPr/>
          <p:nvPr/>
        </p:nvSpPr>
        <p:spPr>
          <a:xfrm>
            <a:off x="8488375" y="6437376"/>
            <a:ext cx="3108960" cy="274320"/>
          </a:xfrm>
          <a:prstGeom prst="rect">
            <a:avLst/>
          </a:prstGeom>
          <a:noFill/>
          <a:ln/>
        </p:spPr>
        <p:txBody>
          <a:bodyPr wrap="square" lIns="0" tIns="0" rIns="0" bIns="0" rtlCol="0" anchor="ctr"/>
          <a:lstStyle/>
          <a:p>
            <a:pPr algn="r" indent="0" marL="0">
              <a:buNone/>
            </a:pPr>
            <a:r>
              <a:rPr lang="en-US" sz="1100" u="sng" dirty="0">
                <a:solidFill>
                  <a:srgbClr val="64748B"/>
                </a:solidFill>
                <a:latin typeface="Calibri" pitchFamily="34" charset="0"/>
                <a:ea typeface="Calibri" pitchFamily="34" charset="-122"/>
                <a:cs typeface="Calibri" pitchFamily="34" charset="-120"/>
                <a:hlinkClick r:id="rId1" invalidUrl="" action="" tgtFrame="" tooltip="Feuerwehr Wissen" history="1" highlightClick="0" endSnd="0">
                  <a:extLst>
                    <a:ext uri="{A12FA001-AC4F-418D-AE19-62706E023703}">
                      <ahyp:hlinkClr xmlns:ahyp="http://schemas.microsoft.com/office/drawing/2018/hyperlinkcolor" val="tx"/>
                    </a:ext>
                  </a:extLst>
                </a:hlinkClick>
              </a:rPr>
              <a:t>feuerwehr-wissen-bb.de</a:t>
            </a:r>
            <a:endParaRPr lang="en-US" sz="1100" dirty="0"/>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name="Slide 20">
    <p:bg>
      <p:bgPr>
        <a:solidFill>
          <a:srgbClr val="F8FAFC"/>
        </a:solidFill>
      </p:bgPr>
    </p:bg>
    <p:spTree>
      <p:nvGrpSpPr>
        <p:cNvPr id="1" name=""/>
        <p:cNvGrpSpPr/>
        <p:nvPr/>
      </p:nvGrpSpPr>
      <p:grpSpPr>
        <a:xfrm>
          <a:off x="0" y="0"/>
          <a:ext cx="0" cy="0"/>
          <a:chOff x="0" y="0"/>
          <a:chExt cx="0" cy="0"/>
        </a:xfrm>
      </p:grpSpPr>
      <p:sp>
        <p:nvSpPr>
          <p:cNvPr id="2" name="Shape 0"/>
          <p:cNvSpPr/>
          <p:nvPr/>
        </p:nvSpPr>
        <p:spPr>
          <a:xfrm>
            <a:off x="0" y="0"/>
            <a:ext cx="12191695" cy="1024128"/>
          </a:xfrm>
          <a:prstGeom prst="rect">
            <a:avLst/>
          </a:prstGeom>
          <a:solidFill>
            <a:srgbClr val="EEF2F8"/>
          </a:solidFill>
          <a:ln w="12700">
            <a:solidFill>
              <a:srgbClr val="EEF2F8"/>
            </a:solidFill>
            <a:prstDash val="solid"/>
          </a:ln>
        </p:spPr>
      </p:sp>
      <p:sp>
        <p:nvSpPr>
          <p:cNvPr id="3" name="Shape 1"/>
          <p:cNvSpPr/>
          <p:nvPr/>
        </p:nvSpPr>
        <p:spPr>
          <a:xfrm>
            <a:off x="0" y="1024128"/>
            <a:ext cx="12191695" cy="45720"/>
          </a:xfrm>
          <a:prstGeom prst="rect">
            <a:avLst/>
          </a:prstGeom>
          <a:solidFill>
            <a:srgbClr val="B71C1C"/>
          </a:solidFill>
          <a:ln w="12700">
            <a:solidFill>
              <a:srgbClr val="B71C1C"/>
            </a:solidFill>
            <a:prstDash val="solid"/>
          </a:ln>
        </p:spPr>
      </p:sp>
      <p:sp>
        <p:nvSpPr>
          <p:cNvPr id="4" name="Text 2"/>
          <p:cNvSpPr/>
          <p:nvPr/>
        </p:nvSpPr>
        <p:spPr>
          <a:xfrm>
            <a:off x="594360" y="128016"/>
            <a:ext cx="11002975" cy="786384"/>
          </a:xfrm>
          <a:prstGeom prst="rect">
            <a:avLst/>
          </a:prstGeom>
          <a:noFill/>
          <a:ln/>
        </p:spPr>
        <p:txBody>
          <a:bodyPr wrap="square" lIns="0" tIns="0" rIns="0" bIns="0" rtlCol="0" anchor="ctr">
            <a:normAutofit/>
          </a:bodyPr>
          <a:lstStyle/>
          <a:p>
            <a:pPr indent="0" marL="0">
              <a:buNone/>
            </a:pPr>
            <a:r>
              <a:rPr lang="en-US" sz="3100" b="1" dirty="0">
                <a:solidFill>
                  <a:srgbClr val="0F172A"/>
                </a:solidFill>
                <a:latin typeface="Arial Narrow" pitchFamily="34" charset="0"/>
                <a:ea typeface="Arial Narrow" pitchFamily="34" charset="-122"/>
                <a:cs typeface="Arial Narrow" pitchFamily="34" charset="-120"/>
              </a:rPr>
              <a:t>3.5 MUSTERLÖSUNG: NACH DER LAGEÄNDERUNG</a:t>
            </a:r>
            <a:endParaRPr lang="en-US" sz="3100" dirty="0"/>
          </a:p>
        </p:txBody>
      </p:sp>
      <p:sp>
        <p:nvSpPr>
          <p:cNvPr id="5" name="Shape 3"/>
          <p:cNvSpPr/>
          <p:nvPr/>
        </p:nvSpPr>
        <p:spPr>
          <a:xfrm>
            <a:off x="594360" y="1417320"/>
            <a:ext cx="11002975" cy="841248"/>
          </a:xfrm>
          <a:prstGeom prst="rect">
            <a:avLst/>
          </a:prstGeom>
          <a:solidFill>
            <a:srgbClr val="FFFFFF"/>
          </a:solidFill>
          <a:ln w="9525">
            <a:solidFill>
              <a:srgbClr val="E2E8F0"/>
            </a:solidFill>
            <a:prstDash val="solid"/>
          </a:ln>
        </p:spPr>
      </p:sp>
      <p:sp>
        <p:nvSpPr>
          <p:cNvPr id="6" name="Shape 4"/>
          <p:cNvSpPr/>
          <p:nvPr/>
        </p:nvSpPr>
        <p:spPr>
          <a:xfrm>
            <a:off x="777240" y="1563624"/>
            <a:ext cx="548640" cy="548640"/>
          </a:xfrm>
          <a:prstGeom prst="ellipse">
            <a:avLst/>
          </a:prstGeom>
          <a:solidFill>
            <a:srgbClr val="B71C1C"/>
          </a:solidFill>
          <a:ln w="12700">
            <a:solidFill>
              <a:srgbClr val="B71C1C"/>
            </a:solidFill>
            <a:prstDash val="solid"/>
          </a:ln>
        </p:spPr>
      </p:sp>
      <p:sp>
        <p:nvSpPr>
          <p:cNvPr id="7" name="Text 5"/>
          <p:cNvSpPr/>
          <p:nvPr/>
        </p:nvSpPr>
        <p:spPr>
          <a:xfrm>
            <a:off x="777240" y="1563624"/>
            <a:ext cx="548640" cy="548640"/>
          </a:xfrm>
          <a:prstGeom prst="rect">
            <a:avLst/>
          </a:prstGeom>
          <a:noFill/>
          <a:ln/>
        </p:spPr>
        <p:txBody>
          <a:bodyPr wrap="square" lIns="0" tIns="0" rIns="0" bIns="0" rtlCol="0" anchor="ctr"/>
          <a:lstStyle/>
          <a:p>
            <a:pPr algn="ctr" indent="0" marL="0">
              <a:buNone/>
            </a:pPr>
            <a:r>
              <a:rPr lang="en-US" sz="2200" b="1" dirty="0">
                <a:solidFill>
                  <a:srgbClr val="FFFFFF"/>
                </a:solidFill>
                <a:latin typeface="Arial Narrow" pitchFamily="34" charset="0"/>
                <a:ea typeface="Arial Narrow" pitchFamily="34" charset="-122"/>
                <a:cs typeface="Arial Narrow" pitchFamily="34" charset="-120"/>
              </a:rPr>
              <a:t>1</a:t>
            </a:r>
            <a:endParaRPr lang="en-US" sz="2200" dirty="0"/>
          </a:p>
        </p:txBody>
      </p:sp>
      <p:sp>
        <p:nvSpPr>
          <p:cNvPr id="8" name="Text 6"/>
          <p:cNvSpPr/>
          <p:nvPr/>
        </p:nvSpPr>
        <p:spPr>
          <a:xfrm>
            <a:off x="1554480" y="1417320"/>
            <a:ext cx="9905695" cy="841248"/>
          </a:xfrm>
          <a:prstGeom prst="rect">
            <a:avLst/>
          </a:prstGeom>
          <a:noFill/>
          <a:ln/>
        </p:spPr>
        <p:txBody>
          <a:bodyPr wrap="square" lIns="0" tIns="0" rIns="0" bIns="0" rtlCol="0" anchor="ctr"/>
          <a:lstStyle/>
          <a:p>
            <a:pPr indent="0" marL="0">
              <a:buNone/>
            </a:pPr>
            <a:r>
              <a:rPr lang="en-US" sz="2200" b="1" dirty="0">
                <a:solidFill>
                  <a:srgbClr val="0F172A"/>
                </a:solidFill>
                <a:latin typeface="Calibri" pitchFamily="34" charset="0"/>
                <a:ea typeface="Calibri" pitchFamily="34" charset="-122"/>
                <a:cs typeface="Calibri" pitchFamily="34" charset="-120"/>
              </a:rPr>
              <a:t>Sofortrettung einleiten (Crash-Rettung)</a:t>
            </a:r>
            <a:pPr indent="0" marL="0">
              <a:buNone/>
            </a:pPr>
            <a:r>
              <a:rPr lang="en-US" sz="1900" dirty="0">
                <a:solidFill>
                  <a:srgbClr val="334155"/>
                </a:solidFill>
                <a:latin typeface="Calibri" pitchFamily="34" charset="0"/>
                <a:ea typeface="Calibri" pitchFamily="34" charset="-122"/>
                <a:cs typeface="Calibri" pitchFamily="34" charset="-120"/>
              </a:rPr>
              <a:t>   </a:t>
            </a:r>
            <a:endParaRPr lang="en-US" sz="2200" dirty="0"/>
          </a:p>
        </p:txBody>
      </p:sp>
      <p:sp>
        <p:nvSpPr>
          <p:cNvPr id="9" name="Shape 7"/>
          <p:cNvSpPr/>
          <p:nvPr/>
        </p:nvSpPr>
        <p:spPr>
          <a:xfrm>
            <a:off x="594360" y="2368296"/>
            <a:ext cx="11002975" cy="841248"/>
          </a:xfrm>
          <a:prstGeom prst="rect">
            <a:avLst/>
          </a:prstGeom>
          <a:solidFill>
            <a:srgbClr val="FFFFFF"/>
          </a:solidFill>
          <a:ln w="9525">
            <a:solidFill>
              <a:srgbClr val="E2E8F0"/>
            </a:solidFill>
            <a:prstDash val="solid"/>
          </a:ln>
        </p:spPr>
      </p:sp>
      <p:sp>
        <p:nvSpPr>
          <p:cNvPr id="10" name="Shape 8"/>
          <p:cNvSpPr/>
          <p:nvPr/>
        </p:nvSpPr>
        <p:spPr>
          <a:xfrm>
            <a:off x="777240" y="2514600"/>
            <a:ext cx="548640" cy="548640"/>
          </a:xfrm>
          <a:prstGeom prst="ellipse">
            <a:avLst/>
          </a:prstGeom>
          <a:solidFill>
            <a:srgbClr val="B71C1C"/>
          </a:solidFill>
          <a:ln w="12700">
            <a:solidFill>
              <a:srgbClr val="B71C1C"/>
            </a:solidFill>
            <a:prstDash val="solid"/>
          </a:ln>
        </p:spPr>
      </p:sp>
      <p:sp>
        <p:nvSpPr>
          <p:cNvPr id="11" name="Text 9"/>
          <p:cNvSpPr/>
          <p:nvPr/>
        </p:nvSpPr>
        <p:spPr>
          <a:xfrm>
            <a:off x="777240" y="2514600"/>
            <a:ext cx="548640" cy="548640"/>
          </a:xfrm>
          <a:prstGeom prst="rect">
            <a:avLst/>
          </a:prstGeom>
          <a:noFill/>
          <a:ln/>
        </p:spPr>
        <p:txBody>
          <a:bodyPr wrap="square" lIns="0" tIns="0" rIns="0" bIns="0" rtlCol="0" anchor="ctr"/>
          <a:lstStyle/>
          <a:p>
            <a:pPr algn="ctr" indent="0" marL="0">
              <a:buNone/>
            </a:pPr>
            <a:r>
              <a:rPr lang="en-US" sz="2200" b="1" dirty="0">
                <a:solidFill>
                  <a:srgbClr val="FFFFFF"/>
                </a:solidFill>
                <a:latin typeface="Arial Narrow" pitchFamily="34" charset="0"/>
                <a:ea typeface="Arial Narrow" pitchFamily="34" charset="-122"/>
                <a:cs typeface="Arial Narrow" pitchFamily="34" charset="-120"/>
              </a:rPr>
              <a:t>2</a:t>
            </a:r>
            <a:endParaRPr lang="en-US" sz="2200" dirty="0"/>
          </a:p>
        </p:txBody>
      </p:sp>
      <p:sp>
        <p:nvSpPr>
          <p:cNvPr id="12" name="Text 10"/>
          <p:cNvSpPr/>
          <p:nvPr/>
        </p:nvSpPr>
        <p:spPr>
          <a:xfrm>
            <a:off x="1554480" y="2368296"/>
            <a:ext cx="9905695" cy="841248"/>
          </a:xfrm>
          <a:prstGeom prst="rect">
            <a:avLst/>
          </a:prstGeom>
          <a:noFill/>
          <a:ln/>
        </p:spPr>
        <p:txBody>
          <a:bodyPr wrap="square" lIns="0" tIns="0" rIns="0" bIns="0" rtlCol="0" anchor="ctr"/>
          <a:lstStyle/>
          <a:p>
            <a:pPr indent="0" marL="0">
              <a:buNone/>
            </a:pPr>
            <a:r>
              <a:rPr lang="en-US" sz="2200" b="1" dirty="0">
                <a:solidFill>
                  <a:srgbClr val="0F172A"/>
                </a:solidFill>
                <a:latin typeface="Calibri" pitchFamily="34" charset="0"/>
                <a:ea typeface="Calibri" pitchFamily="34" charset="-122"/>
                <a:cs typeface="Calibri" pitchFamily="34" charset="-120"/>
              </a:rPr>
              <a:t>Rettungsöffnung schaffen (Tür, Dach oder Seitenteil)</a:t>
            </a:r>
            <a:pPr indent="0" marL="0">
              <a:buNone/>
            </a:pPr>
            <a:r>
              <a:rPr lang="en-US" sz="1900" dirty="0">
                <a:solidFill>
                  <a:srgbClr val="334155"/>
                </a:solidFill>
                <a:latin typeface="Calibri" pitchFamily="34" charset="0"/>
                <a:ea typeface="Calibri" pitchFamily="34" charset="-122"/>
                <a:cs typeface="Calibri" pitchFamily="34" charset="-120"/>
              </a:rPr>
              <a:t>   </a:t>
            </a:r>
            <a:endParaRPr lang="en-US" sz="2200" dirty="0"/>
          </a:p>
        </p:txBody>
      </p:sp>
      <p:sp>
        <p:nvSpPr>
          <p:cNvPr id="13" name="Shape 11"/>
          <p:cNvSpPr/>
          <p:nvPr/>
        </p:nvSpPr>
        <p:spPr>
          <a:xfrm>
            <a:off x="594360" y="3319272"/>
            <a:ext cx="11002975" cy="841248"/>
          </a:xfrm>
          <a:prstGeom prst="rect">
            <a:avLst/>
          </a:prstGeom>
          <a:solidFill>
            <a:srgbClr val="FFFFFF"/>
          </a:solidFill>
          <a:ln w="9525">
            <a:solidFill>
              <a:srgbClr val="E2E8F0"/>
            </a:solidFill>
            <a:prstDash val="solid"/>
          </a:ln>
        </p:spPr>
      </p:sp>
      <p:sp>
        <p:nvSpPr>
          <p:cNvPr id="14" name="Shape 12"/>
          <p:cNvSpPr/>
          <p:nvPr/>
        </p:nvSpPr>
        <p:spPr>
          <a:xfrm>
            <a:off x="777240" y="3465576"/>
            <a:ext cx="548640" cy="548640"/>
          </a:xfrm>
          <a:prstGeom prst="ellipse">
            <a:avLst/>
          </a:prstGeom>
          <a:solidFill>
            <a:srgbClr val="B71C1C"/>
          </a:solidFill>
          <a:ln w="12700">
            <a:solidFill>
              <a:srgbClr val="B71C1C"/>
            </a:solidFill>
            <a:prstDash val="solid"/>
          </a:ln>
        </p:spPr>
      </p:sp>
      <p:sp>
        <p:nvSpPr>
          <p:cNvPr id="15" name="Text 13"/>
          <p:cNvSpPr/>
          <p:nvPr/>
        </p:nvSpPr>
        <p:spPr>
          <a:xfrm>
            <a:off x="777240" y="3465576"/>
            <a:ext cx="548640" cy="548640"/>
          </a:xfrm>
          <a:prstGeom prst="rect">
            <a:avLst/>
          </a:prstGeom>
          <a:noFill/>
          <a:ln/>
        </p:spPr>
        <p:txBody>
          <a:bodyPr wrap="square" lIns="0" tIns="0" rIns="0" bIns="0" rtlCol="0" anchor="ctr"/>
          <a:lstStyle/>
          <a:p>
            <a:pPr algn="ctr" indent="0" marL="0">
              <a:buNone/>
            </a:pPr>
            <a:r>
              <a:rPr lang="en-US" sz="2200" b="1" dirty="0">
                <a:solidFill>
                  <a:srgbClr val="FFFFFF"/>
                </a:solidFill>
                <a:latin typeface="Arial Narrow" pitchFamily="34" charset="0"/>
                <a:ea typeface="Arial Narrow" pitchFamily="34" charset="-122"/>
                <a:cs typeface="Arial Narrow" pitchFamily="34" charset="-120"/>
              </a:rPr>
              <a:t>3</a:t>
            </a:r>
            <a:endParaRPr lang="en-US" sz="2200" dirty="0"/>
          </a:p>
        </p:txBody>
      </p:sp>
      <p:sp>
        <p:nvSpPr>
          <p:cNvPr id="16" name="Text 14"/>
          <p:cNvSpPr/>
          <p:nvPr/>
        </p:nvSpPr>
        <p:spPr>
          <a:xfrm>
            <a:off x="1554480" y="3319272"/>
            <a:ext cx="9905695" cy="841248"/>
          </a:xfrm>
          <a:prstGeom prst="rect">
            <a:avLst/>
          </a:prstGeom>
          <a:noFill/>
          <a:ln/>
        </p:spPr>
        <p:txBody>
          <a:bodyPr wrap="square" lIns="0" tIns="0" rIns="0" bIns="0" rtlCol="0" anchor="ctr"/>
          <a:lstStyle/>
          <a:p>
            <a:pPr indent="0" marL="0">
              <a:buNone/>
            </a:pPr>
            <a:r>
              <a:rPr lang="en-US" sz="2200" b="1" dirty="0">
                <a:solidFill>
                  <a:srgbClr val="0F172A"/>
                </a:solidFill>
                <a:latin typeface="Calibri" pitchFamily="34" charset="0"/>
                <a:ea typeface="Calibri" pitchFamily="34" charset="-122"/>
                <a:cs typeface="Calibri" pitchFamily="34" charset="-120"/>
              </a:rPr>
              <a:t>Hydraulisches Rettungsgerät einsetzen</a:t>
            </a:r>
            <a:pPr indent="0" marL="0">
              <a:buNone/>
            </a:pPr>
            <a:r>
              <a:rPr lang="en-US" sz="1900" dirty="0">
                <a:solidFill>
                  <a:srgbClr val="334155"/>
                </a:solidFill>
                <a:latin typeface="Calibri" pitchFamily="34" charset="0"/>
                <a:ea typeface="Calibri" pitchFamily="34" charset="-122"/>
                <a:cs typeface="Calibri" pitchFamily="34" charset="-120"/>
              </a:rPr>
              <a:t>   </a:t>
            </a:r>
            <a:endParaRPr lang="en-US" sz="2200" dirty="0"/>
          </a:p>
        </p:txBody>
      </p:sp>
      <p:sp>
        <p:nvSpPr>
          <p:cNvPr id="17" name="Shape 15"/>
          <p:cNvSpPr/>
          <p:nvPr/>
        </p:nvSpPr>
        <p:spPr>
          <a:xfrm>
            <a:off x="594360" y="4270248"/>
            <a:ext cx="11002975" cy="841248"/>
          </a:xfrm>
          <a:prstGeom prst="rect">
            <a:avLst/>
          </a:prstGeom>
          <a:solidFill>
            <a:srgbClr val="FFFFFF"/>
          </a:solidFill>
          <a:ln w="9525">
            <a:solidFill>
              <a:srgbClr val="E2E8F0"/>
            </a:solidFill>
            <a:prstDash val="solid"/>
          </a:ln>
        </p:spPr>
      </p:sp>
      <p:sp>
        <p:nvSpPr>
          <p:cNvPr id="18" name="Shape 16"/>
          <p:cNvSpPr/>
          <p:nvPr/>
        </p:nvSpPr>
        <p:spPr>
          <a:xfrm>
            <a:off x="777240" y="4416552"/>
            <a:ext cx="548640" cy="548640"/>
          </a:xfrm>
          <a:prstGeom prst="ellipse">
            <a:avLst/>
          </a:prstGeom>
          <a:solidFill>
            <a:srgbClr val="B71C1C"/>
          </a:solidFill>
          <a:ln w="12700">
            <a:solidFill>
              <a:srgbClr val="B71C1C"/>
            </a:solidFill>
            <a:prstDash val="solid"/>
          </a:ln>
        </p:spPr>
      </p:sp>
      <p:sp>
        <p:nvSpPr>
          <p:cNvPr id="19" name="Text 17"/>
          <p:cNvSpPr/>
          <p:nvPr/>
        </p:nvSpPr>
        <p:spPr>
          <a:xfrm>
            <a:off x="777240" y="4416552"/>
            <a:ext cx="548640" cy="548640"/>
          </a:xfrm>
          <a:prstGeom prst="rect">
            <a:avLst/>
          </a:prstGeom>
          <a:noFill/>
          <a:ln/>
        </p:spPr>
        <p:txBody>
          <a:bodyPr wrap="square" lIns="0" tIns="0" rIns="0" bIns="0" rtlCol="0" anchor="ctr"/>
          <a:lstStyle/>
          <a:p>
            <a:pPr algn="ctr" indent="0" marL="0">
              <a:buNone/>
            </a:pPr>
            <a:r>
              <a:rPr lang="en-US" sz="2200" b="1" dirty="0">
                <a:solidFill>
                  <a:srgbClr val="FFFFFF"/>
                </a:solidFill>
                <a:latin typeface="Arial Narrow" pitchFamily="34" charset="0"/>
                <a:ea typeface="Arial Narrow" pitchFamily="34" charset="-122"/>
                <a:cs typeface="Arial Narrow" pitchFamily="34" charset="-120"/>
              </a:rPr>
              <a:t>4</a:t>
            </a:r>
            <a:endParaRPr lang="en-US" sz="2200" dirty="0"/>
          </a:p>
        </p:txBody>
      </p:sp>
      <p:sp>
        <p:nvSpPr>
          <p:cNvPr id="20" name="Text 18"/>
          <p:cNvSpPr/>
          <p:nvPr/>
        </p:nvSpPr>
        <p:spPr>
          <a:xfrm>
            <a:off x="1554480" y="4270248"/>
            <a:ext cx="9905695" cy="841248"/>
          </a:xfrm>
          <a:prstGeom prst="rect">
            <a:avLst/>
          </a:prstGeom>
          <a:noFill/>
          <a:ln/>
        </p:spPr>
        <p:txBody>
          <a:bodyPr wrap="square" lIns="0" tIns="0" rIns="0" bIns="0" rtlCol="0" anchor="ctr"/>
          <a:lstStyle/>
          <a:p>
            <a:pPr indent="0" marL="0">
              <a:buNone/>
            </a:pPr>
            <a:r>
              <a:rPr lang="en-US" sz="2200" b="1" dirty="0">
                <a:solidFill>
                  <a:srgbClr val="0F172A"/>
                </a:solidFill>
                <a:latin typeface="Calibri" pitchFamily="34" charset="0"/>
                <a:ea typeface="Calibri" pitchFamily="34" charset="-122"/>
                <a:cs typeface="Calibri" pitchFamily="34" charset="-120"/>
              </a:rPr>
              <a:t>Gerettete Personen an den Rettungsdienst übergeben</a:t>
            </a:r>
            <a:pPr indent="0" marL="0">
              <a:buNone/>
            </a:pPr>
            <a:r>
              <a:rPr lang="en-US" sz="1900" dirty="0">
                <a:solidFill>
                  <a:srgbClr val="334155"/>
                </a:solidFill>
                <a:latin typeface="Calibri" pitchFamily="34" charset="0"/>
                <a:ea typeface="Calibri" pitchFamily="34" charset="-122"/>
                <a:cs typeface="Calibri" pitchFamily="34" charset="-120"/>
              </a:rPr>
              <a:t>   </a:t>
            </a:r>
            <a:endParaRPr lang="en-US" sz="2200" dirty="0"/>
          </a:p>
        </p:txBody>
      </p:sp>
      <p:sp>
        <p:nvSpPr>
          <p:cNvPr id="21" name="Text 19"/>
          <p:cNvSpPr/>
          <p:nvPr/>
        </p:nvSpPr>
        <p:spPr>
          <a:xfrm>
            <a:off x="594360" y="6437376"/>
            <a:ext cx="6400800" cy="274320"/>
          </a:xfrm>
          <a:prstGeom prst="rect">
            <a:avLst/>
          </a:prstGeom>
          <a:noFill/>
          <a:ln/>
        </p:spPr>
        <p:txBody>
          <a:bodyPr wrap="square" lIns="0" tIns="0" rIns="0" bIns="0" rtlCol="0" anchor="ctr"/>
          <a:lstStyle/>
          <a:p>
            <a:pPr indent="0" marL="0">
              <a:buNone/>
            </a:pPr>
            <a:r>
              <a:rPr lang="en-US" sz="1000" dirty="0">
                <a:solidFill>
                  <a:srgbClr val="64748B"/>
                </a:solidFill>
                <a:latin typeface="Calibri" pitchFamily="34" charset="0"/>
                <a:ea typeface="Calibri" pitchFamily="34" charset="-122"/>
                <a:cs typeface="Calibri" pitchFamily="34" charset="-120"/>
              </a:rPr>
              <a:t>Planspiel · Verkehrsunfall · Ausbildung  ·  20</a:t>
            </a:r>
            <a:endParaRPr lang="en-US" sz="1000" dirty="0"/>
          </a:p>
        </p:txBody>
      </p:sp>
      <p:sp>
        <p:nvSpPr>
          <p:cNvPr id="22" name="Text 20">
            <a:hlinkClick r:id="rId1" tooltip="Feuerwehr Wissen"/>
          </p:cNvPr>
          <p:cNvSpPr/>
          <p:nvPr/>
        </p:nvSpPr>
        <p:spPr>
          <a:xfrm>
            <a:off x="8488375" y="6437376"/>
            <a:ext cx="3108960" cy="274320"/>
          </a:xfrm>
          <a:prstGeom prst="rect">
            <a:avLst/>
          </a:prstGeom>
          <a:noFill/>
          <a:ln/>
        </p:spPr>
        <p:txBody>
          <a:bodyPr wrap="square" lIns="0" tIns="0" rIns="0" bIns="0" rtlCol="0" anchor="ctr"/>
          <a:lstStyle/>
          <a:p>
            <a:pPr algn="r" indent="0" marL="0">
              <a:buNone/>
            </a:pPr>
            <a:r>
              <a:rPr lang="en-US" sz="1100" u="sng" dirty="0">
                <a:solidFill>
                  <a:srgbClr val="64748B"/>
                </a:solidFill>
                <a:latin typeface="Calibri" pitchFamily="34" charset="0"/>
                <a:ea typeface="Calibri" pitchFamily="34" charset="-122"/>
                <a:cs typeface="Calibri" pitchFamily="34" charset="-120"/>
                <a:hlinkClick r:id="rId1" invalidUrl="" action="" tgtFrame="" tooltip="Feuerwehr Wissen" history="1" highlightClick="0" endSnd="0">
                  <a:extLst>
                    <a:ext uri="{A12FA001-AC4F-418D-AE19-62706E023703}">
                      <ahyp:hlinkClr xmlns:ahyp="http://schemas.microsoft.com/office/drawing/2018/hyperlinkcolor" val="tx"/>
                    </a:ext>
                  </a:extLst>
                </a:hlinkClick>
              </a:rPr>
              <a:t>feuerwehr-wissen-bb.de</a:t>
            </a:r>
            <a:endParaRPr lang="en-US" sz="1100" dirty="0"/>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name="Slide 21">
    <p:bg>
      <p:bgPr>
        <a:solidFill>
          <a:srgbClr val="0F172A"/>
        </a:solidFill>
      </p:bgPr>
    </p:bg>
    <p:spTree>
      <p:nvGrpSpPr>
        <p:cNvPr id="1" name=""/>
        <p:cNvGrpSpPr/>
        <p:nvPr/>
      </p:nvGrpSpPr>
      <p:grpSpPr>
        <a:xfrm>
          <a:off x="0" y="0"/>
          <a:ext cx="0" cy="0"/>
          <a:chOff x="0" y="0"/>
          <a:chExt cx="0" cy="0"/>
        </a:xfrm>
      </p:grpSpPr>
      <p:sp>
        <p:nvSpPr>
          <p:cNvPr id="2" name="Text 0"/>
          <p:cNvSpPr/>
          <p:nvPr/>
        </p:nvSpPr>
        <p:spPr>
          <a:xfrm>
            <a:off x="0" y="2011680"/>
            <a:ext cx="12191695" cy="457200"/>
          </a:xfrm>
          <a:prstGeom prst="rect">
            <a:avLst/>
          </a:prstGeom>
          <a:noFill/>
          <a:ln/>
        </p:spPr>
        <p:txBody>
          <a:bodyPr wrap="square" lIns="0" tIns="0" rIns="0" bIns="0" rtlCol="0" anchor="ctr"/>
          <a:lstStyle/>
          <a:p>
            <a:pPr algn="ctr" indent="0" marL="0">
              <a:buNone/>
            </a:pPr>
            <a:r>
              <a:rPr lang="en-US" sz="2400" b="1" spc="300" kern="0" dirty="0">
                <a:solidFill>
                  <a:srgbClr val="E04545"/>
                </a:solidFill>
                <a:latin typeface="Consolas" pitchFamily="34" charset="0"/>
                <a:ea typeface="Consolas" pitchFamily="34" charset="-122"/>
                <a:cs typeface="Consolas" pitchFamily="34" charset="-120"/>
              </a:rPr>
              <a:t>KAPITEL 04</a:t>
            </a:r>
            <a:endParaRPr lang="en-US" sz="2400" dirty="0"/>
          </a:p>
        </p:txBody>
      </p:sp>
      <p:sp>
        <p:nvSpPr>
          <p:cNvPr id="3" name="Text 1"/>
          <p:cNvSpPr/>
          <p:nvPr/>
        </p:nvSpPr>
        <p:spPr>
          <a:xfrm>
            <a:off x="1097280" y="2606040"/>
            <a:ext cx="9997135" cy="2194560"/>
          </a:xfrm>
          <a:prstGeom prst="rect">
            <a:avLst/>
          </a:prstGeom>
          <a:noFill/>
          <a:ln/>
        </p:spPr>
        <p:txBody>
          <a:bodyPr wrap="square" lIns="0" tIns="0" rIns="0" bIns="0" rtlCol="0" anchor="t"/>
          <a:lstStyle/>
          <a:p>
            <a:pPr algn="ctr" indent="0" marL="0">
              <a:lnSpc>
                <a:spcPct val="95000"/>
              </a:lnSpc>
              <a:buNone/>
            </a:pPr>
            <a:r>
              <a:rPr lang="en-US" sz="6400" b="1" dirty="0">
                <a:solidFill>
                  <a:srgbClr val="FFFFFF"/>
                </a:solidFill>
                <a:latin typeface="Arial Narrow" pitchFamily="34" charset="0"/>
                <a:ea typeface="Arial Narrow" pitchFamily="34" charset="-122"/>
                <a:cs typeface="Arial Narrow" pitchFamily="34" charset="-120"/>
              </a:rPr>
              <a:t>AUSWERTUNG</a:t>
            </a:r>
            <a:endParaRPr lang="en-US" sz="6400" dirty="0"/>
          </a:p>
        </p:txBody>
      </p:sp>
      <p:sp>
        <p:nvSpPr>
          <p:cNvPr id="4" name="Text 2"/>
          <p:cNvSpPr/>
          <p:nvPr/>
        </p:nvSpPr>
        <p:spPr>
          <a:xfrm>
            <a:off x="594360" y="6437376"/>
            <a:ext cx="6400800" cy="274320"/>
          </a:xfrm>
          <a:prstGeom prst="rect">
            <a:avLst/>
          </a:prstGeom>
          <a:noFill/>
          <a:ln/>
        </p:spPr>
        <p:txBody>
          <a:bodyPr wrap="square" lIns="0" tIns="0" rIns="0" bIns="0" rtlCol="0" anchor="ctr"/>
          <a:lstStyle/>
          <a:p>
            <a:pPr indent="0" marL="0">
              <a:buNone/>
            </a:pPr>
            <a:r>
              <a:rPr lang="en-US" sz="1000" dirty="0">
                <a:solidFill>
                  <a:srgbClr val="94A3B8"/>
                </a:solidFill>
                <a:latin typeface="Calibri" pitchFamily="34" charset="0"/>
                <a:ea typeface="Calibri" pitchFamily="34" charset="-122"/>
                <a:cs typeface="Calibri" pitchFamily="34" charset="-120"/>
              </a:rPr>
              <a:t>Planspiel · Verkehrsunfall · Ausbildung  ·  21</a:t>
            </a:r>
            <a:endParaRPr lang="en-US" sz="1000" dirty="0"/>
          </a:p>
        </p:txBody>
      </p:sp>
      <p:sp>
        <p:nvSpPr>
          <p:cNvPr id="5" name="Text 3">
            <a:hlinkClick r:id="rId1" tooltip="Feuerwehr Wissen"/>
          </p:cNvPr>
          <p:cNvSpPr/>
          <p:nvPr/>
        </p:nvSpPr>
        <p:spPr>
          <a:xfrm>
            <a:off x="8488375" y="6437376"/>
            <a:ext cx="3108960" cy="274320"/>
          </a:xfrm>
          <a:prstGeom prst="rect">
            <a:avLst/>
          </a:prstGeom>
          <a:noFill/>
          <a:ln/>
        </p:spPr>
        <p:txBody>
          <a:bodyPr wrap="square" lIns="0" tIns="0" rIns="0" bIns="0" rtlCol="0" anchor="ctr"/>
          <a:lstStyle/>
          <a:p>
            <a:pPr algn="r" indent="0" marL="0">
              <a:buNone/>
            </a:pPr>
            <a:r>
              <a:rPr lang="en-US" sz="1100" u="sng" dirty="0">
                <a:solidFill>
                  <a:srgbClr val="94A3B8"/>
                </a:solidFill>
                <a:latin typeface="Calibri" pitchFamily="34" charset="0"/>
                <a:ea typeface="Calibri" pitchFamily="34" charset="-122"/>
                <a:cs typeface="Calibri" pitchFamily="34" charset="-120"/>
                <a:hlinkClick r:id="rId1" invalidUrl="" action="" tgtFrame="" tooltip="Feuerwehr Wissen" history="1" highlightClick="0" endSnd="0">
                  <a:extLst>
                    <a:ext uri="{A12FA001-AC4F-418D-AE19-62706E023703}">
                      <ahyp:hlinkClr xmlns:ahyp="http://schemas.microsoft.com/office/drawing/2018/hyperlinkcolor" val="tx"/>
                    </a:ext>
                  </a:extLst>
                </a:hlinkClick>
              </a:rPr>
              <a:t>feuerwehr-wissen-bb.de</a:t>
            </a:r>
            <a:endParaRPr lang="en-US" sz="1100" dirty="0"/>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name="Slide 22">
    <p:bg>
      <p:bgPr>
        <a:solidFill>
          <a:srgbClr val="F8FAFC"/>
        </a:solidFill>
      </p:bgPr>
    </p:bg>
    <p:spTree>
      <p:nvGrpSpPr>
        <p:cNvPr id="1" name=""/>
        <p:cNvGrpSpPr/>
        <p:nvPr/>
      </p:nvGrpSpPr>
      <p:grpSpPr>
        <a:xfrm>
          <a:off x="0" y="0"/>
          <a:ext cx="0" cy="0"/>
          <a:chOff x="0" y="0"/>
          <a:chExt cx="0" cy="0"/>
        </a:xfrm>
      </p:grpSpPr>
      <p:sp>
        <p:nvSpPr>
          <p:cNvPr id="2" name="Shape 0"/>
          <p:cNvSpPr/>
          <p:nvPr/>
        </p:nvSpPr>
        <p:spPr>
          <a:xfrm>
            <a:off x="0" y="0"/>
            <a:ext cx="12191695" cy="1024128"/>
          </a:xfrm>
          <a:prstGeom prst="rect">
            <a:avLst/>
          </a:prstGeom>
          <a:solidFill>
            <a:srgbClr val="EEF2F8"/>
          </a:solidFill>
          <a:ln w="12700">
            <a:solidFill>
              <a:srgbClr val="EEF2F8"/>
            </a:solidFill>
            <a:prstDash val="solid"/>
          </a:ln>
        </p:spPr>
      </p:sp>
      <p:sp>
        <p:nvSpPr>
          <p:cNvPr id="3" name="Shape 1"/>
          <p:cNvSpPr/>
          <p:nvPr/>
        </p:nvSpPr>
        <p:spPr>
          <a:xfrm>
            <a:off x="0" y="1024128"/>
            <a:ext cx="12191695" cy="45720"/>
          </a:xfrm>
          <a:prstGeom prst="rect">
            <a:avLst/>
          </a:prstGeom>
          <a:solidFill>
            <a:srgbClr val="B71C1C"/>
          </a:solidFill>
          <a:ln w="12700">
            <a:solidFill>
              <a:srgbClr val="B71C1C"/>
            </a:solidFill>
            <a:prstDash val="solid"/>
          </a:ln>
        </p:spPr>
      </p:sp>
      <p:sp>
        <p:nvSpPr>
          <p:cNvPr id="4" name="Text 2"/>
          <p:cNvSpPr/>
          <p:nvPr/>
        </p:nvSpPr>
        <p:spPr>
          <a:xfrm>
            <a:off x="594360" y="128016"/>
            <a:ext cx="11002975" cy="786384"/>
          </a:xfrm>
          <a:prstGeom prst="rect">
            <a:avLst/>
          </a:prstGeom>
          <a:noFill/>
          <a:ln/>
        </p:spPr>
        <p:txBody>
          <a:bodyPr wrap="square" lIns="0" tIns="0" rIns="0" bIns="0" rtlCol="0" anchor="ctr">
            <a:normAutofit/>
          </a:bodyPr>
          <a:lstStyle/>
          <a:p>
            <a:pPr indent="0" marL="0">
              <a:buNone/>
            </a:pPr>
            <a:r>
              <a:rPr lang="en-US" sz="3400" b="1" dirty="0">
                <a:solidFill>
                  <a:srgbClr val="0F172A"/>
                </a:solidFill>
                <a:latin typeface="Arial Narrow" pitchFamily="34" charset="0"/>
                <a:ea typeface="Arial Narrow" pitchFamily="34" charset="-122"/>
                <a:cs typeface="Arial Narrow" pitchFamily="34" charset="-120"/>
              </a:rPr>
              <a:t>4.1 SO WIRD AUSGEWERTET</a:t>
            </a:r>
            <a:endParaRPr lang="en-US" sz="3400" dirty="0"/>
          </a:p>
        </p:txBody>
      </p:sp>
      <p:sp>
        <p:nvSpPr>
          <p:cNvPr id="5" name="Shape 3"/>
          <p:cNvSpPr/>
          <p:nvPr/>
        </p:nvSpPr>
        <p:spPr>
          <a:xfrm>
            <a:off x="594360" y="1508760"/>
            <a:ext cx="3496970" cy="3291840"/>
          </a:xfrm>
          <a:prstGeom prst="rect">
            <a:avLst/>
          </a:prstGeom>
          <a:solidFill>
            <a:srgbClr val="FFFFFF"/>
          </a:solidFill>
          <a:ln w="9525">
            <a:solidFill>
              <a:srgbClr val="E2E8F0"/>
            </a:solidFill>
            <a:prstDash val="solid"/>
          </a:ln>
        </p:spPr>
      </p:sp>
      <p:sp>
        <p:nvSpPr>
          <p:cNvPr id="6" name="Shape 4"/>
          <p:cNvSpPr/>
          <p:nvPr/>
        </p:nvSpPr>
        <p:spPr>
          <a:xfrm>
            <a:off x="594360" y="1508760"/>
            <a:ext cx="3496970" cy="64008"/>
          </a:xfrm>
          <a:prstGeom prst="rect">
            <a:avLst/>
          </a:prstGeom>
          <a:solidFill>
            <a:srgbClr val="1E3A8A"/>
          </a:solidFill>
          <a:ln w="12700">
            <a:solidFill>
              <a:srgbClr val="1E3A8A"/>
            </a:solidFill>
            <a:prstDash val="solid"/>
          </a:ln>
        </p:spPr>
      </p:sp>
      <p:sp>
        <p:nvSpPr>
          <p:cNvPr id="7" name="Text 5"/>
          <p:cNvSpPr/>
          <p:nvPr/>
        </p:nvSpPr>
        <p:spPr>
          <a:xfrm>
            <a:off x="850392" y="1691640"/>
            <a:ext cx="3039770" cy="457200"/>
          </a:xfrm>
          <a:prstGeom prst="rect">
            <a:avLst/>
          </a:prstGeom>
          <a:noFill/>
          <a:ln/>
        </p:spPr>
        <p:txBody>
          <a:bodyPr wrap="square" lIns="0" tIns="0" rIns="0" bIns="0" rtlCol="0" anchor="t"/>
          <a:lstStyle/>
          <a:p>
            <a:pPr indent="0" marL="0">
              <a:buNone/>
            </a:pPr>
            <a:r>
              <a:rPr lang="en-US" sz="2100" b="1" dirty="0">
                <a:solidFill>
                  <a:srgbClr val="0F172A"/>
                </a:solidFill>
                <a:latin typeface="Arial Narrow" pitchFamily="34" charset="0"/>
                <a:ea typeface="Arial Narrow" pitchFamily="34" charset="-122"/>
                <a:cs typeface="Arial Narrow" pitchFamily="34" charset="-120"/>
              </a:rPr>
              <a:t>PUNKTE</a:t>
            </a:r>
            <a:endParaRPr lang="en-US" sz="2100" dirty="0"/>
          </a:p>
        </p:txBody>
      </p:sp>
      <p:sp>
        <p:nvSpPr>
          <p:cNvPr id="8" name="Text 6"/>
          <p:cNvSpPr/>
          <p:nvPr/>
        </p:nvSpPr>
        <p:spPr>
          <a:xfrm>
            <a:off x="850392" y="2240280"/>
            <a:ext cx="3039770" cy="2423160"/>
          </a:xfrm>
          <a:prstGeom prst="rect">
            <a:avLst/>
          </a:prstGeom>
          <a:noFill/>
          <a:ln/>
        </p:spPr>
        <p:txBody>
          <a:bodyPr wrap="square" lIns="0" tIns="0" rIns="0" bIns="0" rtlCol="0" anchor="t"/>
          <a:lstStyle/>
          <a:p>
            <a:pPr indent="0" marL="0">
              <a:buNone/>
            </a:pPr>
            <a:r>
              <a:rPr lang="en-US" sz="1700" dirty="0">
                <a:solidFill>
                  <a:srgbClr val="334155"/>
                </a:solidFill>
                <a:latin typeface="Calibri" pitchFamily="34" charset="0"/>
                <a:ea typeface="Calibri" pitchFamily="34" charset="-122"/>
                <a:cs typeface="Calibri" pitchFamily="34" charset="-120"/>
              </a:rPr>
              <a:t>Es gibt 104 Punkte, verteilt auf 32 Kriterien. Rückmeldung je Kriterium mit Begründung.</a:t>
            </a:r>
            <a:endParaRPr lang="en-US" sz="1700" dirty="0"/>
          </a:p>
        </p:txBody>
      </p:sp>
      <p:sp>
        <p:nvSpPr>
          <p:cNvPr id="9" name="Shape 7"/>
          <p:cNvSpPr/>
          <p:nvPr/>
        </p:nvSpPr>
        <p:spPr>
          <a:xfrm>
            <a:off x="4347362" y="1508760"/>
            <a:ext cx="3496970" cy="3291840"/>
          </a:xfrm>
          <a:prstGeom prst="rect">
            <a:avLst/>
          </a:prstGeom>
          <a:solidFill>
            <a:srgbClr val="FFFFFF"/>
          </a:solidFill>
          <a:ln w="9525">
            <a:solidFill>
              <a:srgbClr val="E2E8F0"/>
            </a:solidFill>
            <a:prstDash val="solid"/>
          </a:ln>
        </p:spPr>
      </p:sp>
      <p:sp>
        <p:nvSpPr>
          <p:cNvPr id="10" name="Shape 8"/>
          <p:cNvSpPr/>
          <p:nvPr/>
        </p:nvSpPr>
        <p:spPr>
          <a:xfrm>
            <a:off x="4347362" y="1508760"/>
            <a:ext cx="3496970" cy="64008"/>
          </a:xfrm>
          <a:prstGeom prst="rect">
            <a:avLst/>
          </a:prstGeom>
          <a:solidFill>
            <a:srgbClr val="1E3A8A"/>
          </a:solidFill>
          <a:ln w="12700">
            <a:solidFill>
              <a:srgbClr val="1E3A8A"/>
            </a:solidFill>
            <a:prstDash val="solid"/>
          </a:ln>
        </p:spPr>
      </p:sp>
      <p:sp>
        <p:nvSpPr>
          <p:cNvPr id="11" name="Text 9"/>
          <p:cNvSpPr/>
          <p:nvPr/>
        </p:nvSpPr>
        <p:spPr>
          <a:xfrm>
            <a:off x="4603394" y="1691640"/>
            <a:ext cx="3039770" cy="457200"/>
          </a:xfrm>
          <a:prstGeom prst="rect">
            <a:avLst/>
          </a:prstGeom>
          <a:noFill/>
          <a:ln/>
        </p:spPr>
        <p:txBody>
          <a:bodyPr wrap="square" lIns="0" tIns="0" rIns="0" bIns="0" rtlCol="0" anchor="t"/>
          <a:lstStyle/>
          <a:p>
            <a:pPr indent="0" marL="0">
              <a:buNone/>
            </a:pPr>
            <a:r>
              <a:rPr lang="en-US" sz="2100" b="1" dirty="0">
                <a:solidFill>
                  <a:srgbClr val="0F172A"/>
                </a:solidFill>
                <a:latin typeface="Arial Narrow" pitchFamily="34" charset="0"/>
                <a:ea typeface="Arial Narrow" pitchFamily="34" charset="-122"/>
                <a:cs typeface="Arial Narrow" pitchFamily="34" charset="-120"/>
              </a:rPr>
              <a:t>KRITISCHE KRITERIEN</a:t>
            </a:r>
            <a:endParaRPr lang="en-US" sz="2100" dirty="0"/>
          </a:p>
        </p:txBody>
      </p:sp>
      <p:sp>
        <p:nvSpPr>
          <p:cNvPr id="12" name="Text 10"/>
          <p:cNvSpPr/>
          <p:nvPr/>
        </p:nvSpPr>
        <p:spPr>
          <a:xfrm>
            <a:off x="4603394" y="2240280"/>
            <a:ext cx="3039770" cy="2423160"/>
          </a:xfrm>
          <a:prstGeom prst="rect">
            <a:avLst/>
          </a:prstGeom>
          <a:noFill/>
          <a:ln/>
        </p:spPr>
        <p:txBody>
          <a:bodyPr wrap="square" lIns="0" tIns="0" rIns="0" bIns="0" rtlCol="0" anchor="t"/>
          <a:lstStyle/>
          <a:p>
            <a:pPr indent="0" marL="0">
              <a:buNone/>
            </a:pPr>
            <a:r>
              <a:rPr lang="en-US" sz="1700" dirty="0">
                <a:solidFill>
                  <a:srgbClr val="334155"/>
                </a:solidFill>
                <a:latin typeface="Calibri" pitchFamily="34" charset="0"/>
                <a:ea typeface="Calibri" pitchFamily="34" charset="-122"/>
                <a:cs typeface="Calibri" pitchFamily="34" charset="-120"/>
              </a:rPr>
              <a:t>1 Kriterien sind sicherheitskritisch. Werden sie verletzt, ist die Lösung nicht bestanden.</a:t>
            </a:r>
            <a:endParaRPr lang="en-US" sz="1700" dirty="0"/>
          </a:p>
        </p:txBody>
      </p:sp>
      <p:sp>
        <p:nvSpPr>
          <p:cNvPr id="13" name="Shape 11"/>
          <p:cNvSpPr/>
          <p:nvPr/>
        </p:nvSpPr>
        <p:spPr>
          <a:xfrm>
            <a:off x="8100365" y="1508760"/>
            <a:ext cx="3496970" cy="3291840"/>
          </a:xfrm>
          <a:prstGeom prst="rect">
            <a:avLst/>
          </a:prstGeom>
          <a:solidFill>
            <a:srgbClr val="FFFFFF"/>
          </a:solidFill>
          <a:ln w="9525">
            <a:solidFill>
              <a:srgbClr val="E2E8F0"/>
            </a:solidFill>
            <a:prstDash val="solid"/>
          </a:ln>
        </p:spPr>
      </p:sp>
      <p:sp>
        <p:nvSpPr>
          <p:cNvPr id="14" name="Shape 12"/>
          <p:cNvSpPr/>
          <p:nvPr/>
        </p:nvSpPr>
        <p:spPr>
          <a:xfrm>
            <a:off x="8100365" y="1508760"/>
            <a:ext cx="3496970" cy="64008"/>
          </a:xfrm>
          <a:prstGeom prst="rect">
            <a:avLst/>
          </a:prstGeom>
          <a:solidFill>
            <a:srgbClr val="1E3A8A"/>
          </a:solidFill>
          <a:ln w="12700">
            <a:solidFill>
              <a:srgbClr val="1E3A8A"/>
            </a:solidFill>
            <a:prstDash val="solid"/>
          </a:ln>
        </p:spPr>
      </p:sp>
      <p:sp>
        <p:nvSpPr>
          <p:cNvPr id="15" name="Text 13"/>
          <p:cNvSpPr/>
          <p:nvPr/>
        </p:nvSpPr>
        <p:spPr>
          <a:xfrm>
            <a:off x="8356397" y="1691640"/>
            <a:ext cx="3039770" cy="457200"/>
          </a:xfrm>
          <a:prstGeom prst="rect">
            <a:avLst/>
          </a:prstGeom>
          <a:noFill/>
          <a:ln/>
        </p:spPr>
        <p:txBody>
          <a:bodyPr wrap="square" lIns="0" tIns="0" rIns="0" bIns="0" rtlCol="0" anchor="t"/>
          <a:lstStyle/>
          <a:p>
            <a:pPr indent="0" marL="0">
              <a:buNone/>
            </a:pPr>
            <a:r>
              <a:rPr lang="en-US" sz="2100" b="1" dirty="0">
                <a:solidFill>
                  <a:srgbClr val="0F172A"/>
                </a:solidFill>
                <a:latin typeface="Arial Narrow" pitchFamily="34" charset="0"/>
                <a:ea typeface="Arial Narrow" pitchFamily="34" charset="-122"/>
                <a:cs typeface="Arial Narrow" pitchFamily="34" charset="-120"/>
              </a:rPr>
              <a:t>MUSTERLÖSUNG</a:t>
            </a:r>
            <a:endParaRPr lang="en-US" sz="2100" dirty="0"/>
          </a:p>
        </p:txBody>
      </p:sp>
      <p:sp>
        <p:nvSpPr>
          <p:cNvPr id="16" name="Text 14"/>
          <p:cNvSpPr/>
          <p:nvPr/>
        </p:nvSpPr>
        <p:spPr>
          <a:xfrm>
            <a:off x="8356397" y="2240280"/>
            <a:ext cx="3039770" cy="2423160"/>
          </a:xfrm>
          <a:prstGeom prst="rect">
            <a:avLst/>
          </a:prstGeom>
          <a:noFill/>
          <a:ln/>
        </p:spPr>
        <p:txBody>
          <a:bodyPr wrap="square" lIns="0" tIns="0" rIns="0" bIns="0" rtlCol="0" anchor="t"/>
          <a:lstStyle/>
          <a:p>
            <a:pPr indent="0" marL="0">
              <a:buNone/>
            </a:pPr>
            <a:r>
              <a:rPr lang="en-US" sz="1700" dirty="0">
                <a:solidFill>
                  <a:srgbClr val="334155"/>
                </a:solidFill>
                <a:latin typeface="Calibri" pitchFamily="34" charset="0"/>
                <a:ea typeface="Calibri" pitchFamily="34" charset="-122"/>
                <a:cs typeface="Calibri" pitchFamily="34" charset="-120"/>
              </a:rPr>
              <a:t>Es gibt mehrere gute Lösungen. Die Musterlösung zeigt eine davon.</a:t>
            </a:r>
            <a:endParaRPr lang="en-US" sz="1700" dirty="0"/>
          </a:p>
        </p:txBody>
      </p:sp>
      <p:sp>
        <p:nvSpPr>
          <p:cNvPr id="17" name="Text 15"/>
          <p:cNvSpPr/>
          <p:nvPr/>
        </p:nvSpPr>
        <p:spPr>
          <a:xfrm>
            <a:off x="594360" y="6437376"/>
            <a:ext cx="6400800" cy="274320"/>
          </a:xfrm>
          <a:prstGeom prst="rect">
            <a:avLst/>
          </a:prstGeom>
          <a:noFill/>
          <a:ln/>
        </p:spPr>
        <p:txBody>
          <a:bodyPr wrap="square" lIns="0" tIns="0" rIns="0" bIns="0" rtlCol="0" anchor="ctr"/>
          <a:lstStyle/>
          <a:p>
            <a:pPr indent="0" marL="0">
              <a:buNone/>
            </a:pPr>
            <a:r>
              <a:rPr lang="en-US" sz="1000" dirty="0">
                <a:solidFill>
                  <a:srgbClr val="64748B"/>
                </a:solidFill>
                <a:latin typeface="Calibri" pitchFamily="34" charset="0"/>
                <a:ea typeface="Calibri" pitchFamily="34" charset="-122"/>
                <a:cs typeface="Calibri" pitchFamily="34" charset="-120"/>
              </a:rPr>
              <a:t>Planspiel · Verkehrsunfall · Ausbildung  ·  22</a:t>
            </a:r>
            <a:endParaRPr lang="en-US" sz="1000" dirty="0"/>
          </a:p>
        </p:txBody>
      </p:sp>
      <p:sp>
        <p:nvSpPr>
          <p:cNvPr id="18" name="Text 16">
            <a:hlinkClick r:id="rId1" tooltip="Feuerwehr Wissen"/>
          </p:cNvPr>
          <p:cNvSpPr/>
          <p:nvPr/>
        </p:nvSpPr>
        <p:spPr>
          <a:xfrm>
            <a:off x="8488375" y="6437376"/>
            <a:ext cx="3108960" cy="274320"/>
          </a:xfrm>
          <a:prstGeom prst="rect">
            <a:avLst/>
          </a:prstGeom>
          <a:noFill/>
          <a:ln/>
        </p:spPr>
        <p:txBody>
          <a:bodyPr wrap="square" lIns="0" tIns="0" rIns="0" bIns="0" rtlCol="0" anchor="ctr"/>
          <a:lstStyle/>
          <a:p>
            <a:pPr algn="r" indent="0" marL="0">
              <a:buNone/>
            </a:pPr>
            <a:r>
              <a:rPr lang="en-US" sz="1100" u="sng" dirty="0">
                <a:solidFill>
                  <a:srgbClr val="64748B"/>
                </a:solidFill>
                <a:latin typeface="Calibri" pitchFamily="34" charset="0"/>
                <a:ea typeface="Calibri" pitchFamily="34" charset="-122"/>
                <a:cs typeface="Calibri" pitchFamily="34" charset="-120"/>
                <a:hlinkClick r:id="rId1" invalidUrl="" action="" tgtFrame="" tooltip="Feuerwehr Wissen" history="1" highlightClick="0" endSnd="0">
                  <a:extLst>
                    <a:ext uri="{A12FA001-AC4F-418D-AE19-62706E023703}">
                      <ahyp:hlinkClr xmlns:ahyp="http://schemas.microsoft.com/office/drawing/2018/hyperlinkcolor" val="tx"/>
                    </a:ext>
                  </a:extLst>
                </a:hlinkClick>
              </a:rPr>
              <a:t>feuerwehr-wissen-bb.de</a:t>
            </a:r>
            <a:endParaRPr lang="en-US" sz="1100" dirty="0"/>
          </a:p>
        </p:txBody>
      </p:sp>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name="Slide 23">
    <p:bg>
      <p:bgPr>
        <a:solidFill>
          <a:srgbClr val="F8FAFC"/>
        </a:solidFill>
      </p:bgPr>
    </p:bg>
    <p:spTree>
      <p:nvGrpSpPr>
        <p:cNvPr id="1" name=""/>
        <p:cNvGrpSpPr/>
        <p:nvPr/>
      </p:nvGrpSpPr>
      <p:grpSpPr>
        <a:xfrm>
          <a:off x="0" y="0"/>
          <a:ext cx="0" cy="0"/>
          <a:chOff x="0" y="0"/>
          <a:chExt cx="0" cy="0"/>
        </a:xfrm>
      </p:grpSpPr>
      <p:sp>
        <p:nvSpPr>
          <p:cNvPr id="2" name="Shape 0"/>
          <p:cNvSpPr/>
          <p:nvPr/>
        </p:nvSpPr>
        <p:spPr>
          <a:xfrm>
            <a:off x="0" y="0"/>
            <a:ext cx="12191695" cy="1024128"/>
          </a:xfrm>
          <a:prstGeom prst="rect">
            <a:avLst/>
          </a:prstGeom>
          <a:solidFill>
            <a:srgbClr val="EEF2F8"/>
          </a:solidFill>
          <a:ln w="12700">
            <a:solidFill>
              <a:srgbClr val="EEF2F8"/>
            </a:solidFill>
            <a:prstDash val="solid"/>
          </a:ln>
        </p:spPr>
      </p:sp>
      <p:sp>
        <p:nvSpPr>
          <p:cNvPr id="3" name="Shape 1"/>
          <p:cNvSpPr/>
          <p:nvPr/>
        </p:nvSpPr>
        <p:spPr>
          <a:xfrm>
            <a:off x="0" y="1024128"/>
            <a:ext cx="12191695" cy="45720"/>
          </a:xfrm>
          <a:prstGeom prst="rect">
            <a:avLst/>
          </a:prstGeom>
          <a:solidFill>
            <a:srgbClr val="B71C1C"/>
          </a:solidFill>
          <a:ln w="12700">
            <a:solidFill>
              <a:srgbClr val="B71C1C"/>
            </a:solidFill>
            <a:prstDash val="solid"/>
          </a:ln>
        </p:spPr>
      </p:sp>
      <p:sp>
        <p:nvSpPr>
          <p:cNvPr id="4" name="Text 2"/>
          <p:cNvSpPr/>
          <p:nvPr/>
        </p:nvSpPr>
        <p:spPr>
          <a:xfrm>
            <a:off x="594360" y="128016"/>
            <a:ext cx="11002975" cy="786384"/>
          </a:xfrm>
          <a:prstGeom prst="rect">
            <a:avLst/>
          </a:prstGeom>
          <a:noFill/>
          <a:ln/>
        </p:spPr>
        <p:txBody>
          <a:bodyPr wrap="square" lIns="0" tIns="0" rIns="0" bIns="0" rtlCol="0" anchor="ctr">
            <a:normAutofit/>
          </a:bodyPr>
          <a:lstStyle/>
          <a:p>
            <a:pPr indent="0" marL="0">
              <a:buNone/>
            </a:pPr>
            <a:r>
              <a:rPr lang="en-US" sz="3400" b="1" dirty="0">
                <a:solidFill>
                  <a:srgbClr val="0F172A"/>
                </a:solidFill>
                <a:latin typeface="Arial Narrow" pitchFamily="34" charset="0"/>
                <a:ea typeface="Arial Narrow" pitchFamily="34" charset="-122"/>
                <a:cs typeface="Arial Narrow" pitchFamily="34" charset="-120"/>
              </a:rPr>
              <a:t>4.2 DIE KRITISCHEN KRITERIEN</a:t>
            </a:r>
            <a:endParaRPr lang="en-US" sz="3400" dirty="0"/>
          </a:p>
        </p:txBody>
      </p:sp>
      <p:sp>
        <p:nvSpPr>
          <p:cNvPr id="5" name="Shape 3"/>
          <p:cNvSpPr/>
          <p:nvPr/>
        </p:nvSpPr>
        <p:spPr>
          <a:xfrm>
            <a:off x="594360" y="1463040"/>
            <a:ext cx="11002975" cy="868680"/>
          </a:xfrm>
          <a:prstGeom prst="rect">
            <a:avLst/>
          </a:prstGeom>
          <a:solidFill>
            <a:srgbClr val="FFFFFF"/>
          </a:solidFill>
          <a:ln w="9525">
            <a:solidFill>
              <a:srgbClr val="E2E8F0"/>
            </a:solidFill>
            <a:prstDash val="solid"/>
          </a:ln>
        </p:spPr>
      </p:sp>
      <p:sp>
        <p:nvSpPr>
          <p:cNvPr id="6" name="Shape 4"/>
          <p:cNvSpPr/>
          <p:nvPr/>
        </p:nvSpPr>
        <p:spPr>
          <a:xfrm>
            <a:off x="594360" y="1463040"/>
            <a:ext cx="64008" cy="868680"/>
          </a:xfrm>
          <a:prstGeom prst="rect">
            <a:avLst/>
          </a:prstGeom>
          <a:solidFill>
            <a:srgbClr val="1E3A8A"/>
          </a:solidFill>
          <a:ln w="12700">
            <a:solidFill>
              <a:srgbClr val="1E3A8A"/>
            </a:solidFill>
            <a:prstDash val="solid"/>
          </a:ln>
        </p:spPr>
      </p:sp>
      <p:sp>
        <p:nvSpPr>
          <p:cNvPr id="7" name="Text 5"/>
          <p:cNvSpPr/>
          <p:nvPr/>
        </p:nvSpPr>
        <p:spPr>
          <a:xfrm>
            <a:off x="868680" y="1463040"/>
            <a:ext cx="10591495" cy="868680"/>
          </a:xfrm>
          <a:prstGeom prst="rect">
            <a:avLst/>
          </a:prstGeom>
          <a:noFill/>
          <a:ln/>
        </p:spPr>
        <p:txBody>
          <a:bodyPr wrap="square" lIns="0" tIns="0" rIns="0" bIns="0" rtlCol="0" anchor="ctr"/>
          <a:lstStyle/>
          <a:p>
            <a:pPr indent="0" marL="0">
              <a:buNone/>
            </a:pPr>
            <a:r>
              <a:rPr lang="en-US" sz="1300" b="1" dirty="0">
                <a:solidFill>
                  <a:srgbClr val="B71C1C"/>
                </a:solidFill>
                <a:latin typeface="Calibri" pitchFamily="34" charset="0"/>
                <a:ea typeface="Calibri" pitchFamily="34" charset="-122"/>
                <a:cs typeface="Calibri" pitchFamily="34" charset="-120"/>
              </a:rPr>
              <a:t>RETTUNGSGERÄT NUR NACH STABILISIERUNG DES FAHRZEUGS</a:t>
            </a:r>
            <a:endParaRPr lang="en-US" sz="1300" dirty="0"/>
          </a:p>
          <a:p>
            <a:pPr indent="0" marL="0">
              <a:buNone/>
            </a:pPr>
            <a:r>
              <a:rPr lang="en-US" sz="1500" dirty="0">
                <a:solidFill>
                  <a:srgbClr val="0F172A"/>
                </a:solidFill>
                <a:latin typeface="Calibri" pitchFamily="34" charset="0"/>
                <a:ea typeface="Calibri" pitchFamily="34" charset="-122"/>
                <a:cs typeface="Calibri" pitchFamily="34" charset="-120"/>
              </a:rPr>
              <a:t>Ein instabiles Fahrzeug kann beim Einsatz von Spreizer oder Schere verrutschen und den Patienten oder die Retter verletzen.</a:t>
            </a:r>
            <a:endParaRPr lang="en-US" sz="1300" dirty="0"/>
          </a:p>
        </p:txBody>
      </p:sp>
      <p:sp>
        <p:nvSpPr>
          <p:cNvPr id="8" name="Text 6"/>
          <p:cNvSpPr/>
          <p:nvPr/>
        </p:nvSpPr>
        <p:spPr>
          <a:xfrm>
            <a:off x="594360" y="6437376"/>
            <a:ext cx="6400800" cy="274320"/>
          </a:xfrm>
          <a:prstGeom prst="rect">
            <a:avLst/>
          </a:prstGeom>
          <a:noFill/>
          <a:ln/>
        </p:spPr>
        <p:txBody>
          <a:bodyPr wrap="square" lIns="0" tIns="0" rIns="0" bIns="0" rtlCol="0" anchor="ctr"/>
          <a:lstStyle/>
          <a:p>
            <a:pPr indent="0" marL="0">
              <a:buNone/>
            </a:pPr>
            <a:r>
              <a:rPr lang="en-US" sz="1000" dirty="0">
                <a:solidFill>
                  <a:srgbClr val="64748B"/>
                </a:solidFill>
                <a:latin typeface="Calibri" pitchFamily="34" charset="0"/>
                <a:ea typeface="Calibri" pitchFamily="34" charset="-122"/>
                <a:cs typeface="Calibri" pitchFamily="34" charset="-120"/>
              </a:rPr>
              <a:t>Planspiel · Verkehrsunfall · Ausbildung  ·  23</a:t>
            </a:r>
            <a:endParaRPr lang="en-US" sz="1000" dirty="0"/>
          </a:p>
        </p:txBody>
      </p:sp>
      <p:sp>
        <p:nvSpPr>
          <p:cNvPr id="9" name="Text 7">
            <a:hlinkClick r:id="rId1" tooltip="Feuerwehr Wissen"/>
          </p:cNvPr>
          <p:cNvSpPr/>
          <p:nvPr/>
        </p:nvSpPr>
        <p:spPr>
          <a:xfrm>
            <a:off x="8488375" y="6437376"/>
            <a:ext cx="3108960" cy="274320"/>
          </a:xfrm>
          <a:prstGeom prst="rect">
            <a:avLst/>
          </a:prstGeom>
          <a:noFill/>
          <a:ln/>
        </p:spPr>
        <p:txBody>
          <a:bodyPr wrap="square" lIns="0" tIns="0" rIns="0" bIns="0" rtlCol="0" anchor="ctr"/>
          <a:lstStyle/>
          <a:p>
            <a:pPr algn="r" indent="0" marL="0">
              <a:buNone/>
            </a:pPr>
            <a:r>
              <a:rPr lang="en-US" sz="1100" u="sng" dirty="0">
                <a:solidFill>
                  <a:srgbClr val="64748B"/>
                </a:solidFill>
                <a:latin typeface="Calibri" pitchFamily="34" charset="0"/>
                <a:ea typeface="Calibri" pitchFamily="34" charset="-122"/>
                <a:cs typeface="Calibri" pitchFamily="34" charset="-120"/>
                <a:hlinkClick r:id="rId1" invalidUrl="" action="" tgtFrame="" tooltip="Feuerwehr Wissen" history="1" highlightClick="0" endSnd="0">
                  <a:extLst>
                    <a:ext uri="{A12FA001-AC4F-418D-AE19-62706E023703}">
                      <ahyp:hlinkClr xmlns:ahyp="http://schemas.microsoft.com/office/drawing/2018/hyperlinkcolor" val="tx"/>
                    </a:ext>
                  </a:extLst>
                </a:hlinkClick>
              </a:rPr>
              <a:t>feuerwehr-wissen-bb.de</a:t>
            </a:r>
            <a:endParaRPr lang="en-US" sz="1100" dirty="0"/>
          </a:p>
        </p:txBody>
      </p:sp>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name="Slide 24">
    <p:bg>
      <p:bgPr>
        <a:solidFill>
          <a:srgbClr val="F8FAFC"/>
        </a:solidFill>
      </p:bgPr>
    </p:bg>
    <p:spTree>
      <p:nvGrpSpPr>
        <p:cNvPr id="1" name=""/>
        <p:cNvGrpSpPr/>
        <p:nvPr/>
      </p:nvGrpSpPr>
      <p:grpSpPr>
        <a:xfrm>
          <a:off x="0" y="0"/>
          <a:ext cx="0" cy="0"/>
          <a:chOff x="0" y="0"/>
          <a:chExt cx="0" cy="0"/>
        </a:xfrm>
      </p:grpSpPr>
      <p:sp>
        <p:nvSpPr>
          <p:cNvPr id="2" name="Shape 0"/>
          <p:cNvSpPr/>
          <p:nvPr/>
        </p:nvSpPr>
        <p:spPr>
          <a:xfrm>
            <a:off x="0" y="0"/>
            <a:ext cx="12191695" cy="1024128"/>
          </a:xfrm>
          <a:prstGeom prst="rect">
            <a:avLst/>
          </a:prstGeom>
          <a:solidFill>
            <a:srgbClr val="EEF2F8"/>
          </a:solidFill>
          <a:ln w="12700">
            <a:solidFill>
              <a:srgbClr val="EEF2F8"/>
            </a:solidFill>
            <a:prstDash val="solid"/>
          </a:ln>
        </p:spPr>
      </p:sp>
      <p:sp>
        <p:nvSpPr>
          <p:cNvPr id="3" name="Shape 1"/>
          <p:cNvSpPr/>
          <p:nvPr/>
        </p:nvSpPr>
        <p:spPr>
          <a:xfrm>
            <a:off x="0" y="1024128"/>
            <a:ext cx="12191695" cy="45720"/>
          </a:xfrm>
          <a:prstGeom prst="rect">
            <a:avLst/>
          </a:prstGeom>
          <a:solidFill>
            <a:srgbClr val="B71C1C"/>
          </a:solidFill>
          <a:ln w="12700">
            <a:solidFill>
              <a:srgbClr val="B71C1C"/>
            </a:solidFill>
            <a:prstDash val="solid"/>
          </a:ln>
        </p:spPr>
      </p:sp>
      <p:sp>
        <p:nvSpPr>
          <p:cNvPr id="4" name="Text 2"/>
          <p:cNvSpPr/>
          <p:nvPr/>
        </p:nvSpPr>
        <p:spPr>
          <a:xfrm>
            <a:off x="594360" y="128016"/>
            <a:ext cx="11002975" cy="786384"/>
          </a:xfrm>
          <a:prstGeom prst="rect">
            <a:avLst/>
          </a:prstGeom>
          <a:noFill/>
          <a:ln/>
        </p:spPr>
        <p:txBody>
          <a:bodyPr wrap="square" lIns="0" tIns="0" rIns="0" bIns="0" rtlCol="0" anchor="ctr">
            <a:normAutofit/>
          </a:bodyPr>
          <a:lstStyle/>
          <a:p>
            <a:pPr indent="0" marL="0">
              <a:buNone/>
            </a:pPr>
            <a:r>
              <a:rPr lang="en-US" sz="3400" b="1" dirty="0">
                <a:solidFill>
                  <a:srgbClr val="0F172A"/>
                </a:solidFill>
                <a:latin typeface="Arial Narrow" pitchFamily="34" charset="0"/>
                <a:ea typeface="Arial Narrow" pitchFamily="34" charset="-122"/>
                <a:cs typeface="Arial Narrow" pitchFamily="34" charset="-120"/>
              </a:rPr>
              <a:t>4.3 WEITERE WICHTIGE KRITERIEN</a:t>
            </a:r>
            <a:endParaRPr lang="en-US" sz="3400" dirty="0"/>
          </a:p>
        </p:txBody>
      </p:sp>
      <p:sp>
        <p:nvSpPr>
          <p:cNvPr id="5" name="Shape 3"/>
          <p:cNvSpPr/>
          <p:nvPr/>
        </p:nvSpPr>
        <p:spPr>
          <a:xfrm>
            <a:off x="594360" y="1463040"/>
            <a:ext cx="11002975" cy="868680"/>
          </a:xfrm>
          <a:prstGeom prst="rect">
            <a:avLst/>
          </a:prstGeom>
          <a:solidFill>
            <a:srgbClr val="FFFFFF"/>
          </a:solidFill>
          <a:ln w="9525">
            <a:solidFill>
              <a:srgbClr val="E2E8F0"/>
            </a:solidFill>
            <a:prstDash val="solid"/>
          </a:ln>
        </p:spPr>
      </p:sp>
      <p:sp>
        <p:nvSpPr>
          <p:cNvPr id="6" name="Shape 4"/>
          <p:cNvSpPr/>
          <p:nvPr/>
        </p:nvSpPr>
        <p:spPr>
          <a:xfrm>
            <a:off x="594360" y="1463040"/>
            <a:ext cx="64008" cy="868680"/>
          </a:xfrm>
          <a:prstGeom prst="rect">
            <a:avLst/>
          </a:prstGeom>
          <a:solidFill>
            <a:srgbClr val="1E3A8A"/>
          </a:solidFill>
          <a:ln w="12700">
            <a:solidFill>
              <a:srgbClr val="1E3A8A"/>
            </a:solidFill>
            <a:prstDash val="solid"/>
          </a:ln>
        </p:spPr>
      </p:sp>
      <p:sp>
        <p:nvSpPr>
          <p:cNvPr id="7" name="Text 5"/>
          <p:cNvSpPr/>
          <p:nvPr/>
        </p:nvSpPr>
        <p:spPr>
          <a:xfrm>
            <a:off x="868680" y="1463040"/>
            <a:ext cx="10591495" cy="868680"/>
          </a:xfrm>
          <a:prstGeom prst="rect">
            <a:avLst/>
          </a:prstGeom>
          <a:noFill/>
          <a:ln/>
        </p:spPr>
        <p:txBody>
          <a:bodyPr wrap="square" lIns="0" tIns="0" rIns="0" bIns="0" rtlCol="0" anchor="ctr"/>
          <a:lstStyle/>
          <a:p>
            <a:pPr indent="0" marL="0">
              <a:buNone/>
            </a:pPr>
            <a:r>
              <a:rPr lang="en-US" sz="1300" b="1" dirty="0">
                <a:solidFill>
                  <a:srgbClr val="B71C1C"/>
                </a:solidFill>
                <a:latin typeface="Calibri" pitchFamily="34" charset="0"/>
                <a:ea typeface="Calibri" pitchFamily="34" charset="-122"/>
                <a:cs typeface="Calibri" pitchFamily="34" charset="-120"/>
              </a:rPr>
              <a:t>ZUERST ABSICHERN (7 PUNKTE)</a:t>
            </a:r>
            <a:endParaRPr lang="en-US" sz="1300" dirty="0"/>
          </a:p>
          <a:p>
            <a:pPr indent="0" marL="0">
              <a:buNone/>
            </a:pPr>
            <a:r>
              <a:rPr lang="en-US" sz="1400" dirty="0">
                <a:solidFill>
                  <a:srgbClr val="0F172A"/>
                </a:solidFill>
                <a:latin typeface="Calibri" pitchFamily="34" charset="0"/>
                <a:ea typeface="Calibri" pitchFamily="34" charset="-122"/>
                <a:cs typeface="Calibri" pitchFamily="34" charset="-120"/>
              </a:rPr>
              <a:t>ABS-Regel: Absichern kommt zuerst. Ohne Sicherung gefährdet der Verkehr Einsatzkräfte und Patienten.</a:t>
            </a:r>
            <a:endParaRPr lang="en-US" sz="1300" dirty="0"/>
          </a:p>
        </p:txBody>
      </p:sp>
      <p:sp>
        <p:nvSpPr>
          <p:cNvPr id="8" name="Shape 6"/>
          <p:cNvSpPr/>
          <p:nvPr/>
        </p:nvSpPr>
        <p:spPr>
          <a:xfrm>
            <a:off x="594360" y="2459736"/>
            <a:ext cx="11002975" cy="868680"/>
          </a:xfrm>
          <a:prstGeom prst="rect">
            <a:avLst/>
          </a:prstGeom>
          <a:solidFill>
            <a:srgbClr val="FFFFFF"/>
          </a:solidFill>
          <a:ln w="9525">
            <a:solidFill>
              <a:srgbClr val="E2E8F0"/>
            </a:solidFill>
            <a:prstDash val="solid"/>
          </a:ln>
        </p:spPr>
      </p:sp>
      <p:sp>
        <p:nvSpPr>
          <p:cNvPr id="9" name="Shape 7"/>
          <p:cNvSpPr/>
          <p:nvPr/>
        </p:nvSpPr>
        <p:spPr>
          <a:xfrm>
            <a:off x="594360" y="2459736"/>
            <a:ext cx="64008" cy="868680"/>
          </a:xfrm>
          <a:prstGeom prst="rect">
            <a:avLst/>
          </a:prstGeom>
          <a:solidFill>
            <a:srgbClr val="1E3A8A"/>
          </a:solidFill>
          <a:ln w="12700">
            <a:solidFill>
              <a:srgbClr val="1E3A8A"/>
            </a:solidFill>
            <a:prstDash val="solid"/>
          </a:ln>
        </p:spPr>
      </p:sp>
      <p:sp>
        <p:nvSpPr>
          <p:cNvPr id="10" name="Text 8"/>
          <p:cNvSpPr/>
          <p:nvPr/>
        </p:nvSpPr>
        <p:spPr>
          <a:xfrm>
            <a:off x="868680" y="2459736"/>
            <a:ext cx="10591495" cy="868680"/>
          </a:xfrm>
          <a:prstGeom prst="rect">
            <a:avLst/>
          </a:prstGeom>
          <a:noFill/>
          <a:ln/>
        </p:spPr>
        <p:txBody>
          <a:bodyPr wrap="square" lIns="0" tIns="0" rIns="0" bIns="0" rtlCol="0" anchor="ctr"/>
          <a:lstStyle/>
          <a:p>
            <a:pPr indent="0" marL="0">
              <a:buNone/>
            </a:pPr>
            <a:r>
              <a:rPr lang="en-US" sz="1300" b="1" dirty="0">
                <a:solidFill>
                  <a:srgbClr val="B71C1C"/>
                </a:solidFill>
                <a:latin typeface="Calibri" pitchFamily="34" charset="0"/>
                <a:ea typeface="Calibri" pitchFamily="34" charset="-122"/>
                <a:cs typeface="Calibri" pitchFamily="34" charset="-120"/>
              </a:rPr>
              <a:t>BRANDSCHUTZ FRÜH SICHERGESTELLT (5 PUNKTE)</a:t>
            </a:r>
            <a:endParaRPr lang="en-US" sz="1300" dirty="0"/>
          </a:p>
          <a:p>
            <a:pPr indent="0" marL="0">
              <a:buNone/>
            </a:pPr>
            <a:r>
              <a:rPr lang="en-US" sz="1400" dirty="0">
                <a:solidFill>
                  <a:srgbClr val="0F172A"/>
                </a:solidFill>
                <a:latin typeface="Calibri" pitchFamily="34" charset="0"/>
                <a:ea typeface="Calibri" pitchFamily="34" charset="-122"/>
                <a:cs typeface="Calibri" pitchFamily="34" charset="-120"/>
              </a:rPr>
              <a:t>ABS-Regel: Brandschutz sicherstellen. Ein Schnellangriff steht bereit, bevor mit Rettungsgerät gearbeitet wird.</a:t>
            </a:r>
            <a:endParaRPr lang="en-US" sz="1300" dirty="0"/>
          </a:p>
        </p:txBody>
      </p:sp>
      <p:sp>
        <p:nvSpPr>
          <p:cNvPr id="11" name="Shape 9"/>
          <p:cNvSpPr/>
          <p:nvPr/>
        </p:nvSpPr>
        <p:spPr>
          <a:xfrm>
            <a:off x="594360" y="3456432"/>
            <a:ext cx="11002975" cy="868680"/>
          </a:xfrm>
          <a:prstGeom prst="rect">
            <a:avLst/>
          </a:prstGeom>
          <a:solidFill>
            <a:srgbClr val="FFFFFF"/>
          </a:solidFill>
          <a:ln w="9525">
            <a:solidFill>
              <a:srgbClr val="E2E8F0"/>
            </a:solidFill>
            <a:prstDash val="solid"/>
          </a:ln>
        </p:spPr>
      </p:sp>
      <p:sp>
        <p:nvSpPr>
          <p:cNvPr id="12" name="Shape 10"/>
          <p:cNvSpPr/>
          <p:nvPr/>
        </p:nvSpPr>
        <p:spPr>
          <a:xfrm>
            <a:off x="594360" y="3456432"/>
            <a:ext cx="64008" cy="868680"/>
          </a:xfrm>
          <a:prstGeom prst="rect">
            <a:avLst/>
          </a:prstGeom>
          <a:solidFill>
            <a:srgbClr val="1E3A8A"/>
          </a:solidFill>
          <a:ln w="12700">
            <a:solidFill>
              <a:srgbClr val="1E3A8A"/>
            </a:solidFill>
            <a:prstDash val="solid"/>
          </a:ln>
        </p:spPr>
      </p:sp>
      <p:sp>
        <p:nvSpPr>
          <p:cNvPr id="13" name="Text 11"/>
          <p:cNvSpPr/>
          <p:nvPr/>
        </p:nvSpPr>
        <p:spPr>
          <a:xfrm>
            <a:off x="868680" y="3456432"/>
            <a:ext cx="10591495" cy="868680"/>
          </a:xfrm>
          <a:prstGeom prst="rect">
            <a:avLst/>
          </a:prstGeom>
          <a:noFill/>
          <a:ln/>
        </p:spPr>
        <p:txBody>
          <a:bodyPr wrap="square" lIns="0" tIns="0" rIns="0" bIns="0" rtlCol="0" anchor="ctr"/>
          <a:lstStyle/>
          <a:p>
            <a:pPr indent="0" marL="0">
              <a:buNone/>
            </a:pPr>
            <a:r>
              <a:rPr lang="en-US" sz="1300" b="1" dirty="0">
                <a:solidFill>
                  <a:srgbClr val="B71C1C"/>
                </a:solidFill>
                <a:latin typeface="Calibri" pitchFamily="34" charset="0"/>
                <a:ea typeface="Calibri" pitchFamily="34" charset="-122"/>
                <a:cs typeface="Calibri" pitchFamily="34" charset="-120"/>
              </a:rPr>
              <a:t>INNERER RETTER BETREUT DEN PATIENTEN (5 PUNKTE)</a:t>
            </a:r>
            <a:endParaRPr lang="en-US" sz="1300" dirty="0"/>
          </a:p>
          <a:p>
            <a:pPr indent="0" marL="0">
              <a:buNone/>
            </a:pPr>
            <a:r>
              <a:rPr lang="en-US" sz="1400" dirty="0">
                <a:solidFill>
                  <a:srgbClr val="0F172A"/>
                </a:solidFill>
                <a:latin typeface="Calibri" pitchFamily="34" charset="0"/>
                <a:ea typeface="Calibri" pitchFamily="34" charset="-122"/>
                <a:cs typeface="Calibri" pitchFamily="34" charset="-120"/>
              </a:rPr>
              <a:t>Der innere Retter hält Kontakt, schützt vor Glas und Gerät und meldet den Zustand.</a:t>
            </a:r>
            <a:endParaRPr lang="en-US" sz="1300" dirty="0"/>
          </a:p>
        </p:txBody>
      </p:sp>
      <p:sp>
        <p:nvSpPr>
          <p:cNvPr id="14" name="Shape 12"/>
          <p:cNvSpPr/>
          <p:nvPr/>
        </p:nvSpPr>
        <p:spPr>
          <a:xfrm>
            <a:off x="594360" y="4453128"/>
            <a:ext cx="11002975" cy="868680"/>
          </a:xfrm>
          <a:prstGeom prst="rect">
            <a:avLst/>
          </a:prstGeom>
          <a:solidFill>
            <a:srgbClr val="FFFFFF"/>
          </a:solidFill>
          <a:ln w="9525">
            <a:solidFill>
              <a:srgbClr val="E2E8F0"/>
            </a:solidFill>
            <a:prstDash val="solid"/>
          </a:ln>
        </p:spPr>
      </p:sp>
      <p:sp>
        <p:nvSpPr>
          <p:cNvPr id="15" name="Shape 13"/>
          <p:cNvSpPr/>
          <p:nvPr/>
        </p:nvSpPr>
        <p:spPr>
          <a:xfrm>
            <a:off x="594360" y="4453128"/>
            <a:ext cx="64008" cy="868680"/>
          </a:xfrm>
          <a:prstGeom prst="rect">
            <a:avLst/>
          </a:prstGeom>
          <a:solidFill>
            <a:srgbClr val="1E3A8A"/>
          </a:solidFill>
          <a:ln w="12700">
            <a:solidFill>
              <a:srgbClr val="1E3A8A"/>
            </a:solidFill>
            <a:prstDash val="solid"/>
          </a:ln>
        </p:spPr>
      </p:sp>
      <p:sp>
        <p:nvSpPr>
          <p:cNvPr id="16" name="Text 14"/>
          <p:cNvSpPr/>
          <p:nvPr/>
        </p:nvSpPr>
        <p:spPr>
          <a:xfrm>
            <a:off x="868680" y="4453128"/>
            <a:ext cx="10591495" cy="868680"/>
          </a:xfrm>
          <a:prstGeom prst="rect">
            <a:avLst/>
          </a:prstGeom>
          <a:noFill/>
          <a:ln/>
        </p:spPr>
        <p:txBody>
          <a:bodyPr wrap="square" lIns="0" tIns="0" rIns="0" bIns="0" rtlCol="0" anchor="ctr"/>
          <a:lstStyle/>
          <a:p>
            <a:pPr indent="0" marL="0">
              <a:buNone/>
            </a:pPr>
            <a:r>
              <a:rPr lang="en-US" sz="1300" b="1" dirty="0">
                <a:solidFill>
                  <a:srgbClr val="B71C1C"/>
                </a:solidFill>
                <a:latin typeface="Calibri" pitchFamily="34" charset="0"/>
                <a:ea typeface="Calibri" pitchFamily="34" charset="-122"/>
                <a:cs typeface="Calibri" pitchFamily="34" charset="-120"/>
              </a:rPr>
              <a:t>ERSTES FAHRZEUG SICHERT DIE UNFALLSTELLE VOR DEM HINDERNIS (4 PUNKTE)</a:t>
            </a:r>
            <a:endParaRPr lang="en-US" sz="1300" dirty="0"/>
          </a:p>
          <a:p>
            <a:pPr indent="0" marL="0">
              <a:buNone/>
            </a:pPr>
            <a:r>
              <a:rPr lang="en-US" sz="1400" dirty="0">
                <a:solidFill>
                  <a:srgbClr val="0F172A"/>
                </a:solidFill>
                <a:latin typeface="Calibri" pitchFamily="34" charset="0"/>
                <a:ea typeface="Calibri" pitchFamily="34" charset="-122"/>
                <a:cs typeface="Calibri" pitchFamily="34" charset="-120"/>
              </a:rPr>
              <a:t>Das Fahrzeug steht in Anfahrtrichtung vor der Unfallstelle und schützt den Arbeitsbereich vor dem fließenden Verkehr.</a:t>
            </a:r>
            <a:endParaRPr lang="en-US" sz="1300" dirty="0"/>
          </a:p>
        </p:txBody>
      </p:sp>
      <p:sp>
        <p:nvSpPr>
          <p:cNvPr id="17" name="Shape 15"/>
          <p:cNvSpPr/>
          <p:nvPr/>
        </p:nvSpPr>
        <p:spPr>
          <a:xfrm>
            <a:off x="594360" y="5449824"/>
            <a:ext cx="11002975" cy="868680"/>
          </a:xfrm>
          <a:prstGeom prst="rect">
            <a:avLst/>
          </a:prstGeom>
          <a:solidFill>
            <a:srgbClr val="FFFFFF"/>
          </a:solidFill>
          <a:ln w="9525">
            <a:solidFill>
              <a:srgbClr val="E2E8F0"/>
            </a:solidFill>
            <a:prstDash val="solid"/>
          </a:ln>
        </p:spPr>
      </p:sp>
      <p:sp>
        <p:nvSpPr>
          <p:cNvPr id="18" name="Shape 16"/>
          <p:cNvSpPr/>
          <p:nvPr/>
        </p:nvSpPr>
        <p:spPr>
          <a:xfrm>
            <a:off x="594360" y="5449824"/>
            <a:ext cx="64008" cy="868680"/>
          </a:xfrm>
          <a:prstGeom prst="rect">
            <a:avLst/>
          </a:prstGeom>
          <a:solidFill>
            <a:srgbClr val="1E3A8A"/>
          </a:solidFill>
          <a:ln w="12700">
            <a:solidFill>
              <a:srgbClr val="1E3A8A"/>
            </a:solidFill>
            <a:prstDash val="solid"/>
          </a:ln>
        </p:spPr>
      </p:sp>
      <p:sp>
        <p:nvSpPr>
          <p:cNvPr id="19" name="Text 17"/>
          <p:cNvSpPr/>
          <p:nvPr/>
        </p:nvSpPr>
        <p:spPr>
          <a:xfrm>
            <a:off x="868680" y="5449824"/>
            <a:ext cx="10591495" cy="868680"/>
          </a:xfrm>
          <a:prstGeom prst="rect">
            <a:avLst/>
          </a:prstGeom>
          <a:noFill/>
          <a:ln/>
        </p:spPr>
        <p:txBody>
          <a:bodyPr wrap="square" lIns="0" tIns="0" rIns="0" bIns="0" rtlCol="0" anchor="ctr"/>
          <a:lstStyle/>
          <a:p>
            <a:pPr indent="0" marL="0">
              <a:buNone/>
            </a:pPr>
            <a:r>
              <a:rPr lang="en-US" sz="1300" b="1" dirty="0">
                <a:solidFill>
                  <a:srgbClr val="B71C1C"/>
                </a:solidFill>
                <a:latin typeface="Calibri" pitchFamily="34" charset="0"/>
                <a:ea typeface="Calibri" pitchFamily="34" charset="-122"/>
                <a:cs typeface="Calibri" pitchFamily="34" charset="-120"/>
              </a:rPr>
              <a:t>FAHRZEUG MIT RETTUNGSGERÄT NAHE AM UNFALLFAHRZEUG (4 PUNKTE)</a:t>
            </a:r>
            <a:endParaRPr lang="en-US" sz="1300" dirty="0"/>
          </a:p>
          <a:p>
            <a:pPr indent="0" marL="0">
              <a:buNone/>
            </a:pPr>
            <a:r>
              <a:rPr lang="en-US" sz="1400" dirty="0">
                <a:solidFill>
                  <a:srgbClr val="0F172A"/>
                </a:solidFill>
                <a:latin typeface="Calibri" pitchFamily="34" charset="0"/>
                <a:ea typeface="Calibri" pitchFamily="34" charset="-122"/>
                <a:cs typeface="Calibri" pitchFamily="34" charset="-120"/>
              </a:rPr>
              <a:t>Hydraulisches Rettungsgerät und Rüstmaterial brauchen kurze Wege zur Patientenseite.</a:t>
            </a:r>
            <a:endParaRPr lang="en-US" sz="1300" dirty="0"/>
          </a:p>
        </p:txBody>
      </p:sp>
      <p:sp>
        <p:nvSpPr>
          <p:cNvPr id="20" name="Text 18"/>
          <p:cNvSpPr/>
          <p:nvPr/>
        </p:nvSpPr>
        <p:spPr>
          <a:xfrm>
            <a:off x="594360" y="6437376"/>
            <a:ext cx="6400800" cy="274320"/>
          </a:xfrm>
          <a:prstGeom prst="rect">
            <a:avLst/>
          </a:prstGeom>
          <a:noFill/>
          <a:ln/>
        </p:spPr>
        <p:txBody>
          <a:bodyPr wrap="square" lIns="0" tIns="0" rIns="0" bIns="0" rtlCol="0" anchor="ctr"/>
          <a:lstStyle/>
          <a:p>
            <a:pPr indent="0" marL="0">
              <a:buNone/>
            </a:pPr>
            <a:r>
              <a:rPr lang="en-US" sz="1000" dirty="0">
                <a:solidFill>
                  <a:srgbClr val="64748B"/>
                </a:solidFill>
                <a:latin typeface="Calibri" pitchFamily="34" charset="0"/>
                <a:ea typeface="Calibri" pitchFamily="34" charset="-122"/>
                <a:cs typeface="Calibri" pitchFamily="34" charset="-120"/>
              </a:rPr>
              <a:t>Planspiel · Verkehrsunfall · Ausbildung  ·  24</a:t>
            </a:r>
            <a:endParaRPr lang="en-US" sz="1000" dirty="0"/>
          </a:p>
        </p:txBody>
      </p:sp>
      <p:sp>
        <p:nvSpPr>
          <p:cNvPr id="21" name="Text 19">
            <a:hlinkClick r:id="rId1" tooltip="Feuerwehr Wissen"/>
          </p:cNvPr>
          <p:cNvSpPr/>
          <p:nvPr/>
        </p:nvSpPr>
        <p:spPr>
          <a:xfrm>
            <a:off x="8488375" y="6437376"/>
            <a:ext cx="3108960" cy="274320"/>
          </a:xfrm>
          <a:prstGeom prst="rect">
            <a:avLst/>
          </a:prstGeom>
          <a:noFill/>
          <a:ln/>
        </p:spPr>
        <p:txBody>
          <a:bodyPr wrap="square" lIns="0" tIns="0" rIns="0" bIns="0" rtlCol="0" anchor="ctr"/>
          <a:lstStyle/>
          <a:p>
            <a:pPr algn="r" indent="0" marL="0">
              <a:buNone/>
            </a:pPr>
            <a:r>
              <a:rPr lang="en-US" sz="1100" u="sng" dirty="0">
                <a:solidFill>
                  <a:srgbClr val="64748B"/>
                </a:solidFill>
                <a:latin typeface="Calibri" pitchFamily="34" charset="0"/>
                <a:ea typeface="Calibri" pitchFamily="34" charset="-122"/>
                <a:cs typeface="Calibri" pitchFamily="34" charset="-120"/>
                <a:hlinkClick r:id="rId1" invalidUrl="" action="" tgtFrame="" tooltip="Feuerwehr Wissen" history="1" highlightClick="0" endSnd="0">
                  <a:extLst>
                    <a:ext uri="{A12FA001-AC4F-418D-AE19-62706E023703}">
                      <ahyp:hlinkClr xmlns:ahyp="http://schemas.microsoft.com/office/drawing/2018/hyperlinkcolor" val="tx"/>
                    </a:ext>
                  </a:extLst>
                </a:hlinkClick>
              </a:rPr>
              <a:t>feuerwehr-wissen-bb.de</a:t>
            </a:r>
            <a:endParaRPr lang="en-US" sz="1100" dirty="0"/>
          </a:p>
        </p:txBody>
      </p:sp>
    </p:spTree>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name="Slide 25">
    <p:bg>
      <p:bgPr>
        <a:solidFill>
          <a:srgbClr val="F8FAFC"/>
        </a:solidFill>
      </p:bgPr>
    </p:bg>
    <p:spTree>
      <p:nvGrpSpPr>
        <p:cNvPr id="1" name=""/>
        <p:cNvGrpSpPr/>
        <p:nvPr/>
      </p:nvGrpSpPr>
      <p:grpSpPr>
        <a:xfrm>
          <a:off x="0" y="0"/>
          <a:ext cx="0" cy="0"/>
          <a:chOff x="0" y="0"/>
          <a:chExt cx="0" cy="0"/>
        </a:xfrm>
      </p:grpSpPr>
      <p:sp>
        <p:nvSpPr>
          <p:cNvPr id="2" name="Shape 0"/>
          <p:cNvSpPr/>
          <p:nvPr/>
        </p:nvSpPr>
        <p:spPr>
          <a:xfrm>
            <a:off x="0" y="0"/>
            <a:ext cx="12191695" cy="1024128"/>
          </a:xfrm>
          <a:prstGeom prst="rect">
            <a:avLst/>
          </a:prstGeom>
          <a:solidFill>
            <a:srgbClr val="EEF2F8"/>
          </a:solidFill>
          <a:ln w="12700">
            <a:solidFill>
              <a:srgbClr val="EEF2F8"/>
            </a:solidFill>
            <a:prstDash val="solid"/>
          </a:ln>
        </p:spPr>
      </p:sp>
      <p:sp>
        <p:nvSpPr>
          <p:cNvPr id="3" name="Shape 1"/>
          <p:cNvSpPr/>
          <p:nvPr/>
        </p:nvSpPr>
        <p:spPr>
          <a:xfrm>
            <a:off x="0" y="1024128"/>
            <a:ext cx="12191695" cy="45720"/>
          </a:xfrm>
          <a:prstGeom prst="rect">
            <a:avLst/>
          </a:prstGeom>
          <a:solidFill>
            <a:srgbClr val="B71C1C"/>
          </a:solidFill>
          <a:ln w="12700">
            <a:solidFill>
              <a:srgbClr val="B71C1C"/>
            </a:solidFill>
            <a:prstDash val="solid"/>
          </a:ln>
        </p:spPr>
      </p:sp>
      <p:sp>
        <p:nvSpPr>
          <p:cNvPr id="4" name="Text 2"/>
          <p:cNvSpPr/>
          <p:nvPr/>
        </p:nvSpPr>
        <p:spPr>
          <a:xfrm>
            <a:off x="594360" y="128016"/>
            <a:ext cx="11002975" cy="786384"/>
          </a:xfrm>
          <a:prstGeom prst="rect">
            <a:avLst/>
          </a:prstGeom>
          <a:noFill/>
          <a:ln/>
        </p:spPr>
        <p:txBody>
          <a:bodyPr wrap="square" lIns="0" tIns="0" rIns="0" bIns="0" rtlCol="0" anchor="ctr">
            <a:normAutofit/>
          </a:bodyPr>
          <a:lstStyle/>
          <a:p>
            <a:pPr indent="0" marL="0">
              <a:buNone/>
            </a:pPr>
            <a:r>
              <a:rPr lang="en-US" sz="3400" b="1" dirty="0">
                <a:solidFill>
                  <a:srgbClr val="0F172A"/>
                </a:solidFill>
                <a:latin typeface="Arial Narrow" pitchFamily="34" charset="0"/>
                <a:ea typeface="Arial Narrow" pitchFamily="34" charset="-122"/>
                <a:cs typeface="Arial Narrow" pitchFamily="34" charset="-120"/>
              </a:rPr>
              <a:t>4.4 DIE MUSTERLÖSUNG</a:t>
            </a:r>
            <a:endParaRPr lang="en-US" sz="3400" dirty="0"/>
          </a:p>
        </p:txBody>
      </p:sp>
      <p:graphicFrame>
        <p:nvGraphicFramePr>
          <p:cNvPr id="26" name="Table 0"/>
          <p:cNvGraphicFramePr>
            <a:graphicFrameLocks noGrp="1"/>
          </p:cNvGraphicFramePr>
          <p:nvPr>
            <p:extLst>
              <p:ext uri="{D42A27DB-BD31-4B8C-83A1-F6EECF244321}">
                <p14:modId xmlns:p14="http://schemas.microsoft.com/office/powerpoint/2010/main" val="1579011935"/>
              </p:ext>
            </p:extLst>
          </p:nvPr>
        </p:nvGraphicFramePr>
        <p:xfrm>
          <a:off x="594360" y="1463040"/>
          <a:ext cx="11002975" cy="914400"/>
        </p:xfrm>
        <a:graphic>
          <a:graphicData uri="http://schemas.openxmlformats.org/drawingml/2006/table">
            <a:tbl>
              <a:tblPr/>
              <a:tblGrid>
                <a:gridCol w="411480"/>
                <a:gridCol w="10591495"/>
              </a:tblGrid>
              <a:tr h="0">
                <a:tc>
                  <a:txBody>
                    <a:bodyPr/>
                    <a:lstStyle/>
                    <a:p>
                      <a:pPr algn="ctr" indent="0" marL="0">
                        <a:buNone/>
                      </a:pPr>
                      <a:r>
                        <a:rPr lang="en-US" sz="2000" b="1" dirty="0">
                          <a:solidFill>
                            <a:srgbClr val="B71C1C"/>
                          </a:solidFill>
                          <a:latin typeface="Arial Narrow" pitchFamily="34" charset="0"/>
                          <a:ea typeface="Arial Narrow" pitchFamily="34" charset="-122"/>
                          <a:cs typeface="Arial Narrow" pitchFamily="34" charset="-120"/>
                        </a:rPr>
                        <a:t>›</a:t>
                      </a:r>
                      <a:endParaRPr lang="en-US" sz="2000" dirty="0">
                        <a:latin typeface="Arial Narrow" charset="0"/>
                        <a:ea typeface="Arial Narrow" charset="0"/>
                        <a:cs typeface="Arial Narrow" charset="0"/>
                      </a:endParaRPr>
                    </a:p>
                  </a:txBody>
                  <a:tcPr marL="45720" marR="45720" marT="91440" marB="91440" anchor="t">
                    <a:lnL w="0" cap="flat" cmpd="sng" algn="ctr">
                      <a:noFill/>
                    </a:lnL>
                    <a:lnR w="0" cap="flat" cmpd="sng" algn="ctr">
                      <a:noFill/>
                    </a:lnR>
                    <a:lnT w="0" cap="flat" cmpd="sng" algn="ctr">
                      <a:noFill/>
                    </a:lnT>
                    <a:lnB w="0" cap="flat" cmpd="sng" algn="ctr">
                      <a:noFill/>
                    </a:lnB>
                    <a:solidFill>
                      <a:srgbClr val="F8FAFC"/>
                    </a:solidFill>
                  </a:tcPr>
                </a:tc>
                <a:tc>
                  <a:txBody>
                    <a:bodyPr/>
                    <a:lstStyle/>
                    <a:p>
                      <a:pPr indent="0" marL="0">
                        <a:buNone/>
                      </a:pPr>
                      <a:r>
                        <a:rPr lang="en-US" sz="1600" b="1" dirty="0">
                          <a:solidFill>
                            <a:srgbClr val="0F172A"/>
                          </a:solidFill>
                          <a:latin typeface="Calibri" pitchFamily="34" charset="0"/>
                          <a:ea typeface="Calibri" pitchFamily="34" charset="-122"/>
                          <a:cs typeface="Calibri" pitchFamily="34" charset="-120"/>
                        </a:rPr>
                        <a:t>Erkundung: Du klärst den Zustand des Patienten, den Antrieb des Fahrzeugs (Rettungsdatenblatt), Brandgefahr und Standsicherheit sowie den Verkehr in beide Richtungen. Halter, Schuldfrage und Marke helfen dir nicht. </a:t>
                      </a:r>
                      <a:pPr indent="0" marL="0">
                        <a:buNone/>
                      </a:pPr>
                      <a:endParaRPr lang="en-US" sz="1600" dirty="0">
                        <a:latin typeface="Calibri" charset="0"/>
                        <a:ea typeface="Calibri" charset="0"/>
                        <a:cs typeface="Calibri" charset="0"/>
                      </a:endParaRPr>
                    </a:p>
                  </a:txBody>
                  <a:tcPr marL="45720" marR="45720" marT="91440" marB="91440" anchor="t">
                    <a:lnL w="0" cap="flat" cmpd="sng" algn="ctr">
                      <a:noFill/>
                    </a:lnL>
                    <a:lnR w="0" cap="flat" cmpd="sng" algn="ctr">
                      <a:noFill/>
                    </a:lnR>
                    <a:lnT w="0" cap="flat" cmpd="sng" algn="ctr">
                      <a:noFill/>
                    </a:lnT>
                    <a:lnB w="0" cap="flat" cmpd="sng" algn="ctr">
                      <a:noFill/>
                    </a:lnB>
                    <a:solidFill>
                      <a:srgbClr val="F8FAFC"/>
                    </a:solidFill>
                  </a:tcPr>
                </a:tc>
              </a:tr>
              <a:tr h="0">
                <a:tc>
                  <a:txBody>
                    <a:bodyPr/>
                    <a:lstStyle/>
                    <a:p>
                      <a:pPr algn="ctr" indent="0" marL="0">
                        <a:buNone/>
                      </a:pPr>
                      <a:r>
                        <a:rPr lang="en-US" sz="2000" b="1" dirty="0">
                          <a:solidFill>
                            <a:srgbClr val="B71C1C"/>
                          </a:solidFill>
                          <a:latin typeface="Arial Narrow" pitchFamily="34" charset="0"/>
                          <a:ea typeface="Arial Narrow" pitchFamily="34" charset="-122"/>
                          <a:cs typeface="Arial Narrow" pitchFamily="34" charset="-120"/>
                        </a:rPr>
                        <a:t>›</a:t>
                      </a:r>
                      <a:endParaRPr lang="en-US" sz="2000" dirty="0">
                        <a:latin typeface="Arial Narrow" charset="0"/>
                        <a:ea typeface="Arial Narrow" charset="0"/>
                        <a:cs typeface="Arial Narrow" charset="0"/>
                      </a:endParaRPr>
                    </a:p>
                  </a:txBody>
                  <a:tcPr marL="45720" marR="45720" marT="91440" marB="91440" anchor="t">
                    <a:lnL w="0" cap="flat" cmpd="sng" algn="ctr">
                      <a:noFill/>
                    </a:lnL>
                    <a:lnR w="0" cap="flat" cmpd="sng" algn="ctr">
                      <a:noFill/>
                    </a:lnR>
                    <a:lnT w="0" cap="flat" cmpd="sng" algn="ctr">
                      <a:noFill/>
                    </a:lnT>
                    <a:lnB w="0" cap="flat" cmpd="sng" algn="ctr">
                      <a:noFill/>
                    </a:lnB>
                    <a:solidFill>
                      <a:srgbClr val="F8FAFC"/>
                    </a:solidFill>
                  </a:tcPr>
                </a:tc>
                <a:tc>
                  <a:txBody>
                    <a:bodyPr/>
                    <a:lstStyle/>
                    <a:p>
                      <a:pPr indent="0" marL="0">
                        <a:buNone/>
                      </a:pPr>
                      <a:r>
                        <a:rPr lang="en-US" sz="1600" b="1" dirty="0">
                          <a:solidFill>
                            <a:srgbClr val="0F172A"/>
                          </a:solidFill>
                          <a:latin typeface="Calibri" pitchFamily="34" charset="0"/>
                          <a:ea typeface="Calibri" pitchFamily="34" charset="-122"/>
                          <a:cs typeface="Calibri" pitchFamily="34" charset="-120"/>
                        </a:rPr>
                        <a:t>Aufstellung: Das erste Löschfahrzeug sichert die Unfallstelle in Anfahrtrichtung vor dem Pkw. Das Fahrzeug mit Rettungsgerät steht nahe am Unfallfahrzeug, die Verkehrssicherung auf der Gegenseite. Der Rettungsdienst steht am Rand und nicht im Verkehrsraum. </a:t>
                      </a:r>
                      <a:pPr indent="0" marL="0">
                        <a:buNone/>
                      </a:pPr>
                      <a:endParaRPr lang="en-US" sz="1600" dirty="0">
                        <a:latin typeface="Calibri" charset="0"/>
                        <a:ea typeface="Calibri" charset="0"/>
                        <a:cs typeface="Calibri" charset="0"/>
                      </a:endParaRPr>
                    </a:p>
                  </a:txBody>
                  <a:tcPr marL="45720" marR="45720" marT="91440" marB="91440" anchor="t">
                    <a:lnL w="0" cap="flat" cmpd="sng" algn="ctr">
                      <a:noFill/>
                    </a:lnL>
                    <a:lnR w="0" cap="flat" cmpd="sng" algn="ctr">
                      <a:noFill/>
                    </a:lnR>
                    <a:lnT w="0" cap="flat" cmpd="sng" algn="ctr">
                      <a:noFill/>
                    </a:lnT>
                    <a:lnB w="0" cap="flat" cmpd="sng" algn="ctr">
                      <a:noFill/>
                    </a:lnB>
                    <a:solidFill>
                      <a:srgbClr val="F8FAFC"/>
                    </a:solidFill>
                  </a:tcPr>
                </a:tc>
              </a:tr>
              <a:tr h="0">
                <a:tc>
                  <a:txBody>
                    <a:bodyPr/>
                    <a:lstStyle/>
                    <a:p>
                      <a:pPr algn="ctr" indent="0" marL="0">
                        <a:buNone/>
                      </a:pPr>
                      <a:r>
                        <a:rPr lang="en-US" sz="2000" b="1" dirty="0">
                          <a:solidFill>
                            <a:srgbClr val="B71C1C"/>
                          </a:solidFill>
                          <a:latin typeface="Arial Narrow" pitchFamily="34" charset="0"/>
                          <a:ea typeface="Arial Narrow" pitchFamily="34" charset="-122"/>
                          <a:cs typeface="Arial Narrow" pitchFamily="34" charset="-120"/>
                        </a:rPr>
                        <a:t>›</a:t>
                      </a:r>
                      <a:endParaRPr lang="en-US" sz="2000" dirty="0">
                        <a:latin typeface="Arial Narrow" charset="0"/>
                        <a:ea typeface="Arial Narrow" charset="0"/>
                        <a:cs typeface="Arial Narrow" charset="0"/>
                      </a:endParaRPr>
                    </a:p>
                  </a:txBody>
                  <a:tcPr marL="45720" marR="45720" marT="91440" marB="91440" anchor="t">
                    <a:lnL w="0" cap="flat" cmpd="sng" algn="ctr">
                      <a:noFill/>
                    </a:lnL>
                    <a:lnR w="0" cap="flat" cmpd="sng" algn="ctr">
                      <a:noFill/>
                    </a:lnR>
                    <a:lnT w="0" cap="flat" cmpd="sng" algn="ctr">
                      <a:noFill/>
                    </a:lnT>
                    <a:lnB w="0" cap="flat" cmpd="sng" algn="ctr">
                      <a:noFill/>
                    </a:lnB>
                    <a:solidFill>
                      <a:srgbClr val="F8FAFC"/>
                    </a:solidFill>
                  </a:tcPr>
                </a:tc>
                <a:tc>
                  <a:txBody>
                    <a:bodyPr/>
                    <a:lstStyle/>
                    <a:p>
                      <a:pPr indent="0" marL="0">
                        <a:buNone/>
                      </a:pPr>
                      <a:r>
                        <a:rPr lang="en-US" sz="1600" b="1" dirty="0">
                          <a:solidFill>
                            <a:srgbClr val="0F172A"/>
                          </a:solidFill>
                          <a:latin typeface="Calibri" pitchFamily="34" charset="0"/>
                          <a:ea typeface="Calibri" pitchFamily="34" charset="-122"/>
                          <a:cs typeface="Calibri" pitchFamily="34" charset="-120"/>
                        </a:rPr>
                        <a:t>Befehle: Nach der ABS-Regel: Absichern, Brandschutz sicherstellen, Stabilisieren. Danach wird mit dem Rettungsdienst patientenorientiert gerettet: Ein innerer Retter betreut den Patienten, Glas und Gurt werden gemanagt, erst dann kommt das hydraulische Rettungsgerät. Die Batterie bleibt bis zum Ende der Rettung angeschlossen. </a:t>
                      </a:r>
                      <a:pPr indent="0" marL="0">
                        <a:buNone/>
                      </a:pPr>
                      <a:endParaRPr lang="en-US" sz="1600" dirty="0">
                        <a:latin typeface="Calibri" charset="0"/>
                        <a:ea typeface="Calibri" charset="0"/>
                        <a:cs typeface="Calibri" charset="0"/>
                      </a:endParaRPr>
                    </a:p>
                  </a:txBody>
                  <a:tcPr marL="45720" marR="45720" marT="91440" marB="91440" anchor="t">
                    <a:lnL w="0" cap="flat" cmpd="sng" algn="ctr">
                      <a:noFill/>
                    </a:lnL>
                    <a:lnR w="0" cap="flat" cmpd="sng" algn="ctr">
                      <a:noFill/>
                    </a:lnR>
                    <a:lnT w="0" cap="flat" cmpd="sng" algn="ctr">
                      <a:noFill/>
                    </a:lnT>
                    <a:lnB w="0" cap="flat" cmpd="sng" algn="ctr">
                      <a:noFill/>
                    </a:lnB>
                    <a:solidFill>
                      <a:srgbClr val="F8FAFC"/>
                    </a:solidFill>
                  </a:tcPr>
                </a:tc>
              </a:tr>
            </a:tbl>
          </a:graphicData>
        </a:graphic>
      </p:graphicFrame>
      <p:sp>
        <p:nvSpPr>
          <p:cNvPr id="6" name="Text 3"/>
          <p:cNvSpPr/>
          <p:nvPr/>
        </p:nvSpPr>
        <p:spPr>
          <a:xfrm>
            <a:off x="594360" y="6437376"/>
            <a:ext cx="6400800" cy="274320"/>
          </a:xfrm>
          <a:prstGeom prst="rect">
            <a:avLst/>
          </a:prstGeom>
          <a:noFill/>
          <a:ln/>
        </p:spPr>
        <p:txBody>
          <a:bodyPr wrap="square" lIns="0" tIns="0" rIns="0" bIns="0" rtlCol="0" anchor="ctr"/>
          <a:lstStyle/>
          <a:p>
            <a:pPr indent="0" marL="0">
              <a:buNone/>
            </a:pPr>
            <a:r>
              <a:rPr lang="en-US" sz="1000" dirty="0">
                <a:solidFill>
                  <a:srgbClr val="64748B"/>
                </a:solidFill>
                <a:latin typeface="Calibri" pitchFamily="34" charset="0"/>
                <a:ea typeface="Calibri" pitchFamily="34" charset="-122"/>
                <a:cs typeface="Calibri" pitchFamily="34" charset="-120"/>
              </a:rPr>
              <a:t>Planspiel · Verkehrsunfall · Ausbildung  ·  25</a:t>
            </a:r>
            <a:endParaRPr lang="en-US" sz="1000" dirty="0"/>
          </a:p>
        </p:txBody>
      </p:sp>
      <p:sp>
        <p:nvSpPr>
          <p:cNvPr id="7" name="Text 4">
            <a:hlinkClick r:id="rId1" tooltip="Feuerwehr Wissen"/>
          </p:cNvPr>
          <p:cNvSpPr/>
          <p:nvPr/>
        </p:nvSpPr>
        <p:spPr>
          <a:xfrm>
            <a:off x="8488375" y="6437376"/>
            <a:ext cx="3108960" cy="274320"/>
          </a:xfrm>
          <a:prstGeom prst="rect">
            <a:avLst/>
          </a:prstGeom>
          <a:noFill/>
          <a:ln/>
        </p:spPr>
        <p:txBody>
          <a:bodyPr wrap="square" lIns="0" tIns="0" rIns="0" bIns="0" rtlCol="0" anchor="ctr"/>
          <a:lstStyle/>
          <a:p>
            <a:pPr algn="r" indent="0" marL="0">
              <a:buNone/>
            </a:pPr>
            <a:r>
              <a:rPr lang="en-US" sz="1100" u="sng" dirty="0">
                <a:solidFill>
                  <a:srgbClr val="64748B"/>
                </a:solidFill>
                <a:latin typeface="Calibri" pitchFamily="34" charset="0"/>
                <a:ea typeface="Calibri" pitchFamily="34" charset="-122"/>
                <a:cs typeface="Calibri" pitchFamily="34" charset="-120"/>
                <a:hlinkClick r:id="rId1" invalidUrl="" action="" tgtFrame="" tooltip="Feuerwehr Wissen" history="1" highlightClick="0" endSnd="0">
                  <a:extLst>
                    <a:ext uri="{A12FA001-AC4F-418D-AE19-62706E023703}">
                      <ahyp:hlinkClr xmlns:ahyp="http://schemas.microsoft.com/office/drawing/2018/hyperlinkcolor" val="tx"/>
                    </a:ext>
                  </a:extLst>
                </a:hlinkClick>
              </a:rPr>
              <a:t>feuerwehr-wissen-bb.de</a:t>
            </a:r>
            <a:endParaRPr lang="en-US" sz="1100" dirty="0"/>
          </a:p>
        </p:txBody>
      </p:sp>
    </p:spTree>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name="Slide 26">
    <p:bg>
      <p:bgPr>
        <a:solidFill>
          <a:srgbClr val="F8FAFC"/>
        </a:solidFill>
      </p:bgPr>
    </p:bg>
    <p:spTree>
      <p:nvGrpSpPr>
        <p:cNvPr id="1" name=""/>
        <p:cNvGrpSpPr/>
        <p:nvPr/>
      </p:nvGrpSpPr>
      <p:grpSpPr>
        <a:xfrm>
          <a:off x="0" y="0"/>
          <a:ext cx="0" cy="0"/>
          <a:chOff x="0" y="0"/>
          <a:chExt cx="0" cy="0"/>
        </a:xfrm>
      </p:grpSpPr>
      <p:sp>
        <p:nvSpPr>
          <p:cNvPr id="2" name="Shape 0"/>
          <p:cNvSpPr/>
          <p:nvPr/>
        </p:nvSpPr>
        <p:spPr>
          <a:xfrm>
            <a:off x="0" y="0"/>
            <a:ext cx="12191695" cy="1024128"/>
          </a:xfrm>
          <a:prstGeom prst="rect">
            <a:avLst/>
          </a:prstGeom>
          <a:solidFill>
            <a:srgbClr val="EEF2F8"/>
          </a:solidFill>
          <a:ln w="12700">
            <a:solidFill>
              <a:srgbClr val="EEF2F8"/>
            </a:solidFill>
            <a:prstDash val="solid"/>
          </a:ln>
        </p:spPr>
      </p:sp>
      <p:sp>
        <p:nvSpPr>
          <p:cNvPr id="3" name="Shape 1"/>
          <p:cNvSpPr/>
          <p:nvPr/>
        </p:nvSpPr>
        <p:spPr>
          <a:xfrm>
            <a:off x="0" y="1024128"/>
            <a:ext cx="12191695" cy="45720"/>
          </a:xfrm>
          <a:prstGeom prst="rect">
            <a:avLst/>
          </a:prstGeom>
          <a:solidFill>
            <a:srgbClr val="B71C1C"/>
          </a:solidFill>
          <a:ln w="12700">
            <a:solidFill>
              <a:srgbClr val="B71C1C"/>
            </a:solidFill>
            <a:prstDash val="solid"/>
          </a:ln>
        </p:spPr>
      </p:sp>
      <p:sp>
        <p:nvSpPr>
          <p:cNvPr id="4" name="Text 2"/>
          <p:cNvSpPr/>
          <p:nvPr/>
        </p:nvSpPr>
        <p:spPr>
          <a:xfrm>
            <a:off x="594360" y="128016"/>
            <a:ext cx="11002975" cy="786384"/>
          </a:xfrm>
          <a:prstGeom prst="rect">
            <a:avLst/>
          </a:prstGeom>
          <a:noFill/>
          <a:ln/>
        </p:spPr>
        <p:txBody>
          <a:bodyPr wrap="square" lIns="0" tIns="0" rIns="0" bIns="0" rtlCol="0" anchor="ctr">
            <a:normAutofit/>
          </a:bodyPr>
          <a:lstStyle/>
          <a:p>
            <a:pPr indent="0" marL="0">
              <a:buNone/>
            </a:pPr>
            <a:r>
              <a:rPr lang="en-US" sz="3400" b="1" dirty="0">
                <a:solidFill>
                  <a:srgbClr val="0F172A"/>
                </a:solidFill>
                <a:latin typeface="Arial Narrow" pitchFamily="34" charset="0"/>
                <a:ea typeface="Arial Narrow" pitchFamily="34" charset="-122"/>
                <a:cs typeface="Arial Narrow" pitchFamily="34" charset="-120"/>
              </a:rPr>
              <a:t>4.5 FRAGEN FÜR DIE GRUPPE</a:t>
            </a:r>
            <a:endParaRPr lang="en-US" sz="3400" dirty="0"/>
          </a:p>
        </p:txBody>
      </p:sp>
      <p:graphicFrame>
        <p:nvGraphicFramePr>
          <p:cNvPr id="27" name="Table 0"/>
          <p:cNvGraphicFramePr>
            <a:graphicFrameLocks noGrp="1"/>
          </p:cNvGraphicFramePr>
          <p:nvPr>
            <p:extLst>
              <p:ext uri="{D42A27DB-BD31-4B8C-83A1-F6EECF244321}">
                <p14:modId xmlns:p14="http://schemas.microsoft.com/office/powerpoint/2010/main" val="1579011935"/>
              </p:ext>
            </p:extLst>
          </p:nvPr>
        </p:nvGraphicFramePr>
        <p:xfrm>
          <a:off x="594360" y="1463040"/>
          <a:ext cx="11002975" cy="914400"/>
        </p:xfrm>
        <a:graphic>
          <a:graphicData uri="http://schemas.openxmlformats.org/drawingml/2006/table">
            <a:tbl>
              <a:tblPr/>
              <a:tblGrid>
                <a:gridCol w="411480"/>
                <a:gridCol w="10591495"/>
              </a:tblGrid>
              <a:tr h="0">
                <a:tc>
                  <a:txBody>
                    <a:bodyPr/>
                    <a:lstStyle/>
                    <a:p>
                      <a:pPr algn="ctr" indent="0" marL="0">
                        <a:buNone/>
                      </a:pPr>
                      <a:r>
                        <a:rPr lang="en-US" sz="2400" b="1" dirty="0">
                          <a:solidFill>
                            <a:srgbClr val="B71C1C"/>
                          </a:solidFill>
                          <a:latin typeface="Arial Narrow" pitchFamily="34" charset="0"/>
                          <a:ea typeface="Arial Narrow" pitchFamily="34" charset="-122"/>
                          <a:cs typeface="Arial Narrow" pitchFamily="34" charset="-120"/>
                        </a:rPr>
                        <a:t>›</a:t>
                      </a:r>
                      <a:endParaRPr lang="en-US" sz="2400" dirty="0">
                        <a:latin typeface="Arial Narrow" charset="0"/>
                        <a:ea typeface="Arial Narrow" charset="0"/>
                        <a:cs typeface="Arial Narrow" charset="0"/>
                      </a:endParaRPr>
                    </a:p>
                  </a:txBody>
                  <a:tcPr marL="45720" marR="45720" marT="91440" marB="91440" anchor="t">
                    <a:lnL w="0" cap="flat" cmpd="sng" algn="ctr">
                      <a:noFill/>
                    </a:lnL>
                    <a:lnR w="0" cap="flat" cmpd="sng" algn="ctr">
                      <a:noFill/>
                    </a:lnR>
                    <a:lnT w="0" cap="flat" cmpd="sng" algn="ctr">
                      <a:noFill/>
                    </a:lnT>
                    <a:lnB w="0" cap="flat" cmpd="sng" algn="ctr">
                      <a:noFill/>
                    </a:lnB>
                    <a:solidFill>
                      <a:srgbClr val="F8FAFC"/>
                    </a:solidFill>
                  </a:tcPr>
                </a:tc>
                <a:tc>
                  <a:txBody>
                    <a:bodyPr/>
                    <a:lstStyle/>
                    <a:p>
                      <a:pPr indent="0" marL="0">
                        <a:buNone/>
                      </a:pPr>
                      <a:r>
                        <a:rPr lang="en-US" sz="2000" b="1" dirty="0">
                          <a:solidFill>
                            <a:srgbClr val="0F172A"/>
                          </a:solidFill>
                          <a:latin typeface="Calibri" pitchFamily="34" charset="0"/>
                          <a:ea typeface="Calibri" pitchFamily="34" charset="-122"/>
                          <a:cs typeface="Calibri" pitchFamily="34" charset="-120"/>
                        </a:rPr>
                        <a:t>Warum gilt: „Rettungsgerät nur nach Stabilisierung des Fahrzeugs“? </a:t>
                      </a:r>
                      <a:pPr indent="0" marL="0">
                        <a:buNone/>
                      </a:pPr>
                      <a:endParaRPr lang="en-US" sz="2000" dirty="0">
                        <a:latin typeface="Calibri" charset="0"/>
                        <a:ea typeface="Calibri" charset="0"/>
                        <a:cs typeface="Calibri" charset="0"/>
                      </a:endParaRPr>
                    </a:p>
                  </a:txBody>
                  <a:tcPr marL="45720" marR="45720" marT="91440" marB="91440" anchor="t">
                    <a:lnL w="0" cap="flat" cmpd="sng" algn="ctr">
                      <a:noFill/>
                    </a:lnL>
                    <a:lnR w="0" cap="flat" cmpd="sng" algn="ctr">
                      <a:noFill/>
                    </a:lnR>
                    <a:lnT w="0" cap="flat" cmpd="sng" algn="ctr">
                      <a:noFill/>
                    </a:lnT>
                    <a:lnB w="0" cap="flat" cmpd="sng" algn="ctr">
                      <a:noFill/>
                    </a:lnB>
                    <a:solidFill>
                      <a:srgbClr val="F8FAFC"/>
                    </a:solidFill>
                  </a:tcPr>
                </a:tc>
              </a:tr>
              <a:tr h="0">
                <a:tc>
                  <a:txBody>
                    <a:bodyPr/>
                    <a:lstStyle/>
                    <a:p>
                      <a:pPr algn="ctr" indent="0" marL="0">
                        <a:buNone/>
                      </a:pPr>
                      <a:r>
                        <a:rPr lang="en-US" sz="2400" b="1" dirty="0">
                          <a:solidFill>
                            <a:srgbClr val="B71C1C"/>
                          </a:solidFill>
                          <a:latin typeface="Arial Narrow" pitchFamily="34" charset="0"/>
                          <a:ea typeface="Arial Narrow" pitchFamily="34" charset="-122"/>
                          <a:cs typeface="Arial Narrow" pitchFamily="34" charset="-120"/>
                        </a:rPr>
                        <a:t>›</a:t>
                      </a:r>
                      <a:endParaRPr lang="en-US" sz="2400" dirty="0">
                        <a:latin typeface="Arial Narrow" charset="0"/>
                        <a:ea typeface="Arial Narrow" charset="0"/>
                        <a:cs typeface="Arial Narrow" charset="0"/>
                      </a:endParaRPr>
                    </a:p>
                  </a:txBody>
                  <a:tcPr marL="45720" marR="45720" marT="91440" marB="91440" anchor="t">
                    <a:lnL w="0" cap="flat" cmpd="sng" algn="ctr">
                      <a:noFill/>
                    </a:lnL>
                    <a:lnR w="0" cap="flat" cmpd="sng" algn="ctr">
                      <a:noFill/>
                    </a:lnR>
                    <a:lnT w="0" cap="flat" cmpd="sng" algn="ctr">
                      <a:noFill/>
                    </a:lnT>
                    <a:lnB w="0" cap="flat" cmpd="sng" algn="ctr">
                      <a:noFill/>
                    </a:lnB>
                    <a:solidFill>
                      <a:srgbClr val="F8FAFC"/>
                    </a:solidFill>
                  </a:tcPr>
                </a:tc>
                <a:tc>
                  <a:txBody>
                    <a:bodyPr/>
                    <a:lstStyle/>
                    <a:p>
                      <a:pPr indent="0" marL="0">
                        <a:buNone/>
                      </a:pPr>
                      <a:r>
                        <a:rPr lang="en-US" sz="2000" b="1" dirty="0">
                          <a:solidFill>
                            <a:srgbClr val="0F172A"/>
                          </a:solidFill>
                          <a:latin typeface="Calibri" pitchFamily="34" charset="0"/>
                          <a:ea typeface="Calibri" pitchFamily="34" charset="-122"/>
                          <a:cs typeface="Calibri" pitchFamily="34" charset="-120"/>
                        </a:rPr>
                        <a:t>Was würdest du im echten Einsatz anders machen als im Spiel? </a:t>
                      </a:r>
                      <a:pPr indent="0" marL="0">
                        <a:buNone/>
                      </a:pPr>
                      <a:endParaRPr lang="en-US" sz="2000" dirty="0">
                        <a:latin typeface="Calibri" charset="0"/>
                        <a:ea typeface="Calibri" charset="0"/>
                        <a:cs typeface="Calibri" charset="0"/>
                      </a:endParaRPr>
                    </a:p>
                  </a:txBody>
                  <a:tcPr marL="45720" marR="45720" marT="91440" marB="91440" anchor="t">
                    <a:lnL w="0" cap="flat" cmpd="sng" algn="ctr">
                      <a:noFill/>
                    </a:lnL>
                    <a:lnR w="0" cap="flat" cmpd="sng" algn="ctr">
                      <a:noFill/>
                    </a:lnR>
                    <a:lnT w="0" cap="flat" cmpd="sng" algn="ctr">
                      <a:noFill/>
                    </a:lnT>
                    <a:lnB w="0" cap="flat" cmpd="sng" algn="ctr">
                      <a:noFill/>
                    </a:lnB>
                    <a:solidFill>
                      <a:srgbClr val="F8FAFC"/>
                    </a:solidFill>
                  </a:tcPr>
                </a:tc>
              </a:tr>
            </a:tbl>
          </a:graphicData>
        </a:graphic>
      </p:graphicFrame>
      <p:sp>
        <p:nvSpPr>
          <p:cNvPr id="6" name="Text 3"/>
          <p:cNvSpPr/>
          <p:nvPr/>
        </p:nvSpPr>
        <p:spPr>
          <a:xfrm>
            <a:off x="594360" y="6437376"/>
            <a:ext cx="6400800" cy="274320"/>
          </a:xfrm>
          <a:prstGeom prst="rect">
            <a:avLst/>
          </a:prstGeom>
          <a:noFill/>
          <a:ln/>
        </p:spPr>
        <p:txBody>
          <a:bodyPr wrap="square" lIns="0" tIns="0" rIns="0" bIns="0" rtlCol="0" anchor="ctr"/>
          <a:lstStyle/>
          <a:p>
            <a:pPr indent="0" marL="0">
              <a:buNone/>
            </a:pPr>
            <a:r>
              <a:rPr lang="en-US" sz="1000" dirty="0">
                <a:solidFill>
                  <a:srgbClr val="64748B"/>
                </a:solidFill>
                <a:latin typeface="Calibri" pitchFamily="34" charset="0"/>
                <a:ea typeface="Calibri" pitchFamily="34" charset="-122"/>
                <a:cs typeface="Calibri" pitchFamily="34" charset="-120"/>
              </a:rPr>
              <a:t>Planspiel · Verkehrsunfall · Ausbildung  ·  26</a:t>
            </a:r>
            <a:endParaRPr lang="en-US" sz="1000" dirty="0"/>
          </a:p>
        </p:txBody>
      </p:sp>
      <p:sp>
        <p:nvSpPr>
          <p:cNvPr id="7" name="Text 4">
            <a:hlinkClick r:id="rId1" tooltip="Feuerwehr Wissen"/>
          </p:cNvPr>
          <p:cNvSpPr/>
          <p:nvPr/>
        </p:nvSpPr>
        <p:spPr>
          <a:xfrm>
            <a:off x="8488375" y="6437376"/>
            <a:ext cx="3108960" cy="274320"/>
          </a:xfrm>
          <a:prstGeom prst="rect">
            <a:avLst/>
          </a:prstGeom>
          <a:noFill/>
          <a:ln/>
        </p:spPr>
        <p:txBody>
          <a:bodyPr wrap="square" lIns="0" tIns="0" rIns="0" bIns="0" rtlCol="0" anchor="ctr"/>
          <a:lstStyle/>
          <a:p>
            <a:pPr algn="r" indent="0" marL="0">
              <a:buNone/>
            </a:pPr>
            <a:r>
              <a:rPr lang="en-US" sz="1100" u="sng" dirty="0">
                <a:solidFill>
                  <a:srgbClr val="64748B"/>
                </a:solidFill>
                <a:latin typeface="Calibri" pitchFamily="34" charset="0"/>
                <a:ea typeface="Calibri" pitchFamily="34" charset="-122"/>
                <a:cs typeface="Calibri" pitchFamily="34" charset="-120"/>
                <a:hlinkClick r:id="rId1" invalidUrl="" action="" tgtFrame="" tooltip="Feuerwehr Wissen" history="1" highlightClick="0" endSnd="0">
                  <a:extLst>
                    <a:ext uri="{A12FA001-AC4F-418D-AE19-62706E023703}">
                      <ahyp:hlinkClr xmlns:ahyp="http://schemas.microsoft.com/office/drawing/2018/hyperlinkcolor" val="tx"/>
                    </a:ext>
                  </a:extLst>
                </a:hlinkClick>
              </a:rPr>
              <a:t>feuerwehr-wissen-bb.de</a:t>
            </a:r>
            <a:endParaRPr lang="en-US" sz="1100" dirty="0"/>
          </a:p>
        </p:txBody>
      </p:sp>
    </p:spTree>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name="Slide 27">
    <p:bg>
      <p:bgPr>
        <a:solidFill>
          <a:srgbClr val="F8FAFC"/>
        </a:solidFill>
      </p:bgPr>
    </p:bg>
    <p:spTree>
      <p:nvGrpSpPr>
        <p:cNvPr id="1" name=""/>
        <p:cNvGrpSpPr/>
        <p:nvPr/>
      </p:nvGrpSpPr>
      <p:grpSpPr>
        <a:xfrm>
          <a:off x="0" y="0"/>
          <a:ext cx="0" cy="0"/>
          <a:chOff x="0" y="0"/>
          <a:chExt cx="0" cy="0"/>
        </a:xfrm>
      </p:grpSpPr>
      <p:sp>
        <p:nvSpPr>
          <p:cNvPr id="2" name="Shape 0"/>
          <p:cNvSpPr/>
          <p:nvPr/>
        </p:nvSpPr>
        <p:spPr>
          <a:xfrm>
            <a:off x="0" y="0"/>
            <a:ext cx="12191695" cy="1024128"/>
          </a:xfrm>
          <a:prstGeom prst="rect">
            <a:avLst/>
          </a:prstGeom>
          <a:solidFill>
            <a:srgbClr val="EEF2F8"/>
          </a:solidFill>
          <a:ln w="12700">
            <a:solidFill>
              <a:srgbClr val="EEF2F8"/>
            </a:solidFill>
            <a:prstDash val="solid"/>
          </a:ln>
        </p:spPr>
      </p:sp>
      <p:sp>
        <p:nvSpPr>
          <p:cNvPr id="3" name="Shape 1"/>
          <p:cNvSpPr/>
          <p:nvPr/>
        </p:nvSpPr>
        <p:spPr>
          <a:xfrm>
            <a:off x="0" y="1024128"/>
            <a:ext cx="12191695" cy="45720"/>
          </a:xfrm>
          <a:prstGeom prst="rect">
            <a:avLst/>
          </a:prstGeom>
          <a:solidFill>
            <a:srgbClr val="B71C1C"/>
          </a:solidFill>
          <a:ln w="12700">
            <a:solidFill>
              <a:srgbClr val="B71C1C"/>
            </a:solidFill>
            <a:prstDash val="solid"/>
          </a:ln>
        </p:spPr>
      </p:sp>
      <p:sp>
        <p:nvSpPr>
          <p:cNvPr id="4" name="Text 2"/>
          <p:cNvSpPr/>
          <p:nvPr/>
        </p:nvSpPr>
        <p:spPr>
          <a:xfrm>
            <a:off x="594360" y="128016"/>
            <a:ext cx="11002975" cy="786384"/>
          </a:xfrm>
          <a:prstGeom prst="rect">
            <a:avLst/>
          </a:prstGeom>
          <a:noFill/>
          <a:ln/>
        </p:spPr>
        <p:txBody>
          <a:bodyPr wrap="square" lIns="0" tIns="0" rIns="0" bIns="0" rtlCol="0" anchor="ctr">
            <a:normAutofit/>
          </a:bodyPr>
          <a:lstStyle/>
          <a:p>
            <a:pPr indent="0" marL="0">
              <a:buNone/>
            </a:pPr>
            <a:r>
              <a:rPr lang="en-US" sz="3400" b="1" dirty="0">
                <a:solidFill>
                  <a:srgbClr val="0F172A"/>
                </a:solidFill>
                <a:latin typeface="Arial Narrow" pitchFamily="34" charset="0"/>
                <a:ea typeface="Arial Narrow" pitchFamily="34" charset="-122"/>
                <a:cs typeface="Arial Narrow" pitchFamily="34" charset="-120"/>
              </a:rPr>
              <a:t>ZUM MITNEHMEN</a:t>
            </a:r>
            <a:endParaRPr lang="en-US" sz="3400" dirty="0"/>
          </a:p>
        </p:txBody>
      </p:sp>
      <p:sp>
        <p:nvSpPr>
          <p:cNvPr id="5" name="Shape 3"/>
          <p:cNvSpPr/>
          <p:nvPr/>
        </p:nvSpPr>
        <p:spPr>
          <a:xfrm>
            <a:off x="594360" y="1508760"/>
            <a:ext cx="2558720" cy="3017520"/>
          </a:xfrm>
          <a:prstGeom prst="rect">
            <a:avLst/>
          </a:prstGeom>
          <a:solidFill>
            <a:srgbClr val="FFFFFF"/>
          </a:solidFill>
          <a:ln w="9525">
            <a:solidFill>
              <a:srgbClr val="E2E8F0"/>
            </a:solidFill>
            <a:prstDash val="solid"/>
          </a:ln>
        </p:spPr>
      </p:sp>
      <p:sp>
        <p:nvSpPr>
          <p:cNvPr id="6" name="Shape 4"/>
          <p:cNvSpPr/>
          <p:nvPr/>
        </p:nvSpPr>
        <p:spPr>
          <a:xfrm>
            <a:off x="594360" y="1508760"/>
            <a:ext cx="2558720" cy="64008"/>
          </a:xfrm>
          <a:prstGeom prst="rect">
            <a:avLst/>
          </a:prstGeom>
          <a:solidFill>
            <a:srgbClr val="1E3A8A"/>
          </a:solidFill>
          <a:ln w="12700">
            <a:solidFill>
              <a:srgbClr val="1E3A8A"/>
            </a:solidFill>
            <a:prstDash val="solid"/>
          </a:ln>
        </p:spPr>
      </p:sp>
      <p:sp>
        <p:nvSpPr>
          <p:cNvPr id="7" name="Text 5"/>
          <p:cNvSpPr/>
          <p:nvPr/>
        </p:nvSpPr>
        <p:spPr>
          <a:xfrm>
            <a:off x="850392" y="1691640"/>
            <a:ext cx="2101520" cy="1554480"/>
          </a:xfrm>
          <a:prstGeom prst="rect">
            <a:avLst/>
          </a:prstGeom>
          <a:noFill/>
          <a:ln/>
        </p:spPr>
        <p:txBody>
          <a:bodyPr wrap="square" lIns="0" tIns="0" rIns="0" bIns="0" rtlCol="0" anchor="t"/>
          <a:lstStyle/>
          <a:p>
            <a:pPr indent="0" marL="0">
              <a:buNone/>
            </a:pPr>
            <a:r>
              <a:rPr lang="en-US" sz="2000" b="1" dirty="0">
                <a:solidFill>
                  <a:srgbClr val="0F172A"/>
                </a:solidFill>
                <a:latin typeface="Arial Narrow" pitchFamily="34" charset="0"/>
                <a:ea typeface="Arial Narrow" pitchFamily="34" charset="-122"/>
                <a:cs typeface="Arial Narrow" pitchFamily="34" charset="-120"/>
              </a:rPr>
              <a:t>RETTUNGSGERÄT NUR NACH STABILISIERUNG DES</a:t>
            </a:r>
            <a:endParaRPr lang="en-US" sz="2000" dirty="0"/>
          </a:p>
        </p:txBody>
      </p:sp>
      <p:sp>
        <p:nvSpPr>
          <p:cNvPr id="8" name="Text 6"/>
          <p:cNvSpPr/>
          <p:nvPr/>
        </p:nvSpPr>
        <p:spPr>
          <a:xfrm>
            <a:off x="850392" y="3337560"/>
            <a:ext cx="2101520" cy="1051560"/>
          </a:xfrm>
          <a:prstGeom prst="rect">
            <a:avLst/>
          </a:prstGeom>
          <a:noFill/>
          <a:ln/>
        </p:spPr>
        <p:txBody>
          <a:bodyPr wrap="square" lIns="0" tIns="0" rIns="0" bIns="0" rtlCol="0" anchor="t"/>
          <a:lstStyle/>
          <a:p>
            <a:pPr indent="0" marL="0">
              <a:buNone/>
            </a:pPr>
            <a:r>
              <a:rPr lang="en-US" sz="1600" dirty="0">
                <a:solidFill>
                  <a:srgbClr val="334155"/>
                </a:solidFill>
                <a:latin typeface="Calibri" pitchFamily="34" charset="0"/>
                <a:ea typeface="Calibri" pitchFamily="34" charset="-122"/>
                <a:cs typeface="Calibri" pitchFamily="34" charset="-120"/>
              </a:rPr>
              <a:t>Ein instabiles Fahrzeug kann beim Einsatz von Spreizer oder Schere …</a:t>
            </a:r>
            <a:endParaRPr lang="en-US" sz="1600" dirty="0"/>
          </a:p>
        </p:txBody>
      </p:sp>
      <p:sp>
        <p:nvSpPr>
          <p:cNvPr id="9" name="Shape 7"/>
          <p:cNvSpPr/>
          <p:nvPr/>
        </p:nvSpPr>
        <p:spPr>
          <a:xfrm>
            <a:off x="3409112" y="1508760"/>
            <a:ext cx="2558720" cy="3017520"/>
          </a:xfrm>
          <a:prstGeom prst="rect">
            <a:avLst/>
          </a:prstGeom>
          <a:solidFill>
            <a:srgbClr val="FFFFFF"/>
          </a:solidFill>
          <a:ln w="9525">
            <a:solidFill>
              <a:srgbClr val="E2E8F0"/>
            </a:solidFill>
            <a:prstDash val="solid"/>
          </a:ln>
        </p:spPr>
      </p:sp>
      <p:sp>
        <p:nvSpPr>
          <p:cNvPr id="10" name="Shape 8"/>
          <p:cNvSpPr/>
          <p:nvPr/>
        </p:nvSpPr>
        <p:spPr>
          <a:xfrm>
            <a:off x="3409112" y="1508760"/>
            <a:ext cx="2558720" cy="64008"/>
          </a:xfrm>
          <a:prstGeom prst="rect">
            <a:avLst/>
          </a:prstGeom>
          <a:solidFill>
            <a:srgbClr val="1E3A8A"/>
          </a:solidFill>
          <a:ln w="12700">
            <a:solidFill>
              <a:srgbClr val="1E3A8A"/>
            </a:solidFill>
            <a:prstDash val="solid"/>
          </a:ln>
        </p:spPr>
      </p:sp>
      <p:sp>
        <p:nvSpPr>
          <p:cNvPr id="11" name="Text 9"/>
          <p:cNvSpPr/>
          <p:nvPr/>
        </p:nvSpPr>
        <p:spPr>
          <a:xfrm>
            <a:off x="3665144" y="1691640"/>
            <a:ext cx="2101520" cy="822960"/>
          </a:xfrm>
          <a:prstGeom prst="rect">
            <a:avLst/>
          </a:prstGeom>
          <a:noFill/>
          <a:ln/>
        </p:spPr>
        <p:txBody>
          <a:bodyPr wrap="square" lIns="0" tIns="0" rIns="0" bIns="0" rtlCol="0" anchor="t"/>
          <a:lstStyle/>
          <a:p>
            <a:pPr indent="0" marL="0">
              <a:buNone/>
            </a:pPr>
            <a:r>
              <a:rPr lang="en-US" sz="2100" b="1" dirty="0">
                <a:solidFill>
                  <a:srgbClr val="0F172A"/>
                </a:solidFill>
                <a:latin typeface="Arial Narrow" pitchFamily="34" charset="0"/>
                <a:ea typeface="Arial Narrow" pitchFamily="34" charset="-122"/>
                <a:cs typeface="Arial Narrow" pitchFamily="34" charset="-120"/>
              </a:rPr>
              <a:t>ZUERST ABSICHERN</a:t>
            </a:r>
            <a:endParaRPr lang="en-US" sz="2100" dirty="0"/>
          </a:p>
        </p:txBody>
      </p:sp>
      <p:sp>
        <p:nvSpPr>
          <p:cNvPr id="12" name="Text 10"/>
          <p:cNvSpPr/>
          <p:nvPr/>
        </p:nvSpPr>
        <p:spPr>
          <a:xfrm>
            <a:off x="3665144" y="2606040"/>
            <a:ext cx="2101520" cy="1783080"/>
          </a:xfrm>
          <a:prstGeom prst="rect">
            <a:avLst/>
          </a:prstGeom>
          <a:noFill/>
          <a:ln/>
        </p:spPr>
        <p:txBody>
          <a:bodyPr wrap="square" lIns="0" tIns="0" rIns="0" bIns="0" rtlCol="0" anchor="t"/>
          <a:lstStyle/>
          <a:p>
            <a:pPr indent="0" marL="0">
              <a:buNone/>
            </a:pPr>
            <a:r>
              <a:rPr lang="en-US" sz="1900" dirty="0">
                <a:solidFill>
                  <a:srgbClr val="334155"/>
                </a:solidFill>
                <a:latin typeface="Calibri" pitchFamily="34" charset="0"/>
                <a:ea typeface="Calibri" pitchFamily="34" charset="-122"/>
                <a:cs typeface="Calibri" pitchFamily="34" charset="-120"/>
              </a:rPr>
              <a:t>ABS-Regel: Absichern kommt zuerst. Ohne Sicherung gefährdet der …</a:t>
            </a:r>
            <a:endParaRPr lang="en-US" sz="1900" dirty="0"/>
          </a:p>
        </p:txBody>
      </p:sp>
      <p:sp>
        <p:nvSpPr>
          <p:cNvPr id="13" name="Shape 11"/>
          <p:cNvSpPr/>
          <p:nvPr/>
        </p:nvSpPr>
        <p:spPr>
          <a:xfrm>
            <a:off x="6223864" y="1508760"/>
            <a:ext cx="2558720" cy="3017520"/>
          </a:xfrm>
          <a:prstGeom prst="rect">
            <a:avLst/>
          </a:prstGeom>
          <a:solidFill>
            <a:srgbClr val="FFFFFF"/>
          </a:solidFill>
          <a:ln w="9525">
            <a:solidFill>
              <a:srgbClr val="E2E8F0"/>
            </a:solidFill>
            <a:prstDash val="solid"/>
          </a:ln>
        </p:spPr>
      </p:sp>
      <p:sp>
        <p:nvSpPr>
          <p:cNvPr id="14" name="Shape 12"/>
          <p:cNvSpPr/>
          <p:nvPr/>
        </p:nvSpPr>
        <p:spPr>
          <a:xfrm>
            <a:off x="6223864" y="1508760"/>
            <a:ext cx="2558720" cy="64008"/>
          </a:xfrm>
          <a:prstGeom prst="rect">
            <a:avLst/>
          </a:prstGeom>
          <a:solidFill>
            <a:srgbClr val="1E3A8A"/>
          </a:solidFill>
          <a:ln w="12700">
            <a:solidFill>
              <a:srgbClr val="1E3A8A"/>
            </a:solidFill>
            <a:prstDash val="solid"/>
          </a:ln>
        </p:spPr>
      </p:sp>
      <p:sp>
        <p:nvSpPr>
          <p:cNvPr id="15" name="Text 13"/>
          <p:cNvSpPr/>
          <p:nvPr/>
        </p:nvSpPr>
        <p:spPr>
          <a:xfrm>
            <a:off x="6479896" y="1691640"/>
            <a:ext cx="2101520" cy="1188720"/>
          </a:xfrm>
          <a:prstGeom prst="rect">
            <a:avLst/>
          </a:prstGeom>
          <a:noFill/>
          <a:ln/>
        </p:spPr>
        <p:txBody>
          <a:bodyPr wrap="square" lIns="0" tIns="0" rIns="0" bIns="0" rtlCol="0" anchor="t"/>
          <a:lstStyle/>
          <a:p>
            <a:pPr indent="0" marL="0">
              <a:buNone/>
            </a:pPr>
            <a:r>
              <a:rPr lang="en-US" sz="2000" b="1" dirty="0">
                <a:solidFill>
                  <a:srgbClr val="0F172A"/>
                </a:solidFill>
                <a:latin typeface="Arial Narrow" pitchFamily="34" charset="0"/>
                <a:ea typeface="Arial Narrow" pitchFamily="34" charset="-122"/>
                <a:cs typeface="Arial Narrow" pitchFamily="34" charset="-120"/>
              </a:rPr>
              <a:t>BRANDSCHUTZ FRÜH SICHERGESTELLT</a:t>
            </a:r>
            <a:endParaRPr lang="en-US" sz="2000" dirty="0"/>
          </a:p>
        </p:txBody>
      </p:sp>
      <p:sp>
        <p:nvSpPr>
          <p:cNvPr id="16" name="Text 14"/>
          <p:cNvSpPr/>
          <p:nvPr/>
        </p:nvSpPr>
        <p:spPr>
          <a:xfrm>
            <a:off x="6479896" y="2971800"/>
            <a:ext cx="2101520" cy="1417320"/>
          </a:xfrm>
          <a:prstGeom prst="rect">
            <a:avLst/>
          </a:prstGeom>
          <a:noFill/>
          <a:ln/>
        </p:spPr>
        <p:txBody>
          <a:bodyPr wrap="square" lIns="0" tIns="0" rIns="0" bIns="0" rtlCol="0" anchor="t"/>
          <a:lstStyle/>
          <a:p>
            <a:pPr indent="0" marL="0">
              <a:buNone/>
            </a:pPr>
            <a:r>
              <a:rPr lang="en-US" sz="1900" dirty="0">
                <a:solidFill>
                  <a:srgbClr val="334155"/>
                </a:solidFill>
                <a:latin typeface="Calibri" pitchFamily="34" charset="0"/>
                <a:ea typeface="Calibri" pitchFamily="34" charset="-122"/>
                <a:cs typeface="Calibri" pitchFamily="34" charset="-120"/>
              </a:rPr>
              <a:t>ABS-Regel: Brandschutz sicherstellen.</a:t>
            </a:r>
            <a:endParaRPr lang="en-US" sz="1900" dirty="0"/>
          </a:p>
        </p:txBody>
      </p:sp>
      <p:sp>
        <p:nvSpPr>
          <p:cNvPr id="17" name="Shape 15"/>
          <p:cNvSpPr/>
          <p:nvPr/>
        </p:nvSpPr>
        <p:spPr>
          <a:xfrm>
            <a:off x="9038615" y="1508760"/>
            <a:ext cx="2558720" cy="3017520"/>
          </a:xfrm>
          <a:prstGeom prst="rect">
            <a:avLst/>
          </a:prstGeom>
          <a:solidFill>
            <a:srgbClr val="FFFFFF"/>
          </a:solidFill>
          <a:ln w="9525">
            <a:solidFill>
              <a:srgbClr val="E2E8F0"/>
            </a:solidFill>
            <a:prstDash val="solid"/>
          </a:ln>
        </p:spPr>
      </p:sp>
      <p:sp>
        <p:nvSpPr>
          <p:cNvPr id="18" name="Shape 16"/>
          <p:cNvSpPr/>
          <p:nvPr/>
        </p:nvSpPr>
        <p:spPr>
          <a:xfrm>
            <a:off x="9038615" y="1508760"/>
            <a:ext cx="2558720" cy="64008"/>
          </a:xfrm>
          <a:prstGeom prst="rect">
            <a:avLst/>
          </a:prstGeom>
          <a:solidFill>
            <a:srgbClr val="1E3A8A"/>
          </a:solidFill>
          <a:ln w="12700">
            <a:solidFill>
              <a:srgbClr val="1E3A8A"/>
            </a:solidFill>
            <a:prstDash val="solid"/>
          </a:ln>
        </p:spPr>
      </p:sp>
      <p:sp>
        <p:nvSpPr>
          <p:cNvPr id="19" name="Text 17"/>
          <p:cNvSpPr/>
          <p:nvPr/>
        </p:nvSpPr>
        <p:spPr>
          <a:xfrm>
            <a:off x="9294647" y="1691640"/>
            <a:ext cx="2101520" cy="1188720"/>
          </a:xfrm>
          <a:prstGeom prst="rect">
            <a:avLst/>
          </a:prstGeom>
          <a:noFill/>
          <a:ln/>
        </p:spPr>
        <p:txBody>
          <a:bodyPr wrap="square" lIns="0" tIns="0" rIns="0" bIns="0" rtlCol="0" anchor="t"/>
          <a:lstStyle/>
          <a:p>
            <a:pPr indent="0" marL="0">
              <a:buNone/>
            </a:pPr>
            <a:r>
              <a:rPr lang="en-US" sz="2100" b="1" dirty="0">
                <a:solidFill>
                  <a:srgbClr val="0F172A"/>
                </a:solidFill>
                <a:latin typeface="Arial Narrow" pitchFamily="34" charset="0"/>
                <a:ea typeface="Arial Narrow" pitchFamily="34" charset="-122"/>
                <a:cs typeface="Arial Narrow" pitchFamily="34" charset="-120"/>
              </a:rPr>
              <a:t>INNERER RETTER BETREUT DEN PATIENTEN</a:t>
            </a:r>
            <a:endParaRPr lang="en-US" sz="2100" dirty="0"/>
          </a:p>
        </p:txBody>
      </p:sp>
      <p:sp>
        <p:nvSpPr>
          <p:cNvPr id="20" name="Text 18"/>
          <p:cNvSpPr/>
          <p:nvPr/>
        </p:nvSpPr>
        <p:spPr>
          <a:xfrm>
            <a:off x="9294647" y="2971800"/>
            <a:ext cx="2101520" cy="1417320"/>
          </a:xfrm>
          <a:prstGeom prst="rect">
            <a:avLst/>
          </a:prstGeom>
          <a:noFill/>
          <a:ln/>
        </p:spPr>
        <p:txBody>
          <a:bodyPr wrap="square" lIns="0" tIns="0" rIns="0" bIns="0" rtlCol="0" anchor="t"/>
          <a:lstStyle/>
          <a:p>
            <a:pPr indent="0" marL="0">
              <a:buNone/>
            </a:pPr>
            <a:r>
              <a:rPr lang="en-US" sz="1800" dirty="0">
                <a:solidFill>
                  <a:srgbClr val="334155"/>
                </a:solidFill>
                <a:latin typeface="Calibri" pitchFamily="34" charset="0"/>
                <a:ea typeface="Calibri" pitchFamily="34" charset="-122"/>
                <a:cs typeface="Calibri" pitchFamily="34" charset="-120"/>
              </a:rPr>
              <a:t>Der innere Retter hält Kontakt, schützt vor Glas und Gerät und meldet …</a:t>
            </a:r>
            <a:endParaRPr lang="en-US" sz="1800" dirty="0"/>
          </a:p>
        </p:txBody>
      </p:sp>
      <p:sp>
        <p:nvSpPr>
          <p:cNvPr id="21" name="Text 19"/>
          <p:cNvSpPr/>
          <p:nvPr/>
        </p:nvSpPr>
        <p:spPr>
          <a:xfrm>
            <a:off x="594360" y="6437376"/>
            <a:ext cx="6400800" cy="274320"/>
          </a:xfrm>
          <a:prstGeom prst="rect">
            <a:avLst/>
          </a:prstGeom>
          <a:noFill/>
          <a:ln/>
        </p:spPr>
        <p:txBody>
          <a:bodyPr wrap="square" lIns="0" tIns="0" rIns="0" bIns="0" rtlCol="0" anchor="ctr"/>
          <a:lstStyle/>
          <a:p>
            <a:pPr indent="0" marL="0">
              <a:buNone/>
            </a:pPr>
            <a:r>
              <a:rPr lang="en-US" sz="1000" dirty="0">
                <a:solidFill>
                  <a:srgbClr val="64748B"/>
                </a:solidFill>
                <a:latin typeface="Calibri" pitchFamily="34" charset="0"/>
                <a:ea typeface="Calibri" pitchFamily="34" charset="-122"/>
                <a:cs typeface="Calibri" pitchFamily="34" charset="-120"/>
              </a:rPr>
              <a:t>Planspiel · Verkehrsunfall · Ausbildung  ·  27</a:t>
            </a:r>
            <a:endParaRPr lang="en-US" sz="1000" dirty="0"/>
          </a:p>
        </p:txBody>
      </p:sp>
      <p:sp>
        <p:nvSpPr>
          <p:cNvPr id="22" name="Text 20">
            <a:hlinkClick r:id="rId1" tooltip="Feuerwehr Wissen"/>
          </p:cNvPr>
          <p:cNvSpPr/>
          <p:nvPr/>
        </p:nvSpPr>
        <p:spPr>
          <a:xfrm>
            <a:off x="8488375" y="6437376"/>
            <a:ext cx="3108960" cy="274320"/>
          </a:xfrm>
          <a:prstGeom prst="rect">
            <a:avLst/>
          </a:prstGeom>
          <a:noFill/>
          <a:ln/>
        </p:spPr>
        <p:txBody>
          <a:bodyPr wrap="square" lIns="0" tIns="0" rIns="0" bIns="0" rtlCol="0" anchor="ctr"/>
          <a:lstStyle/>
          <a:p>
            <a:pPr algn="r" indent="0" marL="0">
              <a:buNone/>
            </a:pPr>
            <a:r>
              <a:rPr lang="en-US" sz="1100" u="sng" dirty="0">
                <a:solidFill>
                  <a:srgbClr val="64748B"/>
                </a:solidFill>
                <a:latin typeface="Calibri" pitchFamily="34" charset="0"/>
                <a:ea typeface="Calibri" pitchFamily="34" charset="-122"/>
                <a:cs typeface="Calibri" pitchFamily="34" charset="-120"/>
                <a:hlinkClick r:id="rId1" invalidUrl="" action="" tgtFrame="" tooltip="Feuerwehr Wissen" history="1" highlightClick="0" endSnd="0">
                  <a:extLst>
                    <a:ext uri="{A12FA001-AC4F-418D-AE19-62706E023703}">
                      <ahyp:hlinkClr xmlns:ahyp="http://schemas.microsoft.com/office/drawing/2018/hyperlinkcolor" val="tx"/>
                    </a:ext>
                  </a:extLst>
                </a:hlinkClick>
              </a:rPr>
              <a:t>feuerwehr-wissen-bb.de</a:t>
            </a:r>
            <a:endParaRPr lang="en-US" sz="1100" dirty="0"/>
          </a:p>
        </p:txBody>
      </p:sp>
    </p:spTree>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name="Slide 28">
    <p:bg>
      <p:bgPr>
        <a:solidFill>
          <a:srgbClr val="F8FAFC"/>
        </a:solidFill>
      </p:bgPr>
    </p:bg>
    <p:spTree>
      <p:nvGrpSpPr>
        <p:cNvPr id="1" name=""/>
        <p:cNvGrpSpPr/>
        <p:nvPr/>
      </p:nvGrpSpPr>
      <p:grpSpPr>
        <a:xfrm>
          <a:off x="0" y="0"/>
          <a:ext cx="0" cy="0"/>
          <a:chOff x="0" y="0"/>
          <a:chExt cx="0" cy="0"/>
        </a:xfrm>
      </p:grpSpPr>
      <p:sp>
        <p:nvSpPr>
          <p:cNvPr id="2" name="Shape 0"/>
          <p:cNvSpPr/>
          <p:nvPr/>
        </p:nvSpPr>
        <p:spPr>
          <a:xfrm>
            <a:off x="0" y="0"/>
            <a:ext cx="12191695" cy="1024128"/>
          </a:xfrm>
          <a:prstGeom prst="rect">
            <a:avLst/>
          </a:prstGeom>
          <a:solidFill>
            <a:srgbClr val="EEF2F8"/>
          </a:solidFill>
          <a:ln w="12700">
            <a:solidFill>
              <a:srgbClr val="EEF2F8"/>
            </a:solidFill>
            <a:prstDash val="solid"/>
          </a:ln>
        </p:spPr>
      </p:sp>
      <p:sp>
        <p:nvSpPr>
          <p:cNvPr id="3" name="Shape 1"/>
          <p:cNvSpPr/>
          <p:nvPr/>
        </p:nvSpPr>
        <p:spPr>
          <a:xfrm>
            <a:off x="0" y="1024128"/>
            <a:ext cx="12191695" cy="45720"/>
          </a:xfrm>
          <a:prstGeom prst="rect">
            <a:avLst/>
          </a:prstGeom>
          <a:solidFill>
            <a:srgbClr val="B71C1C"/>
          </a:solidFill>
          <a:ln w="12700">
            <a:solidFill>
              <a:srgbClr val="B71C1C"/>
            </a:solidFill>
            <a:prstDash val="solid"/>
          </a:ln>
        </p:spPr>
      </p:sp>
      <p:sp>
        <p:nvSpPr>
          <p:cNvPr id="4" name="Text 2"/>
          <p:cNvSpPr/>
          <p:nvPr/>
        </p:nvSpPr>
        <p:spPr>
          <a:xfrm>
            <a:off x="594360" y="128016"/>
            <a:ext cx="11002975" cy="786384"/>
          </a:xfrm>
          <a:prstGeom prst="rect">
            <a:avLst/>
          </a:prstGeom>
          <a:noFill/>
          <a:ln/>
        </p:spPr>
        <p:txBody>
          <a:bodyPr wrap="square" lIns="0" tIns="0" rIns="0" bIns="0" rtlCol="0" anchor="ctr">
            <a:normAutofit/>
          </a:bodyPr>
          <a:lstStyle/>
          <a:p>
            <a:pPr indent="0" marL="0">
              <a:buNone/>
            </a:pPr>
            <a:r>
              <a:rPr lang="en-US" sz="3400" b="1" dirty="0">
                <a:solidFill>
                  <a:srgbClr val="0F172A"/>
                </a:solidFill>
                <a:latin typeface="Arial Narrow" pitchFamily="34" charset="0"/>
                <a:ea typeface="Arial Narrow" pitchFamily="34" charset="-122"/>
                <a:cs typeface="Arial Narrow" pitchFamily="34" charset="-120"/>
              </a:rPr>
              <a:t>QUELLEN UND BILDNACHWEIS</a:t>
            </a:r>
            <a:endParaRPr lang="en-US" sz="3400" dirty="0"/>
          </a:p>
        </p:txBody>
      </p:sp>
      <p:sp>
        <p:nvSpPr>
          <p:cNvPr id="5" name="Text 3"/>
          <p:cNvSpPr/>
          <p:nvPr/>
        </p:nvSpPr>
        <p:spPr>
          <a:xfrm>
            <a:off x="594360" y="1325880"/>
            <a:ext cx="5410048" cy="3566160"/>
          </a:xfrm>
          <a:prstGeom prst="rect">
            <a:avLst/>
          </a:prstGeom>
          <a:noFill/>
          <a:ln/>
        </p:spPr>
        <p:txBody>
          <a:bodyPr wrap="square" lIns="0" tIns="0" rIns="0" bIns="0" rtlCol="0" anchor="t"/>
          <a:lstStyle/>
          <a:p>
            <a:pPr indent="0" marL="0">
              <a:spcAft>
                <a:spcPts val="500"/>
              </a:spcAft>
              <a:buNone/>
            </a:pPr>
            <a:r>
              <a:rPr lang="en-US" sz="1300" b="1" u="sng" dirty="0">
                <a:solidFill>
                  <a:srgbClr val="0F172A"/>
                </a:solidFill>
                <a:latin typeface="Calibri" pitchFamily="34" charset="0"/>
                <a:ea typeface="Calibri" pitchFamily="34" charset="-122"/>
                <a:cs typeface="Calibri" pitchFamily="34" charset="-120"/>
                <a:hlinkClick r:id="rId1" invalidUrl="" action="" tgtFrame="" tooltip="" history="1" highlightClick="0" endSnd="0">
                  <a:extLst>
                    <a:ext uri="{A12FA001-AC4F-418D-AE19-62706E023703}">
                      <ahyp:hlinkClr xmlns:ahyp="http://schemas.microsoft.com/office/drawing/2018/hyperlinkcolor" val="tx"/>
                    </a:ext>
                  </a:extLst>
                </a:hlinkClick>
              </a:rPr>
              <a:t>Übung zur Fahrzeugrettung</a:t>
            </a:r>
            <a:pPr indent="0" marL="0">
              <a:spcAft>
                <a:spcPts val="500"/>
              </a:spcAft>
              <a:buNone/>
            </a:pPr>
            <a:r>
              <a:rPr lang="en-US" sz="1300" dirty="0">
                <a:solidFill>
                  <a:srgbClr val="334155"/>
                </a:solidFill>
                <a:latin typeface="Calibri" pitchFamily="34" charset="0"/>
                <a:ea typeface="Calibri" pitchFamily="34" charset="-122"/>
                <a:cs typeface="Calibri" pitchFamily="34" charset="-120"/>
              </a:rPr>
              <a:t>  ·  Sgt. Kassie McDole  ·  Public domain</a:t>
            </a:r>
            <a:endParaRPr lang="en-US" sz="1300" dirty="0"/>
          </a:p>
        </p:txBody>
      </p:sp>
      <p:sp>
        <p:nvSpPr>
          <p:cNvPr id="6" name="Text 4"/>
          <p:cNvSpPr/>
          <p:nvPr/>
        </p:nvSpPr>
        <p:spPr>
          <a:xfrm>
            <a:off x="6187288" y="1325880"/>
            <a:ext cx="5410048" cy="3566160"/>
          </a:xfrm>
          <a:prstGeom prst="rect">
            <a:avLst/>
          </a:prstGeom>
          <a:noFill/>
          <a:ln/>
        </p:spPr>
        <p:txBody>
          <a:bodyPr wrap="square" lIns="0" tIns="0" rIns="0" bIns="0" rtlCol="0" anchor="t"/>
          <a:lstStyle/>
          <a:p>
            <a:pPr indent="0" marL="0">
              <a:spcAft>
                <a:spcPts val="500"/>
              </a:spcAft>
              <a:buNone/>
            </a:pPr>
            <a:endParaRPr lang="en-US" sz="1300" dirty="0"/>
          </a:p>
        </p:txBody>
      </p:sp>
      <p:sp>
        <p:nvSpPr>
          <p:cNvPr id="7" name="Shape 5"/>
          <p:cNvSpPr/>
          <p:nvPr/>
        </p:nvSpPr>
        <p:spPr>
          <a:xfrm>
            <a:off x="594360" y="4892040"/>
            <a:ext cx="11002975" cy="1325880"/>
          </a:xfrm>
          <a:prstGeom prst="rect">
            <a:avLst/>
          </a:prstGeom>
          <a:solidFill>
            <a:srgbClr val="EFF3F9"/>
          </a:solidFill>
          <a:ln w="12700">
            <a:solidFill>
              <a:srgbClr val="EFF3F9"/>
            </a:solidFill>
            <a:prstDash val="solid"/>
          </a:ln>
        </p:spPr>
      </p:sp>
      <p:sp>
        <p:nvSpPr>
          <p:cNvPr id="8" name="Text 6"/>
          <p:cNvSpPr/>
          <p:nvPr/>
        </p:nvSpPr>
        <p:spPr>
          <a:xfrm>
            <a:off x="868680" y="4892040"/>
            <a:ext cx="10545775" cy="1325880"/>
          </a:xfrm>
          <a:prstGeom prst="rect">
            <a:avLst/>
          </a:prstGeom>
          <a:noFill/>
          <a:ln/>
        </p:spPr>
        <p:txBody>
          <a:bodyPr wrap="square" lIns="0" tIns="0" rIns="0" bIns="0" rtlCol="0" anchor="ctr"/>
          <a:lstStyle/>
          <a:p>
            <a:pPr indent="0" marL="0">
              <a:buNone/>
            </a:pPr>
            <a:r>
              <a:rPr lang="en-US" sz="1600" b="1" dirty="0">
                <a:solidFill>
                  <a:srgbClr val="0F172A"/>
                </a:solidFill>
                <a:latin typeface="Arial Narrow" pitchFamily="34" charset="0"/>
                <a:ea typeface="Arial Narrow" pitchFamily="34" charset="-122"/>
                <a:cs typeface="Arial Narrow" pitchFamily="34" charset="-120"/>
              </a:rPr>
              <a:t>Inhalte und Nutzung  </a:t>
            </a:r>
            <a:endParaRPr lang="en-US" sz="1600" dirty="0"/>
          </a:p>
          <a:p>
            <a:pPr indent="0" marL="0">
              <a:buNone/>
            </a:pPr>
            <a:r>
              <a:rPr lang="en-US" sz="1250" dirty="0">
                <a:solidFill>
                  <a:srgbClr val="334155"/>
                </a:solidFill>
                <a:latin typeface="Calibri" pitchFamily="34" charset="0"/>
                <a:ea typeface="Calibri" pitchFamily="34" charset="-122"/>
                <a:cs typeface="Calibri" pitchFamily="34" charset="-120"/>
              </a:rPr>
              <a:t>Inhalte: Planspiel „Verkehrsunfall mit eingeklemmter Person“ der Plattform Feuerwehr Wissen Brandenburg (fiktive Lage, Auswertung nach festen Regeln, keine KI). Die fachlichen Hinweise stehen auf den verlinkten Plattformseiten. In Brandenburg gelten die Weisungen deines Trägers.</a:t>
            </a:r>
            <a:endParaRPr lang="en-US" sz="1600" dirty="0"/>
          </a:p>
          <a:p>
            <a:pPr indent="0" marL="0">
              <a:buNone/>
            </a:pPr>
            <a:r>
              <a:rPr lang="en-US" sz="1250" dirty="0">
                <a:solidFill>
                  <a:srgbClr val="334155"/>
                </a:solidFill>
                <a:latin typeface="Calibri" pitchFamily="34" charset="0"/>
                <a:ea typeface="Calibri" pitchFamily="34" charset="-122"/>
                <a:cs typeface="Calibri" pitchFamily="34" charset="-120"/>
              </a:rPr>
              <a:t>Diese Präsentation darfst du frei bearbeiten und weitergeben. Bilder behalten ihre eigene Lizenz, die Quellenangabe bleibt dabei. Maßgeblich sind die Vorschriften und die Vorgaben deiner Wehr. Mehr unter feuerwehr-wissen-bb.de/wissen/ausbildung/</a:t>
            </a:r>
            <a:endParaRPr lang="en-US" sz="1600" dirty="0"/>
          </a:p>
        </p:txBody>
      </p:sp>
      <p:sp>
        <p:nvSpPr>
          <p:cNvPr id="9" name="Text 7"/>
          <p:cNvSpPr/>
          <p:nvPr/>
        </p:nvSpPr>
        <p:spPr>
          <a:xfrm>
            <a:off x="594360" y="6437376"/>
            <a:ext cx="6400800" cy="274320"/>
          </a:xfrm>
          <a:prstGeom prst="rect">
            <a:avLst/>
          </a:prstGeom>
          <a:noFill/>
          <a:ln/>
        </p:spPr>
        <p:txBody>
          <a:bodyPr wrap="square" lIns="0" tIns="0" rIns="0" bIns="0" rtlCol="0" anchor="ctr"/>
          <a:lstStyle/>
          <a:p>
            <a:pPr indent="0" marL="0">
              <a:buNone/>
            </a:pPr>
            <a:r>
              <a:rPr lang="en-US" sz="1000" dirty="0">
                <a:solidFill>
                  <a:srgbClr val="64748B"/>
                </a:solidFill>
                <a:latin typeface="Calibri" pitchFamily="34" charset="0"/>
                <a:ea typeface="Calibri" pitchFamily="34" charset="-122"/>
                <a:cs typeface="Calibri" pitchFamily="34" charset="-120"/>
              </a:rPr>
              <a:t>Planspiel · Verkehrsunfall · Ausbildung  ·  28</a:t>
            </a:r>
            <a:endParaRPr lang="en-US" sz="1000" dirty="0"/>
          </a:p>
        </p:txBody>
      </p:sp>
      <p:sp>
        <p:nvSpPr>
          <p:cNvPr id="10" name="Text 8">
            <a:hlinkClick r:id="rId2" tooltip="Feuerwehr Wissen"/>
          </p:cNvPr>
          <p:cNvSpPr/>
          <p:nvPr/>
        </p:nvSpPr>
        <p:spPr>
          <a:xfrm>
            <a:off x="8488375" y="6437376"/>
            <a:ext cx="3108960" cy="274320"/>
          </a:xfrm>
          <a:prstGeom prst="rect">
            <a:avLst/>
          </a:prstGeom>
          <a:noFill/>
          <a:ln/>
        </p:spPr>
        <p:txBody>
          <a:bodyPr wrap="square" lIns="0" tIns="0" rIns="0" bIns="0" rtlCol="0" anchor="ctr"/>
          <a:lstStyle/>
          <a:p>
            <a:pPr algn="r" indent="0" marL="0">
              <a:buNone/>
            </a:pPr>
            <a:r>
              <a:rPr lang="en-US" sz="1100" u="sng" dirty="0">
                <a:solidFill>
                  <a:srgbClr val="64748B"/>
                </a:solidFill>
                <a:latin typeface="Calibri" pitchFamily="34" charset="0"/>
                <a:ea typeface="Calibri" pitchFamily="34" charset="-122"/>
                <a:cs typeface="Calibri" pitchFamily="34" charset="-120"/>
                <a:hlinkClick r:id="rId2" invalidUrl="" action="" tgtFrame="" tooltip="Feuerwehr Wissen" history="1" highlightClick="0" endSnd="0">
                  <a:extLst>
                    <a:ext uri="{A12FA001-AC4F-418D-AE19-62706E023703}">
                      <ahyp:hlinkClr xmlns:ahyp="http://schemas.microsoft.com/office/drawing/2018/hyperlinkcolor" val="tx"/>
                    </a:ext>
                  </a:extLst>
                </a:hlinkClick>
              </a:rPr>
              <a:t>feuerwehr-wissen-bb.de</a:t>
            </a:r>
            <a:endParaRPr lang="en-US" sz="1100" dirty="0"/>
          </a:p>
        </p:txBody>
      </p:sp>
    </p:spTree>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0</TotalTime>
  <Words>0</Words>
  <Application>Microsoft Office PowerPoint</Application>
  <PresentationFormat>On-screen Show (16:9)</PresentationFormat>
  <Paragraphs>0</Paragraphs>
  <Slides>28</Slides>
  <Notes>28</Notes>
  <HiddenSlides>0</HiddenSlides>
  <MMClips>0</MMClips>
  <ScaleCrop>false</ScaleCrop>
  <HeadingPairs>
    <vt:vector size="6" baseType="variant">
      <vt:variant>
        <vt:lpstr>Fonts Used</vt:lpstr>
      </vt:variant>
      <vt:variant>
        <vt:i4>2</vt:i4>
      </vt:variant>
      <vt:variant>
        <vt:lpstr>Theme</vt:lpstr>
      </vt:variant>
      <vt:variant>
        <vt:i4>1</vt:i4>
      </vt:variant>
      <vt:variant>
        <vt:lpstr>Slide Titles</vt:lpstr>
      </vt:variant>
      <vt:variant>
        <vt:i4>28</vt:i4>
      </vt:variant>
    </vt:vector>
  </HeadingPairs>
  <TitlesOfParts>
    <vt:vector size="31" baseType="lpstr">
      <vt:lpstr>Arial</vt:lpstr>
      <vt:lpstr>Calibri</vt:lpstr>
      <vt:lpstr>Office Theme</vt:lpstr>
      <vt:lpstr>Slide 1</vt:lpstr>
      <vt:lpstr>Slide 2</vt:lpstr>
      <vt:lpstr>Slide 3</vt:lpstr>
      <vt:lpstr>Slide 4</vt:lpstr>
      <vt:lpstr>Slide 5</vt:lpstr>
      <vt:lpstr>Slide 6</vt:lpstr>
      <vt:lpstr>Slide 7</vt:lpstr>
      <vt:lpstr>Slide 8</vt:lpstr>
      <vt:lpstr>Slide 9</vt:lpstr>
      <vt:lpstr>Slide 10</vt:lpstr>
      <vt:lpstr>Slide 11</vt:lpstr>
      <vt:lpstr>Slide 12</vt:lpstr>
      <vt:lpstr>Slide 13</vt:lpstr>
      <vt:lpstr>Slide 14</vt:lpstr>
      <vt:lpstr>Slide 15</vt:lpstr>
      <vt:lpstr>Slide 16</vt:lpstr>
      <vt:lpstr>Slide 17</vt:lpstr>
      <vt:lpstr>Slide 18</vt:lpstr>
      <vt:lpstr>Slide 19</vt:lpstr>
      <vt:lpstr>Slide 20</vt:lpstr>
      <vt:lpstr>Slide 21</vt:lpstr>
      <vt:lpstr>Slide 22</vt:lpstr>
      <vt:lpstr>Slide 23</vt:lpstr>
      <vt:lpstr>Slide 24</vt:lpstr>
      <vt:lpstr>Slide 25</vt:lpstr>
      <vt:lpstr>Slide 26</vt:lpstr>
      <vt:lpstr>Slide 27</vt:lpstr>
      <vt:lpstr>Slide 28</vt:lpstr>
    </vt:vector>
  </TitlesOfParts>
  <Company>feuerwehr-wissen-bb.de</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Planspiel Verkehrsunfall: Moderation</dc:title>
  <dc:subject>PptxGenJS Presentation</dc:subject>
  <dc:creator>Feuerwehr Wissen</dc:creator>
  <cp:lastModifiedBy>Feuerwehr Wissen</cp:lastModifiedBy>
  <cp:revision>1</cp:revision>
  <dcterms:created xsi:type="dcterms:W3CDTF">2026-10-21T11:04:13Z</dcterms:created>
  <dcterms:modified xsi:type="dcterms:W3CDTF">2026-10-21T11:04:13Z</dcterms:modified>
</cp:coreProperties>
</file>