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notesMasterIdLst>
    <p:notesMasterId r:id="rId4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 Grundsätze stammen aus der bundeseinheitlichen FwDV 1 und Ausbildungsunterlagen. Typ und Bedienung der eigenen Geräte lernt man praktisch in der Wache.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Bauart am Beispiel einer Tauchmotorpumpe TP 4/1. Beim Start dreht die Pumpe entgegen dem Anlaufruck, der Ruck ist normal. Die Pfeile am Gehäuse zeigen die Richtung.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Vorteil: Die Pumpe versinkt nicht im Schlamm, es werden keine Fremdkörper angesaugt. Statt einer Brechstange geht auch ein Unterflurhydrantenschlüssel.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 Lage ist ein Gesprächsanlass für den Dienstabend. Ob der Gebäude-Strom abgeschaltet werden muss, klärt die Einsatzleitung, gegebenenfalls mit Elektrofachkraft oder Netzbetreiber.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Rheinbach,_Aufr%C3%A4umen_nach_dem_Hochwasser_Juli_2021-2549.jpg" TargetMode="External"/><Relationship Id="rId4" Type="http://schemas.openxmlformats.org/officeDocument/2006/relationships/hyperlink" Target="https://commons.wikimedia.org/wiki/File:Stra%C5%BC_po%C5%BCarna_wypompowuj%C4%85ca_wod%C4%99_z_zalanego_stadionu_lekkoatletycznego_przy_ul._Kraszewskiego_%E2%80%93_Nysa,_powodzie_w_Polsce_2024.jp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4-1.jpg"/><Relationship Id="rId3" Type="http://schemas.openxmlformats.org/officeDocument/2006/relationships/image" Target="../media/image-4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Submersible_pump_in_action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2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Submersible_pump_in_action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6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20170727_BraunschweigEbertallee_Hochwasser_DruckEntlastung_DSC04660_PtrQs.jpg" TargetMode="External"/><Relationship Id="rId4" Type="http://schemas.openxmlformats.org/officeDocument/2006/relationships/hyperlink" Target="https://commons.wikimedia.org/wiki/File:US_Navy_081011-N-0000P-003_irefighters_from_Naval_Station_Rota_connect_hoses_to_a_pumper_truck_to_remove_floodwaters_from_a_park_in_Rota,_Spain.jp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20-1.jpg"/><Relationship Id="rId3" Type="http://schemas.openxmlformats.org/officeDocument/2006/relationships/image" Target="../media/image-20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Rheinbach,_Aufr%C3%A4umen_nach_dem_Hochwasser_Juli_2021-2549.jpg" TargetMode="External"/><Relationship Id="rId2" Type="http://schemas.openxmlformats.org/officeDocument/2006/relationships/hyperlink" Target="https://commons.wikimedia.org/wiki/File:Stra%C5%BC_po%C5%BCarna_wypompowuj%C4%85ca_wod%C4%99_z_zalanego_stadionu_lekkoatletycznego_przy_ul._Kraszewskiego_%E2%80%93_Nysa,_powodzie_w_Polsce_2024.jpg" TargetMode="External"/><Relationship Id="rId3" Type="http://schemas.openxmlformats.org/officeDocument/2006/relationships/hyperlink" Target="https://commons.wikimedia.org/wiki/File:Submersible_pump_in_action.jpg" TargetMode="External"/><Relationship Id="rId4" Type="http://schemas.openxmlformats.org/officeDocument/2006/relationships/hyperlink" Target="https://commons.wikimedia.org/wiki/File:20170727_BraunschweigEbertallee_Hochwasser_DruckEntlastung_DSC04660_PtrQs.jpg" TargetMode="External"/><Relationship Id="rId5" Type="http://schemas.openxmlformats.org/officeDocument/2006/relationships/hyperlink" Target="https://commons.wikimedia.org/wiki/File:US_Navy_081011-N-0000P-003_irefighters_from_Naval_Station_Rota_connect_hoses_to_a_pumper_truck_to_remove_floodwaters_from_a_park_in_Rota,_Spain.jpg" TargetMode="External"/><Relationship Id="rId6" Type="http://schemas.openxmlformats.org/officeDocument/2006/relationships/hyperlink" Target="https://feuerwehr-wissen-bb.de" TargetMode="Externa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TAUCHMOTORPUMPE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+ WASSERSAUGER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mit Strom, Leine und gesundem Menschenverstand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  ·  Hersteller-Anleitung geht vor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Wozu Lenzen.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470861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470861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26893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2726893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Strom und Sicherheit.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347362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347362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03394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4603394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Tauchmotorpumpe.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223864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23864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79896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6479896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Wassersauger.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8100365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00365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56397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5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356397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 und Pflege.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9976866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976866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232898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6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10232898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Praxis.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Geräte zum Lenzen unterscheiden,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 Tauchmotorpumpe sicher aufbauen und betreiben,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typische Fehler vermeiden und Geräte pflegen.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33" name="Text 3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2</a:t>
            </a:r>
            <a:endParaRPr lang="en-US" sz="1000" dirty="0"/>
          </a:p>
        </p:txBody>
      </p:sp>
      <p:sp>
        <p:nvSpPr>
          <p:cNvPr id="34" name="Text 3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WOZU LENZEN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und Geräte im Vergleich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3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LENZEINSÄTZE IM ALLTAG</a:t>
            </a:r>
            <a:endParaRPr lang="en-US" sz="3400" dirty="0"/>
          </a:p>
        </p:txBody>
      </p:sp>
      <p:pic>
        <p:nvPicPr>
          <p:cNvPr id="5" name="Image 0" descr="Lenzeinsatz nach Hochwasser mit Schläuchen und Absperr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325880"/>
            <a:ext cx="5364328" cy="301743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379890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Raimond Spekking, CC BY-SA 4.0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Lenzeinsatz nach Hochwasser</a:t>
            </a:r>
            <a:endParaRPr lang="en-US" sz="1600" dirty="0"/>
          </a:p>
        </p:txBody>
      </p:sp>
      <p:pic>
        <p:nvPicPr>
          <p:cNvPr id="8" name="Image 1" descr="Pumpeinsatz an einer überfluteten Anlag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008" y="1325880"/>
            <a:ext cx="5364328" cy="30146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37709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Tabrus, CC0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Pumpeinsatz an einer überfluteten Anlage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Keller, Gruben, Zisternen, Unterführungen: Wasser muss weg, ohne dass jemand zu Schaden kommt.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4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DREI GERÄTE ZUM LENZEN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TAUCHMOTORPUMPE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Elektrisch, taucht ins Wasser. Für Keller, Gruben und Wasserentnahme aus Zisterne oder Gewässer.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TURBINENTAUCHPUMPE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Wird mit Treibwasser aus der Feuerlöschkreiselpumpe angetrieben. Kein Strom im Wasser.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WASSERSAUGER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Saugt Wasser aus Innenräumen, die Schmutzwasserpumpe im Gerät pumpt ab. Mit Ein/Aus-Schalter am Gerät.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5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WELCHES GERÄT WANN?</a:t>
            </a:r>
            <a:endParaRPr lang="en-US" sz="3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3108960"/>
                <a:gridCol w="40233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LAGE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GEEIGNET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GRUND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Überfluteter Keller, viel Wasser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Tauchmotorpumpe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Hohe Fördermenge, Wasser steht tief genug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Letzte Pfützen, Restwasser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Wassersauger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Saugt flach, arbeitet bis zum Boden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Strom nicht sicher möglich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Turbinentauchpumpe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Antrieb mit Wasser, kein Kabel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Zisterne, Schacht, Teich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Tauchmotorpumpe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Pumpe wird an der Leine abgelassen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Schlamm am Boden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Pumpe hochhängen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Pumpe versinkt nicht, saugt keine Fremdkörper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6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TAUCHMOTORPUMPE ODER WASSERSAUGER?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5364328" cy="5486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TAUCHMOTORPUMPE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94360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viel Wasser, große Förderhöhe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keine Ein/Aus-Taste am Gerät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Stecker erst nach dem Ablassen einstecken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arbeitet ein- oder untergetaucht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6233008" y="1371600"/>
            <a:ext cx="5364328" cy="5486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61608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WASSERSAUGER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233008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1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24448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kleine Mengen, Restwasser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Ein/Aus-Schalter am Gerät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saugt über Saugschlauch oder -rohr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Schmutzwasserpumpe schaltet automatisch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Shape 9"/>
          <p:cNvSpPr/>
          <p:nvPr/>
        </p:nvSpPr>
        <p:spPr>
          <a:xfrm>
            <a:off x="594360" y="5440680"/>
            <a:ext cx="11002975" cy="8229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94360" y="5440680"/>
            <a:ext cx="82296" cy="8229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14400" y="5440680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 ergänzen sich beide: erst die Pumpe, dann der Sauger für den Rest.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7</a:t>
            </a:r>
            <a:endParaRPr lang="en-US" sz="1000" dirty="0"/>
          </a:p>
        </p:txBody>
      </p:sp>
      <p:sp>
        <p:nvSpPr>
          <p:cNvPr id="17" name="Text 1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1.5 DIE BESATZUNG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ZWEI KRÄFTE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Tauchmotorpumpe und der Wassersauger werden mit zwei Feuerwehrangehörigen betrieben.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AUFGABENTEILUNG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Einer verlegt Leitung und Strom, der andere bedient Pumpe und Leine.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SICHERUNG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Keller wird nie allein gearbeitet. Ein Zweiter sichert und beobachtet.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8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STROM UND SICHERHEIT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 und Strom gehören nicht zusammen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9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STROM AUS DEM STROMERZEUGER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30 mA</a:t>
            </a:r>
            <a:endParaRPr lang="en-US" sz="8000" dirty="0"/>
          </a:p>
        </p:txBody>
      </p:sp>
      <p:sp>
        <p:nvSpPr>
          <p:cNvPr id="6" name="Text 4"/>
          <p:cNvSpPr/>
          <p:nvPr/>
        </p:nvSpPr>
        <p:spPr>
          <a:xfrm>
            <a:off x="594360" y="3749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PERSONENSCHUTZSCHALTER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STROMERZEUGER ZUERST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1965960"/>
            <a:ext cx="5212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Grundsätzlich kommt der Strom aus dem Stromerzeuger der Feuerwehr. Andere Stromquelle nur mit Personenschutzschalter (höchstens 30 mA, allpolige Abschaltung, Schutzleiterüberwachung, mindestens IP 54).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10</a:t>
            </a:r>
            <a:endParaRPr lang="en-US" sz="1000" dirty="0"/>
          </a:p>
        </p:txBody>
      </p:sp>
      <p:sp>
        <p:nvSpPr>
          <p:cNvPr id="10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LEITUNGEN UND GRENZEN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HÖCHSTENS 100 M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Stromleitung zwischen Stromerzeuger und Gerät ist nicht länger als 100 Meter.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LEITUNGSROLLER 50 M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Dann darf nur eine Tauchmotorpumpe je Stromerzeuger betrieben werden.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VERBINDUNGEN TROCKEN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Stecker und Kupplungen liegen nie im Wasser, sondern erhöht und geschützt.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11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LEINE STATT KABEL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Pumpe nie an der Anschlussleitung ablassen oder anheben.</a:t>
            </a:r>
            <a:endParaRPr lang="en-US" sz="18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Immer am Tragegriff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Mehrzweckleine.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Karabinerhaken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oder gesicherter Mastwurf.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Anlaufkondensator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(Metallhülse) am Kabel nicht ins Wasser legen.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Kabel nie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als Zugseil benutzen.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9" name="Image 0" descr="Tauchpumpe mit Druckschlauch und Haltekett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320" y="3749040"/>
            <a:ext cx="2987040" cy="22402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94360" y="6025896"/>
            <a:ext cx="5394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Kemikungen, CC BY 3.0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12</a:t>
            </a:r>
            <a:endParaRPr lang="en-US" sz="1000" dirty="0"/>
          </a:p>
        </p:txBody>
      </p:sp>
      <p:sp>
        <p:nvSpPr>
          <p:cNvPr id="12" name="Text 8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DER SICHERE ABLAUF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3017520"/>
            <a:ext cx="2017715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301752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5528" y="318211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795528" y="382219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LEINE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95528" y="4343400"/>
            <a:ext cx="165195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Mehrzweckleine am Tragegriff sichern.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2840675" y="2514600"/>
            <a:ext cx="2017715" cy="2514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40675" y="251460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041843" y="267919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3041843" y="331927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ABLASSEN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041843" y="3840480"/>
            <a:ext cx="165195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Pumpe an der Leine ins Wasser lassen.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086990" y="2011680"/>
            <a:ext cx="2017715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86990" y="201168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288158" y="217627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5288158" y="281635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STROM VERLEGEN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288158" y="3337560"/>
            <a:ext cx="165195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Zum Stromerzeuger, Leitung trocken legen.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7333305" y="1508760"/>
            <a:ext cx="2017715" cy="3520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333305" y="150876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534473" y="167335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3800" dirty="0"/>
          </a:p>
        </p:txBody>
      </p:sp>
      <p:sp>
        <p:nvSpPr>
          <p:cNvPr id="23" name="Text 21"/>
          <p:cNvSpPr/>
          <p:nvPr/>
        </p:nvSpPr>
        <p:spPr>
          <a:xfrm>
            <a:off x="7534473" y="231343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EINSTECKEN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7534473" y="2834640"/>
            <a:ext cx="1651955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Stecker erst jetzt einstecken.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9579620" y="1005840"/>
            <a:ext cx="2017715" cy="402336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579620" y="1005840"/>
            <a:ext cx="20177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780788" y="117043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3800" dirty="0"/>
          </a:p>
        </p:txBody>
      </p:sp>
      <p:sp>
        <p:nvSpPr>
          <p:cNvPr id="28" name="Text 26"/>
          <p:cNvSpPr/>
          <p:nvPr/>
        </p:nvSpPr>
        <p:spPr>
          <a:xfrm>
            <a:off x="9780788" y="181051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BEOBACHTEN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9780788" y="2331720"/>
            <a:ext cx="1651955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Pumpe und Wasserstand im Blick behalten.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13</a:t>
            </a:r>
            <a:endParaRPr lang="en-US" sz="1000" dirty="0"/>
          </a:p>
        </p:txBody>
      </p:sp>
      <p:sp>
        <p:nvSpPr>
          <p:cNvPr id="31" name="Text 2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WAS NICHT GEPUMPT WIRD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BRENNBARE FLÜSSIGKEITEN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60604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Benzin, Heizöl und Lösemittel gehören nicht in die Tauchmotorpumpe.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SÄUREN UND LAUGEN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Aggressive Stoffe zerstören Dichtungen und gefährden die Einsatzkräfte.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EXPLOSIONSGEFAHR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im explosionsgefährdeten Bereich. Dort entscheidet die Einsatzleitung über Spezialkräfte.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Zweifel melden: Nicht jede „Flüssigkeit im Keller“ ist Wasser.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14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TAUCHMOTORPUMPE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Aufbau, Ablauf, Schlamm, Turbinentauchpumpe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15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AUFBAU DER TAUCHMOTORPUMPE</a:t>
            </a:r>
            <a:endParaRPr lang="en-US" sz="3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Anschlusskabel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Anlaufkondensator.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Gehäuse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Tragegriff und Festkupplung.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Elektromotor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Überlastschutz.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Leckwasserraum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Ablassschraube.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Laufrad, Flachsaugsieb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und äußeres Schmutzsieb mit Bodenplatte.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Tauchpumpe mit Druckschlauch und Haltekett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916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9127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Kemikungen, CC BY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16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VORBEREITEN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und Anschlüsse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94360" y="1965960"/>
            <a:ext cx="11002975" cy="822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210312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54480" y="1965960"/>
            <a:ext cx="99056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bringen: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Pumpe, Stromversorgung, Druckschlauch, Mehrzweckleine.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94360" y="2898648"/>
            <a:ext cx="11002975" cy="822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7240" y="303580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30358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54480" y="2898648"/>
            <a:ext cx="99056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Leine befestigen: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Karabinerhaken oder gesicherter Mastwurf am Tragegriff.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594360" y="3831336"/>
            <a:ext cx="11002975" cy="822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396849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39684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554480" y="3831336"/>
            <a:ext cx="99056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Druckschlauch anschließen: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bei Bedarf mit Absperrorgan und Stützkrümmer.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594360" y="4764024"/>
            <a:ext cx="11002975" cy="822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77240" y="490118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7240" y="490118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554480" y="4764024"/>
            <a:ext cx="99056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B-Leitung verlegen: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drall- und knickfrei zur Abgabestelle.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17</a:t>
            </a:r>
            <a:endParaRPr lang="en-US" sz="1000" dirty="0"/>
          </a:p>
        </p:txBody>
      </p:sp>
      <p:sp>
        <p:nvSpPr>
          <p:cNvPr id="23" name="Text 2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BETRIEB UND ENDE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Ablassen bis zum Abbau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94360" y="1965960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20574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54480" y="1965960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Ablassen: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Pumpe an der Leine ins Wasser lassen, ein- oder untergetaucht.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94360" y="2807208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7240" y="289864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289864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54480" y="2807208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Strom verlegen: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zum Stromerzeuger, höchstens 100 m.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594360" y="3648456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373989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37398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554480" y="3648456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Stecker einstecken. Es gibt keinen Schalter am Gerät.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594360" y="4489704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77240" y="458114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7240" y="458114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554480" y="4489704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Schlauchende sichern: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gegen Schlagen, zum Beispiel mit Seilschlauchhalter.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594360" y="5330952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7240" y="542239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77240" y="54223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1554480" y="5330952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Beenden: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Absperrorgan schließen, damit die Leitung nicht zurückläuft.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18</a:t>
            </a:r>
            <a:endParaRPr lang="en-US" sz="1000" dirty="0"/>
          </a:p>
        </p:txBody>
      </p:sp>
      <p:sp>
        <p:nvSpPr>
          <p:cNvPr id="27" name="Text 2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PUMPE BEI SCHLAMM HOCHHÄNGEN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3017520"/>
            <a:ext cx="2579294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301752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5528" y="318211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795528" y="3822192"/>
            <a:ext cx="225925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ABLASSEN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95528" y="4343400"/>
            <a:ext cx="221353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Pumpe bis auf den Grund ablassen.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402254" y="2514600"/>
            <a:ext cx="2579294" cy="2514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402254" y="251460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03422" y="267919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3603422" y="3319272"/>
            <a:ext cx="225925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ANHEBEN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603422" y="3840480"/>
            <a:ext cx="221353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Dann etwa 50 cm anheben.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210148" y="2011680"/>
            <a:ext cx="2579294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10148" y="2011680"/>
            <a:ext cx="2579294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11316" y="217627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6411316" y="2816352"/>
            <a:ext cx="225925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BRECHSTANGE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411316" y="3337560"/>
            <a:ext cx="2213534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Quer über die Öffnung legen.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9018041" y="1508760"/>
            <a:ext cx="2579294" cy="3520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018041" y="1508760"/>
            <a:ext cx="2579294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219209" y="167335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3800" dirty="0"/>
          </a:p>
        </p:txBody>
      </p:sp>
      <p:sp>
        <p:nvSpPr>
          <p:cNvPr id="23" name="Text 21"/>
          <p:cNvSpPr/>
          <p:nvPr/>
        </p:nvSpPr>
        <p:spPr>
          <a:xfrm>
            <a:off x="9219209" y="2313432"/>
            <a:ext cx="225925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SICHERN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9219209" y="2834640"/>
            <a:ext cx="221353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Leine darüber mit gesichertem Mastwurf sichern.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19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3.5 SO SIEHT DER AUFBAU AUS</a:t>
            </a:r>
            <a:endParaRPr lang="en-US" sz="3400" dirty="0"/>
          </a:p>
        </p:txBody>
      </p:sp>
      <p:pic>
        <p:nvPicPr>
          <p:cNvPr id="5" name="Image 0" descr="Wasserabgabe über mehrere B-Leitung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3354" y="1325880"/>
            <a:ext cx="5006340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PtrQs, CC BY-SA 4.0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Wasserabgabe über mehrere B-Leitungen</a:t>
            </a:r>
            <a:endParaRPr lang="en-US" sz="1600" dirty="0"/>
          </a:p>
        </p:txBody>
      </p:sp>
      <p:pic>
        <p:nvPicPr>
          <p:cNvPr id="8" name="Image 1" descr="Schläuche im überfluteten Geländ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131" y="1325880"/>
            <a:ext cx="4450080" cy="3337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U.S. Navy photo by Robert Paulette, Public domain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Schläuche im überfluteten Gelände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Leitungen verlegen, sichern und abgeben: Das Ende darf nie unkontrolliert schlagen.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20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3.6 TURBINENTAUCHPUMPE (TTP)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200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ANTRIEB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Turbine treibt über eine durchgehende Welle ein Schaufelrad an. Treibwasser und Schmutzwasser sind getrennt.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200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BEISPIEL TTP 8/1/8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800 l/min, 1 bar Förderdruck, Treibwasserdruck 8 bar.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200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KENNZEICHEN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Blaue B-Festkupplungen am Turbinenteil, rote am Pumpenteil für Schmutzwasser. Richtungspfeile beachten.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Vorteil: kein Strom im Wasser. Nachteil: eine Feuerlöschkreiselpumpe muss laufen.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21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3.7 TTP IN BETRIEB NEHMEN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94360" y="196596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204825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04825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54480" y="196596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Druckleitungen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knickfrei verlegen.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94360" y="278892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7240" y="287121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28712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54480" y="278892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Ventilleine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am Entleerungsventil befestigen.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594360" y="361188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36941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36941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554480" y="361188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Pumpe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mit Mehrzweckleine in Stellung bringen.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594360" y="443484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77240" y="451713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7240" y="451713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554480" y="443484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Feuerlöschkreiselpumpe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in Betrieb nehmen (Tankbetrieb), befohlenen Druck einstellen.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594360" y="525780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7240" y="534009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77240" y="53400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1554480" y="525780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dem Einsatz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Leitungen abkuppeln, mit sauberem Wasser spülen.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22</a:t>
            </a:r>
            <a:endParaRPr lang="en-US" sz="1000" dirty="0"/>
          </a:p>
        </p:txBody>
      </p:sp>
      <p:sp>
        <p:nvSpPr>
          <p:cNvPr id="27" name="Text 2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WASSERSAUGER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Einsatz, Ablauf, Vergleich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23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DER WASSERSAUGER IM EINSATZ</a:t>
            </a:r>
            <a:endParaRPr lang="en-US" sz="34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Aufgabe: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 aus überfluteten Räumen absaugen, zum Beispiel Keller und Erdgeschoss.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Besatzung: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zwei Kräfte.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Schalter: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Ein/Aus-Schalter am Gerät.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Pumpe im Gerät: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Schmutzwasserpumpe schaltet bei bestimmtem Wasserstand automatisch ein.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Stärke: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arbeitet bis zum Boden, auch bei wenig Wasser.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4937760"/>
            <a:ext cx="11002975" cy="10058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4937760"/>
            <a:ext cx="82296" cy="10058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4937760"/>
            <a:ext cx="1054577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Wassersauger ist die Reserve für den Rest, den die Pumpe nicht mehr erreicht.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24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WASSERSAUGER IN BETRIEB NEHMEN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Fünf Schritte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94360" y="1965960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20574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54480" y="1965960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Anschließen: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Druckschlauch, bei Bedarf Absperrorgan und formfester Schlauch.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94360" y="2807208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7240" y="289864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289864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54480" y="2807208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Leitung verlegen: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drall- und knickfrei, Ende gegen Schlagen sichern.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594360" y="3648456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373989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37398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554480" y="3648456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Strom verlegen: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Stromerzeuger oder Steckdose mit Personenschutzschalter, höchstens 100 m.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594360" y="4489704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77240" y="458114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7240" y="458114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554480" y="4489704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Einschalten: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am Ein/Aus-Schalter am Gerät, Wasser mit Saugschlauch oder -rohr ansaugen.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594360" y="5330952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7240" y="542239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77240" y="54223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1554480" y="5330952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Beenden: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Absperrorgan schließen, damit nichts zurückläuft.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25</a:t>
            </a:r>
            <a:endParaRPr lang="en-US" sz="1000" dirty="0"/>
          </a:p>
        </p:txBody>
      </p:sp>
      <p:sp>
        <p:nvSpPr>
          <p:cNvPr id="27" name="Text 2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PRAXISREGELN FÜR DEN SAUGER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NUR WASSER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brennbaren Flüssigkeiten, keine Chemikalien. Bei Verdacht melden.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STANDSICHER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trockenem, festem Untergrund aufstellen, nicht im Wasser.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FILTER PRÜFEN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Schmutz und Laub verstopfen den Einlass. Vor dem Einsatz kontrollieren.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26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05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FEHLER, PFLEGE, FALLBEISPIEL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Fehlern lernen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27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5.1 SECHS TYPISCHE FEHLER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37160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1737360" y="137160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Pumpe am Kabel gehalten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Kabel und Stecker können beschädigt werden, Stromgefahr.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187288" y="137160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187288" y="137160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70168" y="137160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7330288" y="137160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Schlauch geknickt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Fördermenge sinkt, die Pumpe überhitzt.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94360" y="301752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301752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01752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1737360" y="301752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Schlauchende schlägt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Verletzungsgefahr und Wasserschaden.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6187288" y="301752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187288" y="301752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70168" y="301752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7330288" y="301752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Absperrorgan nicht geschlossen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 läuft in den ausgepumpten Raum zurück.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594360" y="466344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466344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466344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3200" dirty="0"/>
          </a:p>
        </p:txBody>
      </p:sp>
      <p:sp>
        <p:nvSpPr>
          <p:cNvPr id="24" name="Text 22"/>
          <p:cNvSpPr/>
          <p:nvPr/>
        </p:nvSpPr>
        <p:spPr>
          <a:xfrm>
            <a:off x="1737360" y="466344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Pumpe im Schlamm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Fremdkörper werden angesaugt, die Pumpe verstopft.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6187288" y="4663440"/>
            <a:ext cx="5410048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187288" y="4663440"/>
            <a:ext cx="64008" cy="14630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370168" y="4663440"/>
            <a:ext cx="868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6</a:t>
            </a:r>
            <a:endParaRPr lang="en-US" sz="3200" dirty="0"/>
          </a:p>
        </p:txBody>
      </p:sp>
      <p:sp>
        <p:nvSpPr>
          <p:cNvPr id="28" name="Text 26"/>
          <p:cNvSpPr/>
          <p:nvPr/>
        </p:nvSpPr>
        <p:spPr>
          <a:xfrm>
            <a:off x="7330288" y="4663440"/>
            <a:ext cx="4129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Nasse Steckverbindung am Boden</a:t>
            </a:r>
            <a:endParaRPr lang="en-US" sz="1800" dirty="0"/>
          </a:p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Stromgefahr, Auslösung des Schutzschalters.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28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5.2 NACH DEM EINSATZ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2704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1417320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Pumpe mit sauberem Wasser spülen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94360" y="224028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2130552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Pumpe trocknen lassen (Herstellerhinweise)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94360" y="295351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97280" y="2843784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Sichtprüfung von Pumpe, Kabel und Stecker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94360" y="366674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97280" y="3557016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Schutzleiterprüfung am Stromerzeuger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278728" y="152704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781648" y="1417320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Siebe reinigen (Schmutzsieb, Flachsaugsieb)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6278728" y="224028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781648" y="2130552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Wellenabdichtung nach Herstellerangabe prüfen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6278728" y="295351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81648" y="2843784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Schäden melden, Gerät an den Gerätewart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6278728" y="366674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781648" y="3557016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verlasten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594360" y="5669280"/>
            <a:ext cx="11002975" cy="5943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5669280"/>
            <a:ext cx="82296" cy="5943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0" y="5669280"/>
            <a:ext cx="105457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Gerät, das nach dem Einsatz nicht geprüft wird, ist beim nächsten Einsatz ein Risiko.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29</a:t>
            </a:r>
            <a:endParaRPr lang="en-US" sz="1000" dirty="0"/>
          </a:p>
        </p:txBody>
      </p:sp>
      <p:sp>
        <p:nvSpPr>
          <p:cNvPr id="25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5.3 FALLBEISPIEL: STARKREGEN, KELLER VOLL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LAGE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Starkregen: In einem Wohnhaus steht der Keller 60 cm unter Wasser. Es gibt Heizung, Sicherungskasten und Waschmaschine.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FRAGEN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schaltet den Strom im Haus ab? Welches Gerät nutzt ihr? Wie sichert ihr Kabel und Pumpe? Wo läuft das Wasser hin?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VORGEHEN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Erkunden, Gebäude-Strom abschalten lassen, Stromerzeuger aufstellen, Pumpe ablassen, Schlauch sichern, Restwasser mit Sauger.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30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5.4 GUT GELENZT, SCHLECHT GELENZT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5364328" cy="5486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GUT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94360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Leine am Tragegriff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Strom über Stromerzeuger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Absperrorgan geschlossen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Schlauchende gesichert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6233008" y="1371600"/>
            <a:ext cx="5364328" cy="5486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61608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SCHLECHT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233008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6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24448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Pumpe am Kabel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Verlängerung aus dem Haus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Schlauch lose, Rücklauf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Pumpe im Schlamm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Shape 9"/>
          <p:cNvSpPr/>
          <p:nvPr/>
        </p:nvSpPr>
        <p:spPr>
          <a:xfrm>
            <a:off x="594360" y="5440680"/>
            <a:ext cx="11002975" cy="8229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94360" y="5440680"/>
            <a:ext cx="82296" cy="8229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14400" y="5440680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 plus Strom plus Zeitdruck: Ordnung rettet hier Gesundheit.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31</a:t>
            </a:r>
            <a:endParaRPr lang="en-US" sz="1000" dirty="0"/>
          </a:p>
        </p:txBody>
      </p:sp>
      <p:sp>
        <p:nvSpPr>
          <p:cNvPr id="17" name="Text 1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06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PRAXIS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Stationen für deine Wehr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32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1: AUFBAU AUF ZEIT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Kräfte bauen eine Tauchmotorpumpe mit Stromerzeuger auf und messen ihre Zeit.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30 Minuten  ·  Teams zu 2 Personen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bereitlegen (Pumpe, Schlauch, Leine, Stromerzeuger).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starten: Leine, Schlauch, Ablassen, Strom, Einstecken.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Ausbilder prüft die Reihenfolge und notiert Fehler.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mit dem letzten Mal vergleichen.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Zweite Runde mit einer Verbesserung.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Tauchmotorpumpe, Stromerzeuger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Druckschlauch, Mehrzweckleine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Wanne oder Fass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Stoppuhr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Stecker erst nach dem Ablassen einstecken.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 am Kabel tragen.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Persönliche Zeit, kein Wettbewerb gegen andere.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33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2: FEHLERPARCOURS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findet versteckte Fehler an einem vorbereiteten Aufbau.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20 Minuten  ·  2 bis 3 Gruppen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Ausbilder baut einen Lenzaufbau mit sechs Fehlern auf (Folie 5.1).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 sucht Fehler und notiert sie.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Auflösung gemeinsam, Gruppe mit den meisten Treffern gewinnt.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Fehler wird kurz begründet.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 im eigenen Material nach dem Abend prüfen.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 (ohne Strom)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Fehlerliste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Zettel und Stifte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Aufbau wird nicht an Strom angeschlossen.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Fehler einbauen, die ungefährlich sind.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Auch die Begründung zählt.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34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3: LENZEINSATZ IM KELLER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pumpt ein Wasserbecken oder eine Wanne ab und arbeitet dabei wie im Einsatz.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45 Minuten  ·  4 bis 6 Personen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 vorlesen: Keller unter Wasser, Strom abgeschaltet.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 verteilen: Leitung, Strom, Pumpe, Beobachter.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Pumpe ablassen, Schlauch sichern, Restwasser mit Sauger.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Rückbau und Pflege.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 mit drei Fragen.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Becken oder Wanne mit Wasser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Tauchmotorpumpe, Sauger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Stromerzeuger, Leitungsroller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Beobachtungsbogen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Sicherer Stand, Wasser nicht in Stromnähe.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 kontrolliert ableiten.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Niemand allein arbeiten lassen.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35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6.4 FRAGEN AN DIE GRUPPE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STROM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Woher kommt bei euch der Strom für die Tauchmotorpumpe, und welche Schutzeinrichtung wird genutzt?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LEINE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wird die Pumpe nie am Kabel abgelassen?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STECKER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Wann wird der Stecker eingesteckt, und warum erst dann?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ABSPERRORGAN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850392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Wozu dient das Absperrorgan am Ende des Einsatzes?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4347362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47362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03394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SCHLAMM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4603394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hängt man eine Pumpe bei Schlamm hoch?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8100365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00365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56397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GRENZEN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356397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darf nicht gepumpt werden, und wen informiert ihr bei Verdacht?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36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GERÄTE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Tauchmotorpumpe für viel Wasser, Wassersauger für den Rest, TTP ohne Strom im Wasser.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STROM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Stromerzeuger oder Personenschutzschalter (30 mA), höchstens 100 m.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LEINE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Ablassen und Anheben nur am Tragegriff mit Leine, nie am Kabel.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594360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REIHENFOLGE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850392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Leine, ablassen, Strom verlegen, Stecker einstecken, Absperrorgan am Ende schließen.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4347362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47362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03394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GRENZEN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4603394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brennbaren Flüssigkeiten, Säuren oder Laugen, nicht im Ex-Bereich.</a:t>
            </a:r>
            <a:endParaRPr lang="en-US" sz="1900" dirty="0"/>
          </a:p>
        </p:txBody>
      </p:sp>
      <p:sp>
        <p:nvSpPr>
          <p:cNvPr id="25" name="Shape 23"/>
          <p:cNvSpPr/>
          <p:nvPr/>
        </p:nvSpPr>
        <p:spPr>
          <a:xfrm>
            <a:off x="8100365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00365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56397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PFLEGE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356397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Spülen, prüfen, Siebe reinigen, Schäden melden.</a:t>
            </a:r>
            <a:endParaRPr lang="en-US" sz="19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37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Lenzeinsatz nach Hochwasser mit Schläuchen und Absperrung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Raimond Spekking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Pumpeinsatz an einer überfluteten Anlage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Tabrus  ·  CC0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Tauchpumpe mit Druckschlauch und Haltekette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Kemikungen  ·  CC BY 3.0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Wasserabgabe über mehrere B-Leitungen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PtrQs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Schläuche im überfluteten Gelände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U.S. Navy photo by Robert Paulette  ·  Public domain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(Tauchmotorpumpe und Wassersauger, Strom und Licht, Druckschläuche, Mastwurf), Grundsätze der FwDV 1 und Ausbildungsunterlagen. Die Folien zeigen Grundsätze; maßgeblich sind Bedienungsanleitung und Vorgaben der Hersteller und deiner Wehr.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Lenzen · Tauchmotorpumpe · Wassersauger · Ausbildung  ·  38</a:t>
            </a:r>
            <a:endParaRPr lang="en-US" sz="1000" dirty="0"/>
          </a:p>
        </p:txBody>
      </p:sp>
      <p:sp>
        <p:nvSpPr>
          <p:cNvPr id="10" name="Text 8">
            <a:hlinkClick r:id="rId6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Tauchmotorpumpe und Wassersauger</dc:title>
  <dc:subject>PptxGenJS Presentation</dc:subject>
  <dc:creator>Feuerwehr Wissen</dc:creator>
  <cp:lastModifiedBy>Feuerwehr Wissen</cp:lastModifiedBy>
  <cp:revision>1</cp:revision>
  <dcterms:created xsi:type="dcterms:W3CDTF">2026-10-21T20:18:02Z</dcterms:created>
  <dcterms:modified xsi:type="dcterms:W3CDTF">2026-10-21T20:18:02Z</dcterms:modified>
</cp:coreProperties>
</file>