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commons.wikimedia.org/wiki/File:Mobiler_Rauchverschluss.jpg" TargetMode="External"/><Relationship Id="rId3" Type="http://schemas.openxmlformats.org/officeDocument/2006/relationships/hyperlink" Target="https://feuerwehr-wissen-bb.de" TargetMode="External"/><Relationship Id="rId1" Type="http://schemas.openxmlformats.org/officeDocument/2006/relationships/image" Target="../media/image-5-1.jp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commons.wikimedia.org/wiki/File:Fog_Nozzle.JPG" TargetMode="External"/><Relationship Id="rId3" Type="http://schemas.openxmlformats.org/officeDocument/2006/relationships/hyperlink" Target="https://feuerwehr-wissen-bb.de" TargetMode="External"/><Relationship Id="rId1" Type="http://schemas.openxmlformats.org/officeDocument/2006/relationships/image" Target="../media/image-12-1.jp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hyperlink" Target="https://commons.wikimedia.org/wiki/File:97th_CES_fire_department_conducts_flashover_training_120828-F-QX786-116.jpg" TargetMode="External"/><Relationship Id="rId3" Type="http://schemas.openxmlformats.org/officeDocument/2006/relationships/hyperlink" Target="https://feuerwehr-wissen-bb.de" TargetMode="External"/><Relationship Id="rId1" Type="http://schemas.openxmlformats.org/officeDocument/2006/relationships/image" Target="../media/image-18-1.jp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hyperlink" Target="https://commons.wikimedia.org/wiki/File:Mobiler_Rauchverschluss.jpg" TargetMode="External"/><Relationship Id="rId3" Type="http://schemas.openxmlformats.org/officeDocument/2006/relationships/hyperlink" Target="https://feuerwehr-wissen-bb.de" TargetMode="External"/><Relationship Id="rId1" Type="http://schemas.openxmlformats.org/officeDocument/2006/relationships/image" Target="../media/image-21-1.jp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hyperlink" Target="https://commons.wikimedia.org/wiki/File:Waermebildkamera.jpg" TargetMode="External"/><Relationship Id="rId3" Type="http://schemas.openxmlformats.org/officeDocument/2006/relationships/hyperlink" Target="https://feuerwehr-wissen-bb.de" TargetMode="External"/><Relationship Id="rId1" Type="http://schemas.openxmlformats.org/officeDocument/2006/relationships/image" Target="../media/image-26-1.jpg"/><Relationship Id="rId4" Type="http://schemas.openxmlformats.org/officeDocument/2006/relationships/slideLayout" Target="../slideLayouts/slideLayout1.xml"/><Relationship Id="rId5"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hyperlink" Target="https://feuerwehr-wissen-bb.de" TargetMode="External"/><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hyperlink" Target="https://commons.wikimedia.org/wiki/File:Mobiler_Rauchverschluss.jpg" TargetMode="External"/><Relationship Id="rId2" Type="http://schemas.openxmlformats.org/officeDocument/2006/relationships/hyperlink" Target="https://commons.wikimedia.org/wiki/File:Fog_Nozzle.JPG" TargetMode="External"/><Relationship Id="rId3" Type="http://schemas.openxmlformats.org/officeDocument/2006/relationships/hyperlink" Target="https://commons.wikimedia.org/wiki/File:97th_CES_fire_department_conducts_flashover_training_120828-F-QX786-116.jpg" TargetMode="External"/><Relationship Id="rId4" Type="http://schemas.openxmlformats.org/officeDocument/2006/relationships/hyperlink" Target="https://commons.wikimedia.org/wiki/File:Waermebildkamera.jpg" TargetMode="External"/><Relationship Id="rId5" Type="http://schemas.openxmlformats.org/officeDocument/2006/relationships/hyperlink" Target="https://feuerwehr-wissen-bb.de" TargetMode="External"/><Relationship Id="rId6" Type="http://schemas.openxmlformats.org/officeDocument/2006/relationships/slideLayout" Target="../slideLayouts/slideLayout1.xml"/><Relationship Id="rId7"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1F5F9"/>
        </a:solidFill>
      </p:bgPr>
    </p:bg>
    <p:spTree>
      <p:nvGrpSpPr>
        <p:cNvPr id="1" name=""/>
        <p:cNvGrpSpPr/>
        <p:nvPr/>
      </p:nvGrpSpPr>
      <p:grpSpPr>
        <a:xfrm>
          <a:off x="0" y="0"/>
          <a:ext cx="0" cy="0"/>
          <a:chOff x="0" y="0"/>
          <a:chExt cx="0" cy="0"/>
        </a:xfrm>
      </p:grpSpPr>
      <p:sp>
        <p:nvSpPr>
          <p:cNvPr id="2" name="Shape 0"/>
          <p:cNvSpPr/>
          <p:nvPr/>
        </p:nvSpPr>
        <p:spPr>
          <a:xfrm>
            <a:off x="3992728" y="1417320"/>
            <a:ext cx="4206240" cy="502920"/>
          </a:xfrm>
          <a:prstGeom prst="rect">
            <a:avLst/>
          </a:prstGeom>
          <a:solidFill>
            <a:srgbClr val="B71C1C"/>
          </a:solidFill>
          <a:ln w="12700">
            <a:solidFill>
              <a:srgbClr val="B71C1C"/>
            </a:solidFill>
            <a:prstDash val="solid"/>
          </a:ln>
        </p:spPr>
      </p:sp>
      <p:sp>
        <p:nvSpPr>
          <p:cNvPr id="3" name="Text 1"/>
          <p:cNvSpPr/>
          <p:nvPr/>
        </p:nvSpPr>
        <p:spPr>
          <a:xfrm>
            <a:off x="3992728" y="1417320"/>
            <a:ext cx="4206240" cy="502920"/>
          </a:xfrm>
          <a:prstGeom prst="rect">
            <a:avLst/>
          </a:prstGeom>
          <a:noFill/>
          <a:ln/>
        </p:spPr>
        <p:txBody>
          <a:bodyPr wrap="square" lIns="0" tIns="0" rIns="0" bIns="0" rtlCol="0" anchor="ctr"/>
          <a:lstStyle/>
          <a:p>
            <a:pPr algn="ctr" indent="0" marL="0">
              <a:buNone/>
            </a:pPr>
            <a:r>
              <a:rPr lang="en-US" sz="1600" dirty="0">
                <a:solidFill>
                  <a:srgbClr val="FFFFFF"/>
                </a:solidFill>
                <a:latin typeface="Consolas" pitchFamily="34" charset="0"/>
                <a:ea typeface="Consolas" pitchFamily="34" charset="-122"/>
                <a:cs typeface="Consolas" pitchFamily="34" charset="-120"/>
              </a:rPr>
              <a:t>AUSBILDUNG FEUERWEHR</a:t>
            </a:r>
            <a:endParaRPr lang="en-US" sz="1600" dirty="0"/>
          </a:p>
        </p:txBody>
      </p:sp>
      <p:sp>
        <p:nvSpPr>
          <p:cNvPr id="4" name="Text 2"/>
          <p:cNvSpPr/>
          <p:nvPr/>
        </p:nvSpPr>
        <p:spPr>
          <a:xfrm>
            <a:off x="731520" y="2148840"/>
            <a:ext cx="10728655" cy="2286000"/>
          </a:xfrm>
          <a:prstGeom prst="rect">
            <a:avLst/>
          </a:prstGeom>
          <a:noFill/>
          <a:ln/>
        </p:spPr>
        <p:txBody>
          <a:bodyPr wrap="square" lIns="0" tIns="0" rIns="0" bIns="0" rtlCol="0" anchor="ctr"/>
          <a:lstStyle/>
          <a:p>
            <a:pPr algn="ctr" indent="0" marL="0">
              <a:lnSpc>
                <a:spcPct val="95000"/>
              </a:lnSpc>
              <a:buNone/>
            </a:pPr>
            <a:r>
              <a:rPr lang="en-US" sz="8000" b="1" dirty="0">
                <a:solidFill>
                  <a:srgbClr val="0F172A"/>
                </a:solidFill>
                <a:latin typeface="Arial Narrow" pitchFamily="34" charset="0"/>
                <a:ea typeface="Arial Narrow" pitchFamily="34" charset="-122"/>
                <a:cs typeface="Arial Narrow" pitchFamily="34" charset="-120"/>
              </a:rPr>
              <a:t>TÜR ÖFFNEN UND</a:t>
            </a:r>
            <a:endParaRPr lang="en-US" sz="8000" dirty="0"/>
          </a:p>
          <a:p>
            <a:pPr algn="ctr" indent="0" marL="0">
              <a:lnSpc>
                <a:spcPct val="95000"/>
              </a:lnSpc>
              <a:buNone/>
            </a:pPr>
            <a:r>
              <a:rPr lang="en-US" sz="8000" b="1" dirty="0">
                <a:solidFill>
                  <a:srgbClr val="B71C1C"/>
                </a:solidFill>
                <a:latin typeface="Arial Narrow" pitchFamily="34" charset="0"/>
                <a:ea typeface="Arial Narrow" pitchFamily="34" charset="-122"/>
                <a:cs typeface="Arial Narrow" pitchFamily="34" charset="-120"/>
              </a:rPr>
              <a:t>VORGEHEN IM RAUCH</a:t>
            </a:r>
            <a:endParaRPr lang="en-US" sz="8000" dirty="0"/>
          </a:p>
        </p:txBody>
      </p:sp>
      <p:sp>
        <p:nvSpPr>
          <p:cNvPr id="5" name="Text 3"/>
          <p:cNvSpPr/>
          <p:nvPr/>
        </p:nvSpPr>
        <p:spPr>
          <a:xfrm>
            <a:off x="914400" y="4526280"/>
            <a:ext cx="10362895" cy="548640"/>
          </a:xfrm>
          <a:prstGeom prst="rect">
            <a:avLst/>
          </a:prstGeom>
          <a:noFill/>
          <a:ln/>
        </p:spPr>
        <p:txBody>
          <a:bodyPr wrap="square" lIns="0" tIns="0" rIns="0" bIns="0" rtlCol="0" anchor="ctr"/>
          <a:lstStyle/>
          <a:p>
            <a:pPr algn="ctr" indent="0" marL="0">
              <a:buNone/>
            </a:pPr>
            <a:r>
              <a:rPr lang="en-US" sz="2400" dirty="0">
                <a:solidFill>
                  <a:srgbClr val="64748B"/>
                </a:solidFill>
                <a:latin typeface="Calibri" pitchFamily="34" charset="0"/>
                <a:ea typeface="Calibri" pitchFamily="34" charset="-122"/>
                <a:cs typeface="Calibri" pitchFamily="34" charset="-120"/>
              </a:rPr>
              <a:t>Innenangriff: Tür zum Brandraum, Ampelregel und Orientierung</a:t>
            </a:r>
            <a:endParaRPr lang="en-US" sz="2400" dirty="0"/>
          </a:p>
        </p:txBody>
      </p:sp>
      <p:sp>
        <p:nvSpPr>
          <p:cNvPr id="6" name="Text 4"/>
          <p:cNvSpPr/>
          <p:nvPr/>
        </p:nvSpPr>
        <p:spPr>
          <a:xfrm>
            <a:off x="914400" y="5806440"/>
            <a:ext cx="10362895" cy="457200"/>
          </a:xfrm>
          <a:prstGeom prst="rect">
            <a:avLst/>
          </a:prstGeom>
          <a:noFill/>
          <a:ln/>
        </p:spPr>
        <p:txBody>
          <a:bodyPr wrap="square" lIns="0" tIns="0" rIns="0" bIns="0" rtlCol="0" anchor="ctr"/>
          <a:lstStyle/>
          <a:p>
            <a:pPr algn="ctr" indent="0" marL="0">
              <a:buNone/>
            </a:pPr>
            <a:r>
              <a:rPr lang="en-US" sz="1300" dirty="0">
                <a:solidFill>
                  <a:srgbClr val="64748B"/>
                </a:solidFill>
                <a:latin typeface="Calibri" pitchFamily="34" charset="0"/>
                <a:ea typeface="Calibri" pitchFamily="34" charset="-122"/>
                <a:cs typeface="Calibri" pitchFamily="34" charset="-120"/>
              </a:rPr>
              <a:t>Muster-Ausbildung der Plattform Feuerwehr Wissen  ·  Stand Oktober 2026</a:t>
            </a:r>
            <a:endParaRPr lang="en-US" sz="1300" dirty="0"/>
          </a:p>
        </p:txBody>
      </p:sp>
      <p:sp>
        <p:nvSpPr>
          <p:cNvPr id="7" name="Text 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a:t>
            </a:r>
            <a:endParaRPr lang="en-US" sz="1000" dirty="0"/>
          </a:p>
        </p:txBody>
      </p:sp>
      <p:sp>
        <p:nvSpPr>
          <p:cNvPr id="8" name="Text 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AGENDA UND AUSBILDUNGSSCHWERPUNKTE</a:t>
            </a:r>
            <a:endParaRPr lang="en-US" sz="3400" dirty="0"/>
          </a:p>
        </p:txBody>
      </p:sp>
      <p:sp>
        <p:nvSpPr>
          <p:cNvPr id="5" name="Shape 3"/>
          <p:cNvSpPr/>
          <p:nvPr/>
        </p:nvSpPr>
        <p:spPr>
          <a:xfrm>
            <a:off x="594360" y="1371600"/>
            <a:ext cx="2558720" cy="1874520"/>
          </a:xfrm>
          <a:prstGeom prst="rect">
            <a:avLst/>
          </a:prstGeom>
          <a:solidFill>
            <a:srgbClr val="FFFFFF"/>
          </a:solidFill>
          <a:ln w="9525">
            <a:solidFill>
              <a:srgbClr val="E2E8F0"/>
            </a:solidFill>
            <a:prstDash val="solid"/>
          </a:ln>
        </p:spPr>
      </p:sp>
      <p:sp>
        <p:nvSpPr>
          <p:cNvPr id="6" name="Shape 4"/>
          <p:cNvSpPr/>
          <p:nvPr/>
        </p:nvSpPr>
        <p:spPr>
          <a:xfrm>
            <a:off x="594360" y="1371600"/>
            <a:ext cx="2558720" cy="64008"/>
          </a:xfrm>
          <a:prstGeom prst="rect">
            <a:avLst/>
          </a:prstGeom>
          <a:solidFill>
            <a:srgbClr val="1E3A8A"/>
          </a:solidFill>
          <a:ln w="12700">
            <a:solidFill>
              <a:srgbClr val="1E3A8A"/>
            </a:solidFill>
            <a:prstDash val="solid"/>
          </a:ln>
        </p:spPr>
      </p:sp>
      <p:sp>
        <p:nvSpPr>
          <p:cNvPr id="7" name="Text 5"/>
          <p:cNvSpPr/>
          <p:nvPr/>
        </p:nvSpPr>
        <p:spPr>
          <a:xfrm>
            <a:off x="850392"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1</a:t>
            </a:r>
            <a:endParaRPr lang="en-US" sz="2100" dirty="0"/>
          </a:p>
        </p:txBody>
      </p:sp>
      <p:sp>
        <p:nvSpPr>
          <p:cNvPr id="8" name="Text 6"/>
          <p:cNvSpPr/>
          <p:nvPr/>
        </p:nvSpPr>
        <p:spPr>
          <a:xfrm>
            <a:off x="850392"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Tür zum Brandraum öffnen.</a:t>
            </a:r>
            <a:endParaRPr lang="en-US" sz="1700" dirty="0"/>
          </a:p>
        </p:txBody>
      </p:sp>
      <p:sp>
        <p:nvSpPr>
          <p:cNvPr id="9" name="Shape 7"/>
          <p:cNvSpPr/>
          <p:nvPr/>
        </p:nvSpPr>
        <p:spPr>
          <a:xfrm>
            <a:off x="3409112" y="1371600"/>
            <a:ext cx="2558720" cy="1874520"/>
          </a:xfrm>
          <a:prstGeom prst="rect">
            <a:avLst/>
          </a:prstGeom>
          <a:solidFill>
            <a:srgbClr val="FFFFFF"/>
          </a:solidFill>
          <a:ln w="9525">
            <a:solidFill>
              <a:srgbClr val="E2E8F0"/>
            </a:solidFill>
            <a:prstDash val="solid"/>
          </a:ln>
        </p:spPr>
      </p:sp>
      <p:sp>
        <p:nvSpPr>
          <p:cNvPr id="10" name="Shape 8"/>
          <p:cNvSpPr/>
          <p:nvPr/>
        </p:nvSpPr>
        <p:spPr>
          <a:xfrm>
            <a:off x="3409112" y="1371600"/>
            <a:ext cx="2558720" cy="64008"/>
          </a:xfrm>
          <a:prstGeom prst="rect">
            <a:avLst/>
          </a:prstGeom>
          <a:solidFill>
            <a:srgbClr val="1E3A8A"/>
          </a:solidFill>
          <a:ln w="12700">
            <a:solidFill>
              <a:srgbClr val="1E3A8A"/>
            </a:solidFill>
            <a:prstDash val="solid"/>
          </a:ln>
        </p:spPr>
      </p:sp>
      <p:sp>
        <p:nvSpPr>
          <p:cNvPr id="11" name="Text 9"/>
          <p:cNvSpPr/>
          <p:nvPr/>
        </p:nvSpPr>
        <p:spPr>
          <a:xfrm>
            <a:off x="3665144"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2</a:t>
            </a:r>
            <a:endParaRPr lang="en-US" sz="2100" dirty="0"/>
          </a:p>
        </p:txBody>
      </p:sp>
      <p:sp>
        <p:nvSpPr>
          <p:cNvPr id="12" name="Text 10"/>
          <p:cNvSpPr/>
          <p:nvPr/>
        </p:nvSpPr>
        <p:spPr>
          <a:xfrm>
            <a:off x="3665144"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Innenangriff: Ampelregel und Löschtechnik.</a:t>
            </a:r>
            <a:endParaRPr lang="en-US" sz="1700" dirty="0"/>
          </a:p>
        </p:txBody>
      </p:sp>
      <p:sp>
        <p:nvSpPr>
          <p:cNvPr id="13" name="Shape 11"/>
          <p:cNvSpPr/>
          <p:nvPr/>
        </p:nvSpPr>
        <p:spPr>
          <a:xfrm>
            <a:off x="6223864" y="1371600"/>
            <a:ext cx="2558720" cy="1874520"/>
          </a:xfrm>
          <a:prstGeom prst="rect">
            <a:avLst/>
          </a:prstGeom>
          <a:solidFill>
            <a:srgbClr val="FFFFFF"/>
          </a:solidFill>
          <a:ln w="9525">
            <a:solidFill>
              <a:srgbClr val="E2E8F0"/>
            </a:solidFill>
            <a:prstDash val="solid"/>
          </a:ln>
        </p:spPr>
      </p:sp>
      <p:sp>
        <p:nvSpPr>
          <p:cNvPr id="14" name="Shape 12"/>
          <p:cNvSpPr/>
          <p:nvPr/>
        </p:nvSpPr>
        <p:spPr>
          <a:xfrm>
            <a:off x="6223864" y="137160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3</a:t>
            </a:r>
            <a:endParaRPr lang="en-US" sz="2100" dirty="0"/>
          </a:p>
        </p:txBody>
      </p:sp>
      <p:sp>
        <p:nvSpPr>
          <p:cNvPr id="16" name="Text 14"/>
          <p:cNvSpPr/>
          <p:nvPr/>
        </p:nvSpPr>
        <p:spPr>
          <a:xfrm>
            <a:off x="6479896"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Vorgehen im Rauch.</a:t>
            </a:r>
            <a:endParaRPr lang="en-US" sz="1700" dirty="0"/>
          </a:p>
        </p:txBody>
      </p:sp>
      <p:sp>
        <p:nvSpPr>
          <p:cNvPr id="17" name="Shape 15"/>
          <p:cNvSpPr/>
          <p:nvPr/>
        </p:nvSpPr>
        <p:spPr>
          <a:xfrm>
            <a:off x="9038615" y="1371600"/>
            <a:ext cx="2558720" cy="1874520"/>
          </a:xfrm>
          <a:prstGeom prst="rect">
            <a:avLst/>
          </a:prstGeom>
          <a:solidFill>
            <a:srgbClr val="FFFFFF"/>
          </a:solidFill>
          <a:ln w="9525">
            <a:solidFill>
              <a:srgbClr val="E2E8F0"/>
            </a:solidFill>
            <a:prstDash val="solid"/>
          </a:ln>
        </p:spPr>
      </p:sp>
      <p:sp>
        <p:nvSpPr>
          <p:cNvPr id="18" name="Shape 16"/>
          <p:cNvSpPr/>
          <p:nvPr/>
        </p:nvSpPr>
        <p:spPr>
          <a:xfrm>
            <a:off x="9038615" y="137160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55448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KAPITEL 4</a:t>
            </a:r>
            <a:endParaRPr lang="en-US" sz="2100" dirty="0"/>
          </a:p>
        </p:txBody>
      </p:sp>
      <p:sp>
        <p:nvSpPr>
          <p:cNvPr id="20" name="Text 18"/>
          <p:cNvSpPr/>
          <p:nvPr/>
        </p:nvSpPr>
        <p:spPr>
          <a:xfrm>
            <a:off x="9294647" y="2103120"/>
            <a:ext cx="2101520" cy="100584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Sicherheit und Nachbereitung.</a:t>
            </a:r>
            <a:endParaRPr lang="en-US" sz="1700" dirty="0"/>
          </a:p>
        </p:txBody>
      </p:sp>
      <p:sp>
        <p:nvSpPr>
          <p:cNvPr id="21" name="Shape 19"/>
          <p:cNvSpPr/>
          <p:nvPr/>
        </p:nvSpPr>
        <p:spPr>
          <a:xfrm>
            <a:off x="594360" y="3474720"/>
            <a:ext cx="11002975" cy="2377440"/>
          </a:xfrm>
          <a:prstGeom prst="rect">
            <a:avLst/>
          </a:prstGeom>
          <a:solidFill>
            <a:srgbClr val="FFF5E6"/>
          </a:solidFill>
          <a:ln w="9525">
            <a:solidFill>
              <a:srgbClr val="F5DDB5"/>
            </a:solidFill>
            <a:prstDash val="solid"/>
          </a:ln>
        </p:spPr>
      </p:sp>
      <p:sp>
        <p:nvSpPr>
          <p:cNvPr id="22" name="Shape 20"/>
          <p:cNvSpPr/>
          <p:nvPr/>
        </p:nvSpPr>
        <p:spPr>
          <a:xfrm>
            <a:off x="594360" y="3474720"/>
            <a:ext cx="82296" cy="2377440"/>
          </a:xfrm>
          <a:prstGeom prst="rect">
            <a:avLst/>
          </a:prstGeom>
          <a:solidFill>
            <a:srgbClr val="B71C1C"/>
          </a:solidFill>
          <a:ln w="12700">
            <a:solidFill>
              <a:srgbClr val="B71C1C"/>
            </a:solidFill>
            <a:prstDash val="solid"/>
          </a:ln>
        </p:spPr>
      </p:sp>
      <p:sp>
        <p:nvSpPr>
          <p:cNvPr id="23" name="Text 21"/>
          <p:cNvSpPr/>
          <p:nvPr/>
        </p:nvSpPr>
        <p:spPr>
          <a:xfrm>
            <a:off x="960120" y="3611880"/>
            <a:ext cx="1045433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Nach dieser Ausbildung kannst du …</a:t>
            </a:r>
            <a:endParaRPr lang="en-US" sz="22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914400" y="4114800"/>
          <a:ext cx="10454335" cy="914400"/>
        </p:xfrm>
        <a:graphic>
          <a:graphicData uri="http://schemas.openxmlformats.org/drawingml/2006/table">
            <a:tbl>
              <a:tblPr/>
              <a:tblGrid>
                <a:gridCol w="411480"/>
                <a:gridCol w="10042855"/>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eine Tür zum Brandraum vorbereiten und mit dem 4-Punkte-Check öffnen,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die Ampelregel anwenden und die Brandphänomene benennen,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c>
                  <a:txBody>
                    <a:bodyPr/>
                    <a:lstStyle/>
                    <a:p>
                      <a:pPr indent="0" marL="0">
                        <a:buNone/>
                      </a:pPr>
                      <a:r>
                        <a:rPr lang="en-US" sz="1900" dirty="0">
                          <a:solidFill>
                            <a:srgbClr val="334155"/>
                          </a:solidFill>
                          <a:latin typeface="Calibri" pitchFamily="34" charset="0"/>
                          <a:ea typeface="Calibri" pitchFamily="34" charset="-122"/>
                          <a:cs typeface="Calibri" pitchFamily="34" charset="-120"/>
                        </a:rPr>
                        <a:t>im Rauch orientiert vorgehen und den Raum absuchen.</a:t>
                      </a:r>
                      <a:endParaRPr lang="en-US" sz="1900" dirty="0">
                        <a:latin typeface="Calibri" charset="0"/>
                        <a:ea typeface="Calibri" charset="0"/>
                        <a:cs typeface="Calibri" charset="0"/>
                      </a:endParaRPr>
                    </a:p>
                  </a:txBody>
                  <a:tcPr marL="45720" marR="45720" marT="27432" marB="27432" anchor="t">
                    <a:lnL w="0" cap="flat" cmpd="sng" algn="ctr">
                      <a:noFill/>
                    </a:lnL>
                    <a:lnR w="0" cap="flat" cmpd="sng" algn="ctr">
                      <a:noFill/>
                    </a:lnR>
                    <a:lnT w="0" cap="flat" cmpd="sng" algn="ctr">
                      <a:noFill/>
                    </a:lnT>
                    <a:lnB w="0" cap="flat" cmpd="sng" algn="ctr">
                      <a:noFill/>
                    </a:lnB>
                    <a:solidFill>
                      <a:srgbClr val="FFF5E6"/>
                    </a:solidFill>
                  </a:tcPr>
                </a:tc>
              </a:tr>
            </a:tbl>
          </a:graphicData>
        </a:graphic>
      </p:graphicFrame>
      <p:sp>
        <p:nvSpPr>
          <p:cNvPr id="25" name="Text 2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2</a:t>
            </a:r>
            <a:endParaRPr lang="en-US" sz="1000" dirty="0"/>
          </a:p>
        </p:txBody>
      </p:sp>
      <p:sp>
        <p:nvSpPr>
          <p:cNvPr id="26" name="Text 2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01</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TÜR ZUM BRANDRAUM ÖFFNEN</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Tür öffnen · Vorgehen im Rauch · Ausbildung  ·  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1.1 WARUM DIE TÜR SO GEFÄHRLICH IST</a:t>
            </a:r>
            <a:endParaRPr lang="en-US" sz="3100" dirty="0"/>
          </a:p>
        </p:txBody>
      </p:sp>
      <p:sp>
        <p:nvSpPr>
          <p:cNvPr id="5" name="Shape 3"/>
          <p:cNvSpPr/>
          <p:nvPr/>
        </p:nvSpPr>
        <p:spPr>
          <a:xfrm>
            <a:off x="594360" y="1463040"/>
            <a:ext cx="5394960" cy="2011680"/>
          </a:xfrm>
          <a:prstGeom prst="rect">
            <a:avLst/>
          </a:prstGeom>
          <a:solidFill>
            <a:srgbClr val="FDE8E8"/>
          </a:solidFill>
          <a:ln w="12700">
            <a:solidFill>
              <a:srgbClr val="FDE8E8"/>
            </a:solidFill>
            <a:prstDash val="solid"/>
          </a:ln>
        </p:spPr>
      </p:sp>
      <p:sp>
        <p:nvSpPr>
          <p:cNvPr id="6" name="Shape 4"/>
          <p:cNvSpPr/>
          <p:nvPr/>
        </p:nvSpPr>
        <p:spPr>
          <a:xfrm>
            <a:off x="594360" y="1463040"/>
            <a:ext cx="82296" cy="2011680"/>
          </a:xfrm>
          <a:prstGeom prst="rect">
            <a:avLst/>
          </a:prstGeom>
          <a:solidFill>
            <a:srgbClr val="B71C1C"/>
          </a:solidFill>
          <a:ln w="12700">
            <a:solidFill>
              <a:srgbClr val="B71C1C"/>
            </a:solidFill>
            <a:prstDash val="solid"/>
          </a:ln>
        </p:spPr>
      </p:sp>
      <p:sp>
        <p:nvSpPr>
          <p:cNvPr id="7" name="Text 5"/>
          <p:cNvSpPr/>
          <p:nvPr/>
        </p:nvSpPr>
        <p:spPr>
          <a:xfrm>
            <a:off x="960120" y="1463040"/>
            <a:ext cx="4846320" cy="2011680"/>
          </a:xfrm>
          <a:prstGeom prst="rect">
            <a:avLst/>
          </a:prstGeom>
          <a:noFill/>
          <a:ln/>
        </p:spPr>
        <p:txBody>
          <a:bodyPr wrap="square" lIns="0" tIns="0" rIns="0" bIns="0" rtlCol="0" anchor="ctr"/>
          <a:lstStyle/>
          <a:p>
            <a:pPr indent="0" marL="0">
              <a:buNone/>
            </a:pPr>
            <a:r>
              <a:rPr lang="en-US" sz="1800" b="1" dirty="0">
                <a:solidFill>
                  <a:srgbClr val="B71C1C"/>
                </a:solidFill>
                <a:latin typeface="Calibri" pitchFamily="34" charset="0"/>
                <a:ea typeface="Calibri" pitchFamily="34" charset="-122"/>
                <a:cs typeface="Calibri" pitchFamily="34" charset="-120"/>
              </a:rPr>
              <a:t>GEFAHR</a:t>
            </a:r>
            <a:endParaRPr lang="en-US" sz="1800" dirty="0"/>
          </a:p>
          <a:p>
            <a:pPr indent="0" marL="0">
              <a:buNone/>
            </a:pPr>
            <a:r>
              <a:rPr lang="en-US" sz="2200" dirty="0">
                <a:solidFill>
                  <a:srgbClr val="334155"/>
                </a:solidFill>
                <a:latin typeface="Calibri" pitchFamily="34" charset="0"/>
                <a:ea typeface="Calibri" pitchFamily="34" charset="-122"/>
                <a:cs typeface="Calibri" pitchFamily="34" charset="-120"/>
              </a:rPr>
              <a:t>Hinter der Tür kann ohne Vorwarnung eine Raumdurchzündung, Rauchdurchzündung oder Rauchexplosion passieren.</a:t>
            </a:r>
            <a:endParaRPr lang="en-US" sz="1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6400800" y="1463040"/>
          <a:ext cx="5196535" cy="914400"/>
        </p:xfrm>
        <a:graphic>
          <a:graphicData uri="http://schemas.openxmlformats.org/drawingml/2006/table">
            <a:tbl>
              <a:tblPr/>
              <a:tblGrid>
                <a:gridCol w="411480"/>
                <a:gridCol w="478505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Das Öffnen ist für den Trupp immer eine erhebliche Gefahr.</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Umsichtiges, eingespieltes Vorgehen ist wichtiger als Schnelligkeit allein.</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Die Lage hinter der Tür gilt immer als kritisch.</a:t>
                      </a:r>
                      <a:endParaRPr lang="en-US" sz="21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4</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1.2 VORBEREITEN: RAUCHVERSCHLUSS SETZEN</a:t>
            </a:r>
            <a:endParaRPr lang="en-US" sz="31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Wenn möglich </a:t>
                      </a:r>
                      <a:pPr indent="0" marL="0">
                        <a:buNone/>
                      </a:pPr>
                      <a:r>
                        <a:rPr lang="en-US" sz="2000" dirty="0">
                          <a:solidFill>
                            <a:srgbClr val="334155"/>
                          </a:solidFill>
                          <a:latin typeface="Calibri" pitchFamily="34" charset="0"/>
                          <a:ea typeface="Calibri" pitchFamily="34" charset="-122"/>
                          <a:cs typeface="Calibri" pitchFamily="34" charset="-120"/>
                        </a:rPr>
                        <a:t>vor dem Öffnen den mobilen Rauchverschluss setzen.</a:t>
                      </a:r>
                      <a:endParaRPr lang="en-US" sz="20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Er hält Rauch und Wärme </a:t>
                      </a:r>
                      <a:pPr indent="0" marL="0">
                        <a:buNone/>
                      </a:pPr>
                      <a:r>
                        <a:rPr lang="en-US" sz="2000" dirty="0">
                          <a:solidFill>
                            <a:srgbClr val="334155"/>
                          </a:solidFill>
                          <a:latin typeface="Calibri" pitchFamily="34" charset="0"/>
                          <a:ea typeface="Calibri" pitchFamily="34" charset="-122"/>
                          <a:cs typeface="Calibri" pitchFamily="34" charset="-120"/>
                        </a:rPr>
                        <a:t>aus nicht verrauchten Bereichen fern und verringert den Sauerstoff, der in den verrauchten Bereich strömt.</a:t>
                      </a:r>
                      <a:endParaRPr lang="en-US" sz="20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Grenzen: </a:t>
                      </a:r>
                      <a:pPr indent="0" marL="0">
                        <a:buNone/>
                      </a:pPr>
                      <a:r>
                        <a:rPr lang="en-US" sz="2000" dirty="0">
                          <a:solidFill>
                            <a:srgbClr val="334155"/>
                          </a:solidFill>
                          <a:latin typeface="Calibri" pitchFamily="34" charset="0"/>
                          <a:ea typeface="Calibri" pitchFamily="34" charset="-122"/>
                          <a:cs typeface="Calibri" pitchFamily="34" charset="-120"/>
                        </a:rPr>
                        <a:t>passt nicht an jede Tür, zum Beispiel nicht an zweiflügelige. Er ist keine Flammenbarriere.</a:t>
                      </a:r>
                      <a:endParaRPr lang="en-US" sz="20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Mobiler Rauchverschluss">    </p:cNvPr>
          <p:cNvPicPr>
            <a:picLocks noChangeAspect="1"/>
          </p:cNvPicPr>
          <p:nvPr/>
        </p:nvPicPr>
        <p:blipFill>
          <a:blip r:embed="rId1"/>
          <a:stretch>
            <a:fillRect/>
          </a:stretch>
        </p:blipFill>
        <p:spPr>
          <a:xfrm>
            <a:off x="7826441" y="1463040"/>
            <a:ext cx="2619572" cy="4480560"/>
          </a:xfrm>
          <a:prstGeom prst="rect">
            <a:avLst/>
          </a:prstGeom>
        </p:spPr>
      </p:pic>
      <p:sp>
        <p:nvSpPr>
          <p:cNvPr id="7" name="Text 3"/>
          <p:cNvSpPr/>
          <p:nvPr/>
        </p:nvSpPr>
        <p:spPr>
          <a:xfrm>
            <a:off x="6675120" y="5980176"/>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Christoph Ziehr, CC BY-SA 3.0</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5</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1.3 VOR DEM ÖFFNEN: TÜR BEURTEILEN</a:t>
            </a:r>
            <a:endParaRPr lang="en-US" sz="3400" dirty="0"/>
          </a:p>
        </p:txBody>
      </p:sp>
      <p:sp>
        <p:nvSpPr>
          <p:cNvPr id="5" name="Shape 3"/>
          <p:cNvSpPr/>
          <p:nvPr/>
        </p:nvSpPr>
        <p:spPr>
          <a:xfrm>
            <a:off x="594360" y="1508760"/>
            <a:ext cx="2558720" cy="25603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MATERIAL</a:t>
            </a:r>
            <a:endParaRPr lang="en-US" sz="2100" dirty="0"/>
          </a:p>
        </p:txBody>
      </p:sp>
      <p:sp>
        <p:nvSpPr>
          <p:cNvPr id="8" name="Text 6"/>
          <p:cNvSpPr/>
          <p:nvPr/>
        </p:nvSpPr>
        <p:spPr>
          <a:xfrm>
            <a:off x="850392" y="2240280"/>
            <a:ext cx="2101520" cy="169164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Aus welchem Material ist die Tür?</a:t>
            </a:r>
            <a:endParaRPr lang="en-US" sz="1900" dirty="0"/>
          </a:p>
        </p:txBody>
      </p:sp>
      <p:sp>
        <p:nvSpPr>
          <p:cNvPr id="9" name="Shape 7"/>
          <p:cNvSpPr/>
          <p:nvPr/>
        </p:nvSpPr>
        <p:spPr>
          <a:xfrm>
            <a:off x="3409112" y="1508760"/>
            <a:ext cx="2558720" cy="25603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822960"/>
          </a:xfrm>
          <a:prstGeom prst="rect">
            <a:avLst/>
          </a:prstGeom>
          <a:noFill/>
          <a:ln/>
        </p:spPr>
        <p:txBody>
          <a:bodyPr wrap="square" lIns="0" tIns="0" rIns="0" bIns="0" rtlCol="0" anchor="t"/>
          <a:lstStyle/>
          <a:p>
            <a:pPr indent="0" marL="0">
              <a:buNone/>
            </a:pPr>
            <a:r>
              <a:rPr lang="en-US" sz="1800" b="1" dirty="0">
                <a:solidFill>
                  <a:srgbClr val="0F172A"/>
                </a:solidFill>
                <a:latin typeface="Arial Narrow" pitchFamily="34" charset="0"/>
                <a:ea typeface="Arial Narrow" pitchFamily="34" charset="-122"/>
                <a:cs typeface="Arial Narrow" pitchFamily="34" charset="-120"/>
              </a:rPr>
              <a:t>ÖFFNUNGSRICHTUNG</a:t>
            </a:r>
            <a:endParaRPr lang="en-US" sz="1800" dirty="0"/>
          </a:p>
        </p:txBody>
      </p:sp>
      <p:sp>
        <p:nvSpPr>
          <p:cNvPr id="12" name="Text 10"/>
          <p:cNvSpPr/>
          <p:nvPr/>
        </p:nvSpPr>
        <p:spPr>
          <a:xfrm>
            <a:off x="3665144" y="2606040"/>
            <a:ext cx="2101520" cy="13258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In welche Richtung öffnet sie? Sind Türbänder zu sehen oder zu ertasten?</a:t>
            </a:r>
            <a:endParaRPr lang="en-US" sz="1700" dirty="0"/>
          </a:p>
        </p:txBody>
      </p:sp>
      <p:sp>
        <p:nvSpPr>
          <p:cNvPr id="13" name="Shape 11"/>
          <p:cNvSpPr/>
          <p:nvPr/>
        </p:nvSpPr>
        <p:spPr>
          <a:xfrm>
            <a:off x="6223864" y="1508760"/>
            <a:ext cx="2558720" cy="25603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118872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GESCHLOSSEN ODER VERSCHLOSSEN?</a:t>
            </a:r>
            <a:endParaRPr lang="en-US" sz="2100" dirty="0"/>
          </a:p>
        </p:txBody>
      </p:sp>
      <p:sp>
        <p:nvSpPr>
          <p:cNvPr id="16" name="Text 14"/>
          <p:cNvSpPr/>
          <p:nvPr/>
        </p:nvSpPr>
        <p:spPr>
          <a:xfrm>
            <a:off x="6479896" y="2971800"/>
            <a:ext cx="2101520" cy="960120"/>
          </a:xfrm>
          <a:prstGeom prst="rect">
            <a:avLst/>
          </a:prstGeom>
          <a:noFill/>
          <a:ln/>
        </p:spPr>
        <p:txBody>
          <a:bodyPr wrap="square" lIns="0" tIns="0" rIns="0" bIns="0" rtlCol="0" anchor="t"/>
          <a:lstStyle/>
          <a:p>
            <a:pPr indent="0" marL="0">
              <a:buNone/>
            </a:pPr>
            <a:r>
              <a:rPr lang="en-US" sz="1600" dirty="0">
                <a:solidFill>
                  <a:srgbClr val="334155"/>
                </a:solidFill>
                <a:latin typeface="Calibri" pitchFamily="34" charset="0"/>
                <a:ea typeface="Calibri" pitchFamily="34" charset="-122"/>
                <a:cs typeface="Calibri" pitchFamily="34" charset="-120"/>
              </a:rPr>
              <a:t>Muss zusätzliches Material zum Öffnen angefordert werden?</a:t>
            </a:r>
            <a:endParaRPr lang="en-US" sz="1600" dirty="0"/>
          </a:p>
        </p:txBody>
      </p:sp>
      <p:sp>
        <p:nvSpPr>
          <p:cNvPr id="17" name="Shape 15"/>
          <p:cNvSpPr/>
          <p:nvPr/>
        </p:nvSpPr>
        <p:spPr>
          <a:xfrm>
            <a:off x="9038615" y="1508760"/>
            <a:ext cx="2558720" cy="25603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82296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ZEICHEN AM TÜRBLATT</a:t>
            </a:r>
            <a:endParaRPr lang="en-US" sz="2100" dirty="0"/>
          </a:p>
        </p:txBody>
      </p:sp>
      <p:sp>
        <p:nvSpPr>
          <p:cNvPr id="20" name="Text 18"/>
          <p:cNvSpPr/>
          <p:nvPr/>
        </p:nvSpPr>
        <p:spPr>
          <a:xfrm>
            <a:off x="9294647" y="2606040"/>
            <a:ext cx="2101520" cy="13258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Tritt Rauch aus den Türschlitzen? Verfärbungen durch Wärme? Schon durchgebrannt?</a:t>
            </a:r>
            <a:endParaRPr lang="en-US" sz="1700" dirty="0"/>
          </a:p>
        </p:txBody>
      </p:sp>
      <p:sp>
        <p:nvSpPr>
          <p:cNvPr id="21" name="Text 19"/>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6</a:t>
            </a:r>
            <a:endParaRPr lang="en-US" sz="1000" dirty="0"/>
          </a:p>
        </p:txBody>
      </p:sp>
      <p:sp>
        <p:nvSpPr>
          <p:cNvPr id="22" name="Text 20">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1.4 ZERSTÖRUNGSFREI ÖFFNEN, KEIN HANDRÜCKENTEST</a:t>
            </a:r>
            <a:endParaRPr lang="en-US" sz="2800" dirty="0"/>
          </a:p>
        </p:txBody>
      </p:sp>
      <p:sp>
        <p:nvSpPr>
          <p:cNvPr id="5" name="Shape 3"/>
          <p:cNvSpPr/>
          <p:nvPr/>
        </p:nvSpPr>
        <p:spPr>
          <a:xfrm>
            <a:off x="594360" y="1508760"/>
            <a:ext cx="5373472" cy="3566160"/>
          </a:xfrm>
          <a:prstGeom prst="rect">
            <a:avLst/>
          </a:prstGeom>
          <a:solidFill>
            <a:srgbClr val="FFFFFF"/>
          </a:solidFill>
          <a:ln w="9525">
            <a:solidFill>
              <a:srgbClr val="E2E8F0"/>
            </a:solidFill>
            <a:prstDash val="solid"/>
          </a:ln>
        </p:spPr>
      </p:sp>
      <p:sp>
        <p:nvSpPr>
          <p:cNvPr id="6" name="Shape 4"/>
          <p:cNvSpPr/>
          <p:nvPr/>
        </p:nvSpPr>
        <p:spPr>
          <a:xfrm>
            <a:off x="594360" y="1508760"/>
            <a:ext cx="5373472" cy="64008"/>
          </a:xfrm>
          <a:prstGeom prst="rect">
            <a:avLst/>
          </a:prstGeom>
          <a:solidFill>
            <a:srgbClr val="1E3A8A"/>
          </a:solidFill>
          <a:ln w="12700">
            <a:solidFill>
              <a:srgbClr val="1E3A8A"/>
            </a:solidFill>
            <a:prstDash val="solid"/>
          </a:ln>
        </p:spPr>
      </p:sp>
      <p:sp>
        <p:nvSpPr>
          <p:cNvPr id="7" name="Text 5"/>
          <p:cNvSpPr/>
          <p:nvPr/>
        </p:nvSpPr>
        <p:spPr>
          <a:xfrm>
            <a:off x="850392" y="1691640"/>
            <a:ext cx="4916272"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ZERSTÖRUNGSFREI</a:t>
            </a:r>
            <a:endParaRPr lang="en-US" sz="2100" dirty="0"/>
          </a:p>
        </p:txBody>
      </p:sp>
      <p:sp>
        <p:nvSpPr>
          <p:cNvPr id="8" name="Text 6"/>
          <p:cNvSpPr/>
          <p:nvPr/>
        </p:nvSpPr>
        <p:spPr>
          <a:xfrm>
            <a:off x="850392" y="2240280"/>
            <a:ext cx="4916272" cy="2697480"/>
          </a:xfrm>
          <a:prstGeom prst="rect">
            <a:avLst/>
          </a:prstGeom>
          <a:noFill/>
          <a:ln/>
        </p:spPr>
        <p:txBody>
          <a:bodyPr wrap="square" lIns="0" tIns="0" rIns="0" bIns="0" rtlCol="0" anchor="t"/>
          <a:lstStyle/>
          <a:p>
            <a:pPr indent="0" marL="0">
              <a:buNone/>
            </a:pPr>
            <a:r>
              <a:rPr lang="en-US" sz="2000" dirty="0">
                <a:solidFill>
                  <a:srgbClr val="334155"/>
                </a:solidFill>
                <a:latin typeface="Calibri" pitchFamily="34" charset="0"/>
                <a:ea typeface="Calibri" pitchFamily="34" charset="-122"/>
                <a:cs typeface="Calibri" pitchFamily="34" charset="-120"/>
              </a:rPr>
              <a:t>Wird die Tür eingetreten oder mit grober Gewalt geöffnet, lässt sie sich unter Umständen nicht mehr schließen. Rauch und Wärme verteilen sich unkontrolliert, Luft strömt in den Brandraum.</a:t>
            </a:r>
            <a:endParaRPr lang="en-US" sz="2000" dirty="0"/>
          </a:p>
        </p:txBody>
      </p:sp>
      <p:sp>
        <p:nvSpPr>
          <p:cNvPr id="9" name="Shape 7"/>
          <p:cNvSpPr/>
          <p:nvPr/>
        </p:nvSpPr>
        <p:spPr>
          <a:xfrm>
            <a:off x="6223864" y="1508760"/>
            <a:ext cx="5373472" cy="3566160"/>
          </a:xfrm>
          <a:prstGeom prst="rect">
            <a:avLst/>
          </a:prstGeom>
          <a:solidFill>
            <a:srgbClr val="FFFFFF"/>
          </a:solidFill>
          <a:ln w="9525">
            <a:solidFill>
              <a:srgbClr val="E2E8F0"/>
            </a:solidFill>
            <a:prstDash val="solid"/>
          </a:ln>
        </p:spPr>
      </p:sp>
      <p:sp>
        <p:nvSpPr>
          <p:cNvPr id="10" name="Shape 8"/>
          <p:cNvSpPr/>
          <p:nvPr/>
        </p:nvSpPr>
        <p:spPr>
          <a:xfrm>
            <a:off x="6223864" y="1508760"/>
            <a:ext cx="5373472" cy="64008"/>
          </a:xfrm>
          <a:prstGeom prst="rect">
            <a:avLst/>
          </a:prstGeom>
          <a:solidFill>
            <a:srgbClr val="1E3A8A"/>
          </a:solidFill>
          <a:ln w="12700">
            <a:solidFill>
              <a:srgbClr val="1E3A8A"/>
            </a:solidFill>
            <a:prstDash val="solid"/>
          </a:ln>
        </p:spPr>
      </p:sp>
      <p:sp>
        <p:nvSpPr>
          <p:cNvPr id="11" name="Text 9"/>
          <p:cNvSpPr/>
          <p:nvPr/>
        </p:nvSpPr>
        <p:spPr>
          <a:xfrm>
            <a:off x="6479896" y="1691640"/>
            <a:ext cx="4916272"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KEIN HANDRÜCKENTEST</a:t>
            </a:r>
            <a:endParaRPr lang="en-US" sz="2100" dirty="0"/>
          </a:p>
        </p:txBody>
      </p:sp>
      <p:sp>
        <p:nvSpPr>
          <p:cNvPr id="12" name="Text 10"/>
          <p:cNvSpPr/>
          <p:nvPr/>
        </p:nvSpPr>
        <p:spPr>
          <a:xfrm>
            <a:off x="6479896" y="2240280"/>
            <a:ext cx="4916272" cy="2697480"/>
          </a:xfrm>
          <a:prstGeom prst="rect">
            <a:avLst/>
          </a:prstGeom>
          <a:noFill/>
          <a:ln/>
        </p:spPr>
        <p:txBody>
          <a:bodyPr wrap="square" lIns="0" tIns="0" rIns="0" bIns="0" rtlCol="0" anchor="t"/>
          <a:lstStyle/>
          <a:p>
            <a:pPr indent="0" marL="0">
              <a:buNone/>
            </a:pPr>
            <a:r>
              <a:rPr lang="en-US" sz="2000" dirty="0">
                <a:solidFill>
                  <a:srgbClr val="334155"/>
                </a:solidFill>
                <a:latin typeface="Calibri" pitchFamily="34" charset="0"/>
                <a:ea typeface="Calibri" pitchFamily="34" charset="-122"/>
                <a:cs typeface="Calibri" pitchFamily="34" charset="-120"/>
              </a:rPr>
              <a:t>Bei einer gut isolierenden Tür sagt er nichts über die Temperatur aus. Das Verfahren verzichtet darauf: Die Lage hinter der Tür wird immer als kritisch angenommen.</a:t>
            </a:r>
            <a:endParaRPr lang="en-US" sz="2000" dirty="0"/>
          </a:p>
        </p:txBody>
      </p:sp>
      <p:sp>
        <p:nvSpPr>
          <p:cNvPr id="13" name="Text 11"/>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7</a:t>
            </a:r>
            <a:endParaRPr lang="en-US" sz="1000" dirty="0"/>
          </a:p>
        </p:txBody>
      </p:sp>
      <p:sp>
        <p:nvSpPr>
          <p:cNvPr id="14" name="Text 12">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1.5 TÜR ÖFFNET NACH INNEN</a:t>
            </a:r>
            <a:endParaRPr lang="en-US" sz="3400" dirty="0"/>
          </a:p>
        </p:txBody>
      </p:sp>
      <p:sp>
        <p:nvSpPr>
          <p:cNvPr id="5" name="Shape 3"/>
          <p:cNvSpPr/>
          <p:nvPr/>
        </p:nvSpPr>
        <p:spPr>
          <a:xfrm>
            <a:off x="594360" y="1508760"/>
            <a:ext cx="5373472" cy="3566160"/>
          </a:xfrm>
          <a:prstGeom prst="rect">
            <a:avLst/>
          </a:prstGeom>
          <a:solidFill>
            <a:srgbClr val="FFFFFF"/>
          </a:solidFill>
          <a:ln w="9525">
            <a:solidFill>
              <a:srgbClr val="E2E8F0"/>
            </a:solidFill>
            <a:prstDash val="solid"/>
          </a:ln>
        </p:spPr>
      </p:sp>
      <p:sp>
        <p:nvSpPr>
          <p:cNvPr id="6" name="Shape 4"/>
          <p:cNvSpPr/>
          <p:nvPr/>
        </p:nvSpPr>
        <p:spPr>
          <a:xfrm>
            <a:off x="594360" y="1508760"/>
            <a:ext cx="5373472" cy="64008"/>
          </a:xfrm>
          <a:prstGeom prst="rect">
            <a:avLst/>
          </a:prstGeom>
          <a:solidFill>
            <a:srgbClr val="1E3A8A"/>
          </a:solidFill>
          <a:ln w="12700">
            <a:solidFill>
              <a:srgbClr val="1E3A8A"/>
            </a:solidFill>
            <a:prstDash val="solid"/>
          </a:ln>
        </p:spPr>
      </p:sp>
      <p:sp>
        <p:nvSpPr>
          <p:cNvPr id="7" name="Text 5"/>
          <p:cNvSpPr/>
          <p:nvPr/>
        </p:nvSpPr>
        <p:spPr>
          <a:xfrm>
            <a:off x="850392" y="1691640"/>
            <a:ext cx="4916272"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TRUPPFÜHRER</a:t>
            </a:r>
            <a:endParaRPr lang="en-US" sz="2100" dirty="0"/>
          </a:p>
        </p:txBody>
      </p:sp>
      <p:sp>
        <p:nvSpPr>
          <p:cNvPr id="8" name="Text 6"/>
          <p:cNvSpPr/>
          <p:nvPr/>
        </p:nvSpPr>
        <p:spPr>
          <a:xfrm>
            <a:off x="850392" y="2240280"/>
            <a:ext cx="4916272" cy="2697480"/>
          </a:xfrm>
          <a:prstGeom prst="rect">
            <a:avLst/>
          </a:prstGeom>
          <a:noFill/>
          <a:ln/>
        </p:spPr>
        <p:txBody>
          <a:bodyPr wrap="square" lIns="0" tIns="0" rIns="0" bIns="0" rtlCol="0" anchor="t"/>
          <a:lstStyle/>
          <a:p>
            <a:pPr indent="0" marL="0">
              <a:buNone/>
            </a:pPr>
            <a:r>
              <a:rPr lang="en-US" sz="2000" dirty="0">
                <a:solidFill>
                  <a:srgbClr val="334155"/>
                </a:solidFill>
                <a:latin typeface="Calibri" pitchFamily="34" charset="0"/>
                <a:ea typeface="Calibri" pitchFamily="34" charset="-122"/>
                <a:cs typeface="Calibri" pitchFamily="34" charset="-120"/>
              </a:rPr>
              <a:t>Hockt auf der Schlossseite. Bandschlinge mit doppeltem Ankerstich an der Klinke, damit sich die Tür wieder schließen lässt. Klinke herunter, Tür mit der Axt aufstoßen, danach möglichst seitlich der Tür.</a:t>
            </a:r>
            <a:endParaRPr lang="en-US" sz="2000" dirty="0"/>
          </a:p>
        </p:txBody>
      </p:sp>
      <p:sp>
        <p:nvSpPr>
          <p:cNvPr id="9" name="Shape 7"/>
          <p:cNvSpPr/>
          <p:nvPr/>
        </p:nvSpPr>
        <p:spPr>
          <a:xfrm>
            <a:off x="6223864" y="1508760"/>
            <a:ext cx="5373472" cy="3566160"/>
          </a:xfrm>
          <a:prstGeom prst="rect">
            <a:avLst/>
          </a:prstGeom>
          <a:solidFill>
            <a:srgbClr val="FFFFFF"/>
          </a:solidFill>
          <a:ln w="9525">
            <a:solidFill>
              <a:srgbClr val="E2E8F0"/>
            </a:solidFill>
            <a:prstDash val="solid"/>
          </a:ln>
        </p:spPr>
      </p:sp>
      <p:sp>
        <p:nvSpPr>
          <p:cNvPr id="10" name="Shape 8"/>
          <p:cNvSpPr/>
          <p:nvPr/>
        </p:nvSpPr>
        <p:spPr>
          <a:xfrm>
            <a:off x="6223864" y="1508760"/>
            <a:ext cx="5373472" cy="64008"/>
          </a:xfrm>
          <a:prstGeom prst="rect">
            <a:avLst/>
          </a:prstGeom>
          <a:solidFill>
            <a:srgbClr val="1E3A8A"/>
          </a:solidFill>
          <a:ln w="12700">
            <a:solidFill>
              <a:srgbClr val="1E3A8A"/>
            </a:solidFill>
            <a:prstDash val="solid"/>
          </a:ln>
        </p:spPr>
      </p:sp>
      <p:sp>
        <p:nvSpPr>
          <p:cNvPr id="11" name="Text 9"/>
          <p:cNvSpPr/>
          <p:nvPr/>
        </p:nvSpPr>
        <p:spPr>
          <a:xfrm>
            <a:off x="6479896" y="1691640"/>
            <a:ext cx="4916272"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TRUPPMANN</a:t>
            </a:r>
            <a:endParaRPr lang="en-US" sz="2100" dirty="0"/>
          </a:p>
        </p:txBody>
      </p:sp>
      <p:sp>
        <p:nvSpPr>
          <p:cNvPr id="12" name="Text 10"/>
          <p:cNvSpPr/>
          <p:nvPr/>
        </p:nvSpPr>
        <p:spPr>
          <a:xfrm>
            <a:off x="6479896" y="2240280"/>
            <a:ext cx="4916272" cy="2697480"/>
          </a:xfrm>
          <a:prstGeom prst="rect">
            <a:avLst/>
          </a:prstGeom>
          <a:noFill/>
          <a:ln/>
        </p:spPr>
        <p:txBody>
          <a:bodyPr wrap="square" lIns="0" tIns="0" rIns="0" bIns="0" rtlCol="0" anchor="t"/>
          <a:lstStyle/>
          <a:p>
            <a:pPr indent="0" marL="0">
              <a:buNone/>
            </a:pPr>
            <a:r>
              <a:rPr lang="en-US" sz="2000" dirty="0">
                <a:solidFill>
                  <a:srgbClr val="334155"/>
                </a:solidFill>
                <a:latin typeface="Calibri" pitchFamily="34" charset="0"/>
                <a:ea typeface="Calibri" pitchFamily="34" charset="-122"/>
                <a:cs typeface="Calibri" pitchFamily="34" charset="-120"/>
              </a:rPr>
              <a:t>Hockt auf der Scharnierseite mit entlüftetem und eingestelltem Hohlstrahlrohr.</a:t>
            </a:r>
            <a:endParaRPr lang="en-US" sz="2000" dirty="0"/>
          </a:p>
        </p:txBody>
      </p:sp>
      <p:sp>
        <p:nvSpPr>
          <p:cNvPr id="13" name="Shape 11"/>
          <p:cNvSpPr/>
          <p:nvPr/>
        </p:nvSpPr>
        <p:spPr>
          <a:xfrm>
            <a:off x="594360" y="5486400"/>
            <a:ext cx="11002975" cy="777240"/>
          </a:xfrm>
          <a:prstGeom prst="rect">
            <a:avLst/>
          </a:prstGeom>
          <a:solidFill>
            <a:srgbClr val="EFF3F9"/>
          </a:solidFill>
          <a:ln w="12700">
            <a:solidFill>
              <a:srgbClr val="EFF3F9"/>
            </a:solidFill>
            <a:prstDash val="solid"/>
          </a:ln>
        </p:spPr>
      </p:sp>
      <p:sp>
        <p:nvSpPr>
          <p:cNvPr id="14" name="Shape 12"/>
          <p:cNvSpPr/>
          <p:nvPr/>
        </p:nvSpPr>
        <p:spPr>
          <a:xfrm>
            <a:off x="594360" y="5486400"/>
            <a:ext cx="82296" cy="777240"/>
          </a:xfrm>
          <a:prstGeom prst="rect">
            <a:avLst/>
          </a:prstGeom>
          <a:solidFill>
            <a:srgbClr val="B71C1C"/>
          </a:solidFill>
          <a:ln w="12700">
            <a:solidFill>
              <a:srgbClr val="B71C1C"/>
            </a:solidFill>
            <a:prstDash val="solid"/>
          </a:ln>
        </p:spPr>
      </p:sp>
      <p:sp>
        <p:nvSpPr>
          <p:cNvPr id="15" name="Text 13"/>
          <p:cNvSpPr/>
          <p:nvPr/>
        </p:nvSpPr>
        <p:spPr>
          <a:xfrm>
            <a:off x="914400" y="5486400"/>
            <a:ext cx="10545775" cy="777240"/>
          </a:xfrm>
          <a:prstGeom prst="rect">
            <a:avLst/>
          </a:prstGeom>
          <a:noFill/>
          <a:ln/>
        </p:spPr>
        <p:txBody>
          <a:bodyPr wrap="square" lIns="0" tIns="0" rIns="0" bIns="0" rtlCol="0" anchor="ctr"/>
          <a:lstStyle/>
          <a:p>
            <a:pPr indent="0" marL="0">
              <a:buNone/>
            </a:pPr>
            <a:r>
              <a:rPr lang="en-US" sz="1900" dirty="0">
                <a:solidFill>
                  <a:srgbClr val="334155"/>
                </a:solidFill>
                <a:latin typeface="Calibri" pitchFamily="34" charset="0"/>
                <a:ea typeface="Calibri" pitchFamily="34" charset="-122"/>
                <a:cs typeface="Calibri" pitchFamily="34" charset="-120"/>
              </a:rPr>
              <a:t>Beim Vorgehen in den Brandraum wird die Tür mit Keilen gesichert, damit der Schlauch nicht eingeklemmt wird.</a:t>
            </a:r>
            <a:endParaRPr lang="en-US" sz="1900" dirty="0"/>
          </a:p>
        </p:txBody>
      </p:sp>
      <p:sp>
        <p:nvSpPr>
          <p:cNvPr id="16" name="Text 1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8</a:t>
            </a:r>
            <a:endParaRPr lang="en-US" sz="1000" dirty="0"/>
          </a:p>
        </p:txBody>
      </p:sp>
      <p:sp>
        <p:nvSpPr>
          <p:cNvPr id="17" name="Text 1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1.6 TÜR ÖFFNET NACH AUSSEN</a:t>
            </a:r>
            <a:endParaRPr lang="en-US" sz="3400" dirty="0"/>
          </a:p>
        </p:txBody>
      </p:sp>
      <p:sp>
        <p:nvSpPr>
          <p:cNvPr id="5" name="Shape 3"/>
          <p:cNvSpPr/>
          <p:nvPr/>
        </p:nvSpPr>
        <p:spPr>
          <a:xfrm>
            <a:off x="594360" y="1508760"/>
            <a:ext cx="5373472" cy="3566160"/>
          </a:xfrm>
          <a:prstGeom prst="rect">
            <a:avLst/>
          </a:prstGeom>
          <a:solidFill>
            <a:srgbClr val="FFFFFF"/>
          </a:solidFill>
          <a:ln w="9525">
            <a:solidFill>
              <a:srgbClr val="E2E8F0"/>
            </a:solidFill>
            <a:prstDash val="solid"/>
          </a:ln>
        </p:spPr>
      </p:sp>
      <p:sp>
        <p:nvSpPr>
          <p:cNvPr id="6" name="Shape 4"/>
          <p:cNvSpPr/>
          <p:nvPr/>
        </p:nvSpPr>
        <p:spPr>
          <a:xfrm>
            <a:off x="594360" y="1508760"/>
            <a:ext cx="5373472" cy="64008"/>
          </a:xfrm>
          <a:prstGeom prst="rect">
            <a:avLst/>
          </a:prstGeom>
          <a:solidFill>
            <a:srgbClr val="1E3A8A"/>
          </a:solidFill>
          <a:ln w="12700">
            <a:solidFill>
              <a:srgbClr val="1E3A8A"/>
            </a:solidFill>
            <a:prstDash val="solid"/>
          </a:ln>
        </p:spPr>
      </p:sp>
      <p:sp>
        <p:nvSpPr>
          <p:cNvPr id="7" name="Text 5"/>
          <p:cNvSpPr/>
          <p:nvPr/>
        </p:nvSpPr>
        <p:spPr>
          <a:xfrm>
            <a:off x="850392" y="1691640"/>
            <a:ext cx="4916272"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TRUPPFÜHRER</a:t>
            </a:r>
            <a:endParaRPr lang="en-US" sz="2100" dirty="0"/>
          </a:p>
        </p:txBody>
      </p:sp>
      <p:sp>
        <p:nvSpPr>
          <p:cNvPr id="8" name="Text 6"/>
          <p:cNvSpPr/>
          <p:nvPr/>
        </p:nvSpPr>
        <p:spPr>
          <a:xfrm>
            <a:off x="850392" y="2240280"/>
            <a:ext cx="4916272" cy="26974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Hockt auf der Scharnierseite. Er öffnet die Tür von Hand und führt sie gleichzeitig mit dem Fuß oder Unterschenkel. So kommt sie bei Überdruck im Brandraum nicht unkontrolliert entgegen. Das Türblatt schützt ihn vor Rauch und Flammen.</a:t>
            </a:r>
            <a:endParaRPr lang="en-US" sz="1900" dirty="0"/>
          </a:p>
        </p:txBody>
      </p:sp>
      <p:sp>
        <p:nvSpPr>
          <p:cNvPr id="9" name="Shape 7"/>
          <p:cNvSpPr/>
          <p:nvPr/>
        </p:nvSpPr>
        <p:spPr>
          <a:xfrm>
            <a:off x="6223864" y="1508760"/>
            <a:ext cx="5373472" cy="3566160"/>
          </a:xfrm>
          <a:prstGeom prst="rect">
            <a:avLst/>
          </a:prstGeom>
          <a:solidFill>
            <a:srgbClr val="FFFFFF"/>
          </a:solidFill>
          <a:ln w="9525">
            <a:solidFill>
              <a:srgbClr val="E2E8F0"/>
            </a:solidFill>
            <a:prstDash val="solid"/>
          </a:ln>
        </p:spPr>
      </p:sp>
      <p:sp>
        <p:nvSpPr>
          <p:cNvPr id="10" name="Shape 8"/>
          <p:cNvSpPr/>
          <p:nvPr/>
        </p:nvSpPr>
        <p:spPr>
          <a:xfrm>
            <a:off x="6223864" y="1508760"/>
            <a:ext cx="5373472" cy="64008"/>
          </a:xfrm>
          <a:prstGeom prst="rect">
            <a:avLst/>
          </a:prstGeom>
          <a:solidFill>
            <a:srgbClr val="1E3A8A"/>
          </a:solidFill>
          <a:ln w="12700">
            <a:solidFill>
              <a:srgbClr val="1E3A8A"/>
            </a:solidFill>
            <a:prstDash val="solid"/>
          </a:ln>
        </p:spPr>
      </p:sp>
      <p:sp>
        <p:nvSpPr>
          <p:cNvPr id="11" name="Text 9"/>
          <p:cNvSpPr/>
          <p:nvPr/>
        </p:nvSpPr>
        <p:spPr>
          <a:xfrm>
            <a:off x="6479896" y="1691640"/>
            <a:ext cx="4916272"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TRUPPMANN</a:t>
            </a:r>
            <a:endParaRPr lang="en-US" sz="2100" dirty="0"/>
          </a:p>
        </p:txBody>
      </p:sp>
      <p:sp>
        <p:nvSpPr>
          <p:cNvPr id="12" name="Text 10"/>
          <p:cNvSpPr/>
          <p:nvPr/>
        </p:nvSpPr>
        <p:spPr>
          <a:xfrm>
            <a:off x="6479896" y="2240280"/>
            <a:ext cx="4916272" cy="26974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Hockt auf der Schlossseite mit entlüftetem Hohlstrahlrohr und macht den 4-Punkte-Check.</a:t>
            </a:r>
            <a:endParaRPr lang="en-US" sz="1900" dirty="0"/>
          </a:p>
        </p:txBody>
      </p:sp>
      <p:sp>
        <p:nvSpPr>
          <p:cNvPr id="13" name="Shape 11"/>
          <p:cNvSpPr/>
          <p:nvPr/>
        </p:nvSpPr>
        <p:spPr>
          <a:xfrm>
            <a:off x="594360" y="5486400"/>
            <a:ext cx="11002975" cy="777240"/>
          </a:xfrm>
          <a:prstGeom prst="rect">
            <a:avLst/>
          </a:prstGeom>
          <a:solidFill>
            <a:srgbClr val="EFF3F9"/>
          </a:solidFill>
          <a:ln w="12700">
            <a:solidFill>
              <a:srgbClr val="EFF3F9"/>
            </a:solidFill>
            <a:prstDash val="solid"/>
          </a:ln>
        </p:spPr>
      </p:sp>
      <p:sp>
        <p:nvSpPr>
          <p:cNvPr id="14" name="Shape 12"/>
          <p:cNvSpPr/>
          <p:nvPr/>
        </p:nvSpPr>
        <p:spPr>
          <a:xfrm>
            <a:off x="594360" y="5486400"/>
            <a:ext cx="82296" cy="777240"/>
          </a:xfrm>
          <a:prstGeom prst="rect">
            <a:avLst/>
          </a:prstGeom>
          <a:solidFill>
            <a:srgbClr val="B71C1C"/>
          </a:solidFill>
          <a:ln w="12700">
            <a:solidFill>
              <a:srgbClr val="B71C1C"/>
            </a:solidFill>
            <a:prstDash val="solid"/>
          </a:ln>
        </p:spPr>
      </p:sp>
      <p:sp>
        <p:nvSpPr>
          <p:cNvPr id="15" name="Text 13"/>
          <p:cNvSpPr/>
          <p:nvPr/>
        </p:nvSpPr>
        <p:spPr>
          <a:xfrm>
            <a:off x="914400" y="5486400"/>
            <a:ext cx="10545775" cy="777240"/>
          </a:xfrm>
          <a:prstGeom prst="rect">
            <a:avLst/>
          </a:prstGeom>
          <a:noFill/>
          <a:ln/>
        </p:spPr>
        <p:txBody>
          <a:bodyPr wrap="square" lIns="0" tIns="0" rIns="0" bIns="0" rtlCol="0" anchor="ctr"/>
          <a:lstStyle/>
          <a:p>
            <a:pPr indent="0" marL="0">
              <a:buNone/>
            </a:pPr>
            <a:r>
              <a:rPr lang="en-US" sz="1900" dirty="0">
                <a:solidFill>
                  <a:srgbClr val="334155"/>
                </a:solidFill>
                <a:latin typeface="Calibri" pitchFamily="34" charset="0"/>
                <a:ea typeface="Calibri" pitchFamily="34" charset="-122"/>
                <a:cs typeface="Calibri" pitchFamily="34" charset="-120"/>
              </a:rPr>
              <a:t>Der Rauchverschluss ist hier schwieriger zu setzen, weil er innerhalb des möglichen Gefahrenbereichs angebracht wird.</a:t>
            </a:r>
            <a:endParaRPr lang="en-US" sz="1900" dirty="0"/>
          </a:p>
        </p:txBody>
      </p:sp>
      <p:sp>
        <p:nvSpPr>
          <p:cNvPr id="16" name="Text 1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9</a:t>
            </a:r>
            <a:endParaRPr lang="en-US" sz="1000" dirty="0"/>
          </a:p>
        </p:txBody>
      </p:sp>
      <p:sp>
        <p:nvSpPr>
          <p:cNvPr id="17" name="Text 1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1.7 DER 4-PUNKTE-CHECK</a:t>
            </a:r>
            <a:endParaRPr lang="en-US" sz="3400" dirty="0"/>
          </a:p>
        </p:txBody>
      </p:sp>
      <p:sp>
        <p:nvSpPr>
          <p:cNvPr id="5" name="Shape 3"/>
          <p:cNvSpPr/>
          <p:nvPr/>
        </p:nvSpPr>
        <p:spPr>
          <a:xfrm>
            <a:off x="594360" y="1417320"/>
            <a:ext cx="7223760" cy="914400"/>
          </a:xfrm>
          <a:prstGeom prst="rect">
            <a:avLst/>
          </a:prstGeom>
          <a:solidFill>
            <a:srgbClr val="FFFFFF"/>
          </a:solidFill>
          <a:ln w="9525">
            <a:solidFill>
              <a:srgbClr val="E2E8F0"/>
            </a:solidFill>
            <a:prstDash val="solid"/>
          </a:ln>
        </p:spPr>
      </p:sp>
      <p:sp>
        <p:nvSpPr>
          <p:cNvPr id="6" name="Shape 4"/>
          <p:cNvSpPr/>
          <p:nvPr/>
        </p:nvSpPr>
        <p:spPr>
          <a:xfrm>
            <a:off x="777240" y="1600200"/>
            <a:ext cx="548640" cy="548640"/>
          </a:xfrm>
          <a:prstGeom prst="ellipse">
            <a:avLst/>
          </a:prstGeom>
          <a:solidFill>
            <a:srgbClr val="B71C1C"/>
          </a:solidFill>
          <a:ln w="12700">
            <a:solidFill>
              <a:srgbClr val="B71C1C"/>
            </a:solidFill>
            <a:prstDash val="solid"/>
          </a:ln>
        </p:spPr>
      </p:sp>
      <p:sp>
        <p:nvSpPr>
          <p:cNvPr id="7" name="Text 5"/>
          <p:cNvSpPr/>
          <p:nvPr/>
        </p:nvSpPr>
        <p:spPr>
          <a:xfrm>
            <a:off x="777240" y="1600200"/>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6126480" cy="914400"/>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Personen im Nahbereich?</a:t>
            </a:r>
            <a:pPr indent="0" marL="0">
              <a:buNone/>
            </a:pPr>
            <a:r>
              <a:rPr lang="en-US" sz="1900" dirty="0">
                <a:solidFill>
                  <a:srgbClr val="334155"/>
                </a:solidFill>
                <a:latin typeface="Calibri" pitchFamily="34" charset="0"/>
                <a:ea typeface="Calibri" pitchFamily="34" charset="-122"/>
                <a:cs typeface="Calibri" pitchFamily="34" charset="-120"/>
              </a:rPr>
              <a:t>   Sofort aus dem Gefahrenbereich retten, Tür schließen, dann melden.</a:t>
            </a:r>
            <a:endParaRPr lang="en-US" sz="2200" dirty="0"/>
          </a:p>
        </p:txBody>
      </p:sp>
      <p:sp>
        <p:nvSpPr>
          <p:cNvPr id="9" name="Shape 7"/>
          <p:cNvSpPr/>
          <p:nvPr/>
        </p:nvSpPr>
        <p:spPr>
          <a:xfrm>
            <a:off x="594360" y="2441448"/>
            <a:ext cx="7223760" cy="914400"/>
          </a:xfrm>
          <a:prstGeom prst="rect">
            <a:avLst/>
          </a:prstGeom>
          <a:solidFill>
            <a:srgbClr val="FFFFFF"/>
          </a:solidFill>
          <a:ln w="9525">
            <a:solidFill>
              <a:srgbClr val="E2E8F0"/>
            </a:solidFill>
            <a:prstDash val="solid"/>
          </a:ln>
        </p:spPr>
      </p:sp>
      <p:sp>
        <p:nvSpPr>
          <p:cNvPr id="10" name="Shape 8"/>
          <p:cNvSpPr/>
          <p:nvPr/>
        </p:nvSpPr>
        <p:spPr>
          <a:xfrm>
            <a:off x="777240" y="2624328"/>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624328"/>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441448"/>
            <a:ext cx="6126480" cy="914400"/>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Rauch sichtbar?</a:t>
            </a:r>
            <a:pPr indent="0" marL="0">
              <a:buNone/>
            </a:pPr>
            <a:r>
              <a:rPr lang="en-US" sz="1900" dirty="0">
                <a:solidFill>
                  <a:srgbClr val="334155"/>
                </a:solidFill>
                <a:latin typeface="Calibri" pitchFamily="34" charset="0"/>
                <a:ea typeface="Calibri" pitchFamily="34" charset="-122"/>
                <a:cs typeface="Calibri" pitchFamily="34" charset="-120"/>
              </a:rPr>
              <a:t>   Sichtweite, Dynamik, Tiefe der Rauchschicht. Pulsierender Rauch ist ein Warnzeichen.</a:t>
            </a:r>
            <a:endParaRPr lang="en-US" sz="2200" dirty="0"/>
          </a:p>
        </p:txBody>
      </p:sp>
      <p:sp>
        <p:nvSpPr>
          <p:cNvPr id="13" name="Shape 11"/>
          <p:cNvSpPr/>
          <p:nvPr/>
        </p:nvSpPr>
        <p:spPr>
          <a:xfrm>
            <a:off x="594360" y="3465576"/>
            <a:ext cx="7223760" cy="914400"/>
          </a:xfrm>
          <a:prstGeom prst="rect">
            <a:avLst/>
          </a:prstGeom>
          <a:solidFill>
            <a:srgbClr val="FFFFFF"/>
          </a:solidFill>
          <a:ln w="9525">
            <a:solidFill>
              <a:srgbClr val="E2E8F0"/>
            </a:solidFill>
            <a:prstDash val="solid"/>
          </a:ln>
        </p:spPr>
      </p:sp>
      <p:sp>
        <p:nvSpPr>
          <p:cNvPr id="14" name="Shape 12"/>
          <p:cNvSpPr/>
          <p:nvPr/>
        </p:nvSpPr>
        <p:spPr>
          <a:xfrm>
            <a:off x="777240" y="364845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64845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465576"/>
            <a:ext cx="6126480" cy="914400"/>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Feuerschein sichtbar?</a:t>
            </a:r>
            <a:pPr indent="0" marL="0">
              <a:buNone/>
            </a:pPr>
            <a:r>
              <a:rPr lang="en-US" sz="1900" dirty="0">
                <a:solidFill>
                  <a:srgbClr val="334155"/>
                </a:solidFill>
                <a:latin typeface="Calibri" pitchFamily="34" charset="0"/>
                <a:ea typeface="Calibri" pitchFamily="34" charset="-122"/>
                <a:cs typeface="Calibri" pitchFamily="34" charset="-120"/>
              </a:rPr>
              <a:t>   Wo, wie weit? Ist ein Löschangriff von der Tür aus möglich, wird er eingeleitet.</a:t>
            </a:r>
            <a:endParaRPr lang="en-US" sz="2200" dirty="0"/>
          </a:p>
        </p:txBody>
      </p:sp>
      <p:sp>
        <p:nvSpPr>
          <p:cNvPr id="17" name="Shape 15"/>
          <p:cNvSpPr/>
          <p:nvPr/>
        </p:nvSpPr>
        <p:spPr>
          <a:xfrm>
            <a:off x="594360" y="4489704"/>
            <a:ext cx="7223760" cy="914400"/>
          </a:xfrm>
          <a:prstGeom prst="rect">
            <a:avLst/>
          </a:prstGeom>
          <a:solidFill>
            <a:srgbClr val="FFFFFF"/>
          </a:solidFill>
          <a:ln w="9525">
            <a:solidFill>
              <a:srgbClr val="E2E8F0"/>
            </a:solidFill>
            <a:prstDash val="solid"/>
          </a:ln>
        </p:spPr>
      </p:sp>
      <p:sp>
        <p:nvSpPr>
          <p:cNvPr id="18" name="Shape 16"/>
          <p:cNvSpPr/>
          <p:nvPr/>
        </p:nvSpPr>
        <p:spPr>
          <a:xfrm>
            <a:off x="777240" y="4672584"/>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672584"/>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489704"/>
            <a:ext cx="6126480" cy="914400"/>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Raumgeometrie?</a:t>
            </a:r>
            <a:pPr indent="0" marL="0">
              <a:buNone/>
            </a:pPr>
            <a:r>
              <a:rPr lang="en-US" sz="1900" dirty="0">
                <a:solidFill>
                  <a:srgbClr val="334155"/>
                </a:solidFill>
                <a:latin typeface="Calibri" pitchFamily="34" charset="0"/>
                <a:ea typeface="Calibri" pitchFamily="34" charset="-122"/>
                <a:cs typeface="Calibri" pitchFamily="34" charset="-120"/>
              </a:rPr>
              <a:t>   Breite, Höhe, Richtung, Treppe, Rauminhalt, Hindernisse.</a:t>
            </a:r>
            <a:endParaRPr lang="en-US" sz="2200" dirty="0"/>
          </a:p>
        </p:txBody>
      </p:sp>
      <p:sp>
        <p:nvSpPr>
          <p:cNvPr id="21" name="Shape 19"/>
          <p:cNvSpPr/>
          <p:nvPr/>
        </p:nvSpPr>
        <p:spPr>
          <a:xfrm>
            <a:off x="8092440" y="1417320"/>
            <a:ext cx="3504895" cy="4754880"/>
          </a:xfrm>
          <a:prstGeom prst="rect">
            <a:avLst/>
          </a:prstGeom>
          <a:solidFill>
            <a:srgbClr val="FFF5E6"/>
          </a:solidFill>
          <a:ln w="9525">
            <a:solidFill>
              <a:srgbClr val="F5DDB5"/>
            </a:solidFill>
            <a:prstDash val="solid"/>
          </a:ln>
        </p:spPr>
      </p:sp>
      <p:sp>
        <p:nvSpPr>
          <p:cNvPr id="22" name="Text 20"/>
          <p:cNvSpPr/>
          <p:nvPr/>
        </p:nvSpPr>
        <p:spPr>
          <a:xfrm>
            <a:off x="8321040" y="1554480"/>
            <a:ext cx="3001975" cy="457200"/>
          </a:xfrm>
          <a:prstGeom prst="rect">
            <a:avLst/>
          </a:prstGeom>
          <a:noFill/>
          <a:ln/>
        </p:spPr>
        <p:txBody>
          <a:bodyPr wrap="square" lIns="0" tIns="0" rIns="0" bIns="0" rtlCol="0" anchor="ctr"/>
          <a:lstStyle/>
          <a:p>
            <a:pPr indent="0" marL="0">
              <a:buNone/>
            </a:pPr>
            <a:r>
              <a:rPr lang="en-US" sz="2200" b="1" dirty="0">
                <a:solidFill>
                  <a:srgbClr val="B71C1C"/>
                </a:solidFill>
                <a:latin typeface="Arial Narrow" pitchFamily="34" charset="0"/>
                <a:ea typeface="Arial Narrow" pitchFamily="34" charset="-122"/>
                <a:cs typeface="Arial Narrow" pitchFamily="34" charset="-120"/>
              </a:rPr>
              <a:t>Höchstens 15 Sekunden</a:t>
            </a:r>
            <a:endParaRPr lang="en-US" sz="2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8275320" y="2103120"/>
          <a:ext cx="3093415" cy="914400"/>
        </p:xfrm>
        <a:graphic>
          <a:graphicData uri="http://schemas.openxmlformats.org/drawingml/2006/table">
            <a:tbl>
              <a:tblPr/>
              <a:tblGrid>
                <a:gridCol w="411480"/>
                <a:gridCol w="2681935"/>
              </a:tblGrid>
              <a:tr h="0">
                <a:tc>
                  <a:txBody>
                    <a:bodyPr/>
                    <a:lstStyle/>
                    <a:p>
                      <a:pPr algn="ctr" indent="0" marL="0">
                        <a:buNone/>
                      </a:pPr>
                      <a:r>
                        <a:rPr lang="en-US" sz="2100" b="1" dirty="0">
                          <a:solidFill>
                            <a:srgbClr val="B71C1C"/>
                          </a:solidFill>
                          <a:latin typeface="Arial Narrow" pitchFamily="34" charset="0"/>
                          <a:ea typeface="Arial Narrow" pitchFamily="34" charset="-122"/>
                          <a:cs typeface="Arial Narrow" pitchFamily="34" charset="-120"/>
                        </a:rPr>
                        <a:t>›</a:t>
                      </a:r>
                      <a:endParaRPr lang="en-US" sz="2100" dirty="0">
                        <a:latin typeface="Arial Narrow" charset="0"/>
                        <a:ea typeface="Arial Narrow" charset="0"/>
                        <a:cs typeface="Arial Narrow" charset="0"/>
                      </a:endParaRPr>
                    </a:p>
                  </a:txBody>
                  <a:tcPr marL="45720" marR="45720" marT="18288" marB="18288"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700" dirty="0">
                          <a:solidFill>
                            <a:srgbClr val="334155"/>
                          </a:solidFill>
                          <a:latin typeface="Calibri" pitchFamily="34" charset="0"/>
                          <a:ea typeface="Calibri" pitchFamily="34" charset="-122"/>
                          <a:cs typeface="Calibri" pitchFamily="34" charset="-120"/>
                        </a:rPr>
                        <a:t>Der Check und eine mögliche Rauchkühlung sind ein Arbeitsschritt.</a:t>
                      </a:r>
                      <a:endParaRPr lang="en-US" sz="1700" dirty="0">
                        <a:latin typeface="Calibri" charset="0"/>
                        <a:ea typeface="Calibri" charset="0"/>
                        <a:cs typeface="Calibri" charset="0"/>
                      </a:endParaRPr>
                    </a:p>
                  </a:txBody>
                  <a:tcPr marL="45720" marR="45720" marT="18288" marB="18288"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100" b="1" dirty="0">
                          <a:solidFill>
                            <a:srgbClr val="B71C1C"/>
                          </a:solidFill>
                          <a:latin typeface="Arial Narrow" pitchFamily="34" charset="0"/>
                          <a:ea typeface="Arial Narrow" pitchFamily="34" charset="-122"/>
                          <a:cs typeface="Arial Narrow" pitchFamily="34" charset="-120"/>
                        </a:rPr>
                        <a:t>›</a:t>
                      </a:r>
                      <a:endParaRPr lang="en-US" sz="2100" dirty="0">
                        <a:latin typeface="Arial Narrow" charset="0"/>
                        <a:ea typeface="Arial Narrow" charset="0"/>
                        <a:cs typeface="Arial Narrow" charset="0"/>
                      </a:endParaRPr>
                    </a:p>
                  </a:txBody>
                  <a:tcPr marL="45720" marR="45720" marT="18288" marB="18288"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700" dirty="0">
                          <a:solidFill>
                            <a:srgbClr val="334155"/>
                          </a:solidFill>
                          <a:latin typeface="Calibri" pitchFamily="34" charset="0"/>
                          <a:ea typeface="Calibri" pitchFamily="34" charset="-122"/>
                          <a:cs typeface="Calibri" pitchFamily="34" charset="-120"/>
                        </a:rPr>
                        <a:t>So treten möglichst wenig Wärme und Rauch aus.</a:t>
                      </a:r>
                      <a:endParaRPr lang="en-US" sz="1700" dirty="0">
                        <a:latin typeface="Calibri" charset="0"/>
                        <a:ea typeface="Calibri" charset="0"/>
                        <a:cs typeface="Calibri" charset="0"/>
                      </a:endParaRPr>
                    </a:p>
                  </a:txBody>
                  <a:tcPr marL="45720" marR="45720" marT="18288" marB="18288"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100" b="1" dirty="0">
                          <a:solidFill>
                            <a:srgbClr val="B71C1C"/>
                          </a:solidFill>
                          <a:latin typeface="Arial Narrow" pitchFamily="34" charset="0"/>
                          <a:ea typeface="Arial Narrow" pitchFamily="34" charset="-122"/>
                          <a:cs typeface="Arial Narrow" pitchFamily="34" charset="-120"/>
                        </a:rPr>
                        <a:t>›</a:t>
                      </a:r>
                      <a:endParaRPr lang="en-US" sz="2100" dirty="0">
                        <a:latin typeface="Arial Narrow" charset="0"/>
                        <a:ea typeface="Arial Narrow" charset="0"/>
                        <a:cs typeface="Arial Narrow" charset="0"/>
                      </a:endParaRPr>
                    </a:p>
                  </a:txBody>
                  <a:tcPr marL="45720" marR="45720" marT="18288" marB="18288"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700" dirty="0">
                          <a:solidFill>
                            <a:srgbClr val="334155"/>
                          </a:solidFill>
                          <a:latin typeface="Calibri" pitchFamily="34" charset="0"/>
                          <a:ea typeface="Calibri" pitchFamily="34" charset="-122"/>
                          <a:cs typeface="Calibri" pitchFamily="34" charset="-120"/>
                        </a:rPr>
                        <a:t>Ergibt der Check nichts Besonderes, geht der Trupp weiter. Sonst: Tür schließen, melden, Vorgehen absprechen.</a:t>
                      </a:r>
                      <a:endParaRPr lang="en-US" sz="1700" dirty="0">
                        <a:latin typeface="Calibri" charset="0"/>
                        <a:ea typeface="Calibri" charset="0"/>
                        <a:cs typeface="Calibri" charset="0"/>
                      </a:endParaRPr>
                    </a:p>
                  </a:txBody>
                  <a:tcPr marL="45720" marR="45720" marT="18288" marB="18288"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24" name="Text 21"/>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10</a:t>
            </a:r>
            <a:endParaRPr lang="en-US" sz="1000" dirty="0"/>
          </a:p>
        </p:txBody>
      </p:sp>
      <p:sp>
        <p:nvSpPr>
          <p:cNvPr id="25" name="Text 22">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1.8 RAUCHKÜHLUNG UND WARTEZEIT</a:t>
            </a:r>
            <a:endParaRPr lang="en-US" sz="3400" dirty="0"/>
          </a:p>
        </p:txBody>
      </p:sp>
      <p:sp>
        <p:nvSpPr>
          <p:cNvPr id="5" name="Text 3"/>
          <p:cNvSpPr/>
          <p:nvPr/>
        </p:nvSpPr>
        <p:spPr>
          <a:xfrm>
            <a:off x="594360" y="1691640"/>
            <a:ext cx="5120640" cy="2011680"/>
          </a:xfrm>
          <a:prstGeom prst="rect">
            <a:avLst/>
          </a:prstGeom>
          <a:noFill/>
          <a:ln/>
        </p:spPr>
        <p:txBody>
          <a:bodyPr wrap="square" lIns="0" tIns="0" rIns="0" bIns="0" rtlCol="0" anchor="ctr"/>
          <a:lstStyle/>
          <a:p>
            <a:pPr algn="ctr" indent="0" marL="0">
              <a:buNone/>
            </a:pPr>
            <a:r>
              <a:rPr lang="en-US" sz="8000" b="1" dirty="0">
                <a:solidFill>
                  <a:srgbClr val="B71C1C"/>
                </a:solidFill>
                <a:latin typeface="Arial Narrow" pitchFamily="34" charset="0"/>
                <a:ea typeface="Arial Narrow" pitchFamily="34" charset="-122"/>
                <a:cs typeface="Arial Narrow" pitchFamily="34" charset="-120"/>
              </a:rPr>
              <a:t>20–30 s</a:t>
            </a:r>
            <a:endParaRPr lang="en-US" sz="8000" dirty="0"/>
          </a:p>
        </p:txBody>
      </p:sp>
      <p:sp>
        <p:nvSpPr>
          <p:cNvPr id="6" name="Text 4"/>
          <p:cNvSpPr/>
          <p:nvPr/>
        </p:nvSpPr>
        <p:spPr>
          <a:xfrm>
            <a:off x="594360" y="3749040"/>
            <a:ext cx="5120640" cy="548640"/>
          </a:xfrm>
          <a:prstGeom prst="rect">
            <a:avLst/>
          </a:prstGeom>
          <a:noFill/>
          <a:ln/>
        </p:spPr>
        <p:txBody>
          <a:bodyPr wrap="square" lIns="0" tIns="0" rIns="0" bIns="0" rtlCol="0" anchor="ctr"/>
          <a:lstStyle/>
          <a:p>
            <a:pPr algn="ctr" indent="0" marL="0">
              <a:buNone/>
            </a:pPr>
            <a:r>
              <a:rPr lang="en-US" sz="2000" b="1" dirty="0">
                <a:solidFill>
                  <a:srgbClr val="0F172A"/>
                </a:solidFill>
                <a:latin typeface="Calibri" pitchFamily="34" charset="0"/>
                <a:ea typeface="Calibri" pitchFamily="34" charset="-122"/>
                <a:cs typeface="Calibri" pitchFamily="34" charset="-120"/>
              </a:rPr>
              <a:t>TÜR GESCHLOSSEN HALTEN</a:t>
            </a:r>
            <a:endParaRPr lang="en-US" sz="2000" dirty="0"/>
          </a:p>
        </p:txBody>
      </p:sp>
      <p:sp>
        <p:nvSpPr>
          <p:cNvPr id="7" name="Text 5"/>
          <p:cNvSpPr/>
          <p:nvPr/>
        </p:nvSpPr>
        <p:spPr>
          <a:xfrm>
            <a:off x="6400800" y="1463040"/>
            <a:ext cx="5212080" cy="457200"/>
          </a:xfrm>
          <a:prstGeom prst="rect">
            <a:avLst/>
          </a:prstGeom>
          <a:noFill/>
          <a:ln/>
        </p:spPr>
        <p:txBody>
          <a:bodyPr wrap="square" lIns="0" tIns="0" rIns="0" bIns="0" rtlCol="0" anchor="ctr"/>
          <a:lstStyle/>
          <a:p>
            <a:pPr indent="0" marL="0">
              <a:buNone/>
            </a:pPr>
            <a:r>
              <a:rPr lang="en-US" sz="2200" b="1" dirty="0">
                <a:solidFill>
                  <a:srgbClr val="0F172A"/>
                </a:solidFill>
                <a:latin typeface="Arial Narrow" pitchFamily="34" charset="0"/>
                <a:ea typeface="Arial Narrow" pitchFamily="34" charset="-122"/>
                <a:cs typeface="Arial Narrow" pitchFamily="34" charset="-120"/>
              </a:rPr>
              <a:t>WARUM WARTEN?</a:t>
            </a:r>
            <a:endParaRPr lang="en-US" sz="2200" dirty="0"/>
          </a:p>
        </p:txBody>
      </p:sp>
      <p:sp>
        <p:nvSpPr>
          <p:cNvPr id="8" name="Text 6"/>
          <p:cNvSpPr/>
          <p:nvPr/>
        </p:nvSpPr>
        <p:spPr>
          <a:xfrm>
            <a:off x="6400800" y="1965960"/>
            <a:ext cx="5212080" cy="24688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Nach einer Rauchkühlung bleibt die Tür 20 bis 30 Sekunden geschlossen, weil die Wirkung erst dann eintritt: Das Wasser verdampft in der heißen Rauchschicht und entzieht ihr Energie. Nicht in jedem Raum ist eine Rauchkühlung nötig.</a:t>
            </a:r>
            <a:endParaRPr lang="en-US" sz="1900" dirty="0"/>
          </a:p>
        </p:txBody>
      </p:sp>
      <p:sp>
        <p:nvSpPr>
          <p:cNvPr id="9" name="Shape 7"/>
          <p:cNvSpPr/>
          <p:nvPr/>
        </p:nvSpPr>
        <p:spPr>
          <a:xfrm>
            <a:off x="6400800" y="4572000"/>
            <a:ext cx="5212080" cy="1188720"/>
          </a:xfrm>
          <a:prstGeom prst="rect">
            <a:avLst/>
          </a:prstGeom>
          <a:solidFill>
            <a:srgbClr val="EFF3F9"/>
          </a:solidFill>
          <a:ln w="12700">
            <a:solidFill>
              <a:srgbClr val="EFF3F9"/>
            </a:solidFill>
            <a:prstDash val="solid"/>
          </a:ln>
        </p:spPr>
      </p:sp>
      <p:sp>
        <p:nvSpPr>
          <p:cNvPr id="10" name="Shape 8"/>
          <p:cNvSpPr/>
          <p:nvPr/>
        </p:nvSpPr>
        <p:spPr>
          <a:xfrm>
            <a:off x="6400800" y="4572000"/>
            <a:ext cx="82296" cy="1188720"/>
          </a:xfrm>
          <a:prstGeom prst="rect">
            <a:avLst/>
          </a:prstGeom>
          <a:solidFill>
            <a:srgbClr val="B71C1C"/>
          </a:solidFill>
          <a:ln w="12700">
            <a:solidFill>
              <a:srgbClr val="B71C1C"/>
            </a:solidFill>
            <a:prstDash val="solid"/>
          </a:ln>
        </p:spPr>
      </p:sp>
      <p:sp>
        <p:nvSpPr>
          <p:cNvPr id="11" name="Text 9"/>
          <p:cNvSpPr/>
          <p:nvPr/>
        </p:nvSpPr>
        <p:spPr>
          <a:xfrm>
            <a:off x="6720840" y="4572000"/>
            <a:ext cx="4754880" cy="1188720"/>
          </a:xfrm>
          <a:prstGeom prst="rect">
            <a:avLst/>
          </a:prstGeom>
          <a:noFill/>
          <a:ln/>
        </p:spPr>
        <p:txBody>
          <a:bodyPr wrap="square" lIns="0" tIns="0" rIns="0" bIns="0" rtlCol="0" anchor="ctr"/>
          <a:lstStyle/>
          <a:p>
            <a:pPr indent="0" marL="0">
              <a:buNone/>
            </a:pPr>
            <a:r>
              <a:rPr lang="en-US" sz="1800" dirty="0">
                <a:solidFill>
                  <a:srgbClr val="334155"/>
                </a:solidFill>
                <a:latin typeface="Calibri" pitchFamily="34" charset="0"/>
                <a:ea typeface="Calibri" pitchFamily="34" charset="-122"/>
                <a:cs typeface="Calibri" pitchFamily="34" charset="-120"/>
              </a:rPr>
              <a:t>Man handelt nach den Gegebenheiten, nicht nach Schema.</a:t>
            </a:r>
            <a:endParaRPr lang="en-US" sz="1800" dirty="0"/>
          </a:p>
        </p:txBody>
      </p:sp>
      <p:sp>
        <p:nvSpPr>
          <p:cNvPr id="12" name="Text 10"/>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11</a:t>
            </a:r>
            <a:endParaRPr lang="en-US" sz="1000" dirty="0"/>
          </a:p>
        </p:txBody>
      </p:sp>
      <p:sp>
        <p:nvSpPr>
          <p:cNvPr id="13" name="Text 11">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1.9 STRAHLROHR FÜHREN</a:t>
            </a:r>
            <a:endParaRPr lang="en-US" sz="34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Hohlstrahlrohr: </a:t>
                      </a:r>
                      <a:pPr indent="0" marL="0">
                        <a:buNone/>
                      </a:pPr>
                      <a:r>
                        <a:rPr lang="en-US" sz="1800" dirty="0">
                          <a:solidFill>
                            <a:srgbClr val="334155"/>
                          </a:solidFill>
                          <a:latin typeface="Calibri" pitchFamily="34" charset="0"/>
                          <a:ea typeface="Calibri" pitchFamily="34" charset="-122"/>
                          <a:cs typeface="Calibri" pitchFamily="34" charset="-120"/>
                        </a:rPr>
                        <a:t>mindestens 200 l/min. Im Innenangriff bleibt der Pointer auf 12 Uhr, das Strahlbild ändert nur das Absperrorgan.</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Eine Hand </a:t>
                      </a:r>
                      <a:pPr indent="0" marL="0">
                        <a:buNone/>
                      </a:pPr>
                      <a:r>
                        <a:rPr lang="en-US" sz="1800" dirty="0">
                          <a:solidFill>
                            <a:srgbClr val="334155"/>
                          </a:solidFill>
                          <a:latin typeface="Calibri" pitchFamily="34" charset="0"/>
                          <a:ea typeface="Calibri" pitchFamily="34" charset="-122"/>
                          <a:cs typeface="Calibri" pitchFamily="34" charset="-120"/>
                        </a:rPr>
                        <a:t>am Strahlregler, die andere am Absperrorgan. So weiß der Strahlrohrführer auch bei Nullsicht, was eingestellt ist.</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Dynamisch: </a:t>
                      </a:r>
                      <a:pPr indent="0" marL="0">
                        <a:buNone/>
                      </a:pPr>
                      <a:r>
                        <a:rPr lang="en-US" sz="1800" dirty="0">
                          <a:solidFill>
                            <a:srgbClr val="334155"/>
                          </a:solidFill>
                          <a:latin typeface="Calibri" pitchFamily="34" charset="0"/>
                          <a:ea typeface="Calibri" pitchFamily="34" charset="-122"/>
                          <a:cs typeface="Calibri" pitchFamily="34" charset="-120"/>
                        </a:rPr>
                        <a:t>Das Strahlbild wird laufend angepasst. Das eine ideale Strahlbild gibt es nicht.</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Training </a:t>
                      </a:r>
                      <a:pPr indent="0" marL="0">
                        <a:buNone/>
                      </a:pPr>
                      <a:r>
                        <a:rPr lang="en-US" sz="1800" dirty="0">
                          <a:solidFill>
                            <a:srgbClr val="334155"/>
                          </a:solidFill>
                          <a:latin typeface="Calibri" pitchFamily="34" charset="0"/>
                          <a:ea typeface="Calibri" pitchFamily="34" charset="-122"/>
                          <a:cs typeface="Calibri" pitchFamily="34" charset="-120"/>
                        </a:rPr>
                        <a:t>mit dem Hohlstrahlrohr der eigenen Feuerwehr ist nötig.</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Hohlstrahlrohr">    </p:cNvPr>
          <p:cNvPicPr>
            <a:picLocks noChangeAspect="1"/>
          </p:cNvPicPr>
          <p:nvPr/>
        </p:nvPicPr>
        <p:blipFill>
          <a:blip r:embed="rId1"/>
          <a:stretch>
            <a:fillRect/>
          </a:stretch>
        </p:blipFill>
        <p:spPr>
          <a:xfrm>
            <a:off x="6675120" y="1463040"/>
            <a:ext cx="4922215" cy="3691661"/>
          </a:xfrm>
          <a:prstGeom prst="rect">
            <a:avLst/>
          </a:prstGeom>
        </p:spPr>
      </p:pic>
      <p:sp>
        <p:nvSpPr>
          <p:cNvPr id="7" name="Text 3"/>
          <p:cNvSpPr/>
          <p:nvPr/>
        </p:nvSpPr>
        <p:spPr>
          <a:xfrm>
            <a:off x="6675120" y="5191277"/>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Derek Eiland, CC BY-SA 3.0</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12</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02</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INNENANGRIFF</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Tür öffnen · Vorgehen im Rauch · Ausbildung  ·  13</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2.1 ABLAUF DES ATEMSCHUTZEINSATZES</a:t>
            </a:r>
            <a:endParaRPr lang="en-US" sz="3400" dirty="0"/>
          </a:p>
        </p:txBody>
      </p:sp>
      <p:sp>
        <p:nvSpPr>
          <p:cNvPr id="5" name="Shape 3"/>
          <p:cNvSpPr/>
          <p:nvPr/>
        </p:nvSpPr>
        <p:spPr>
          <a:xfrm>
            <a:off x="594360" y="1417320"/>
            <a:ext cx="11002975" cy="850392"/>
          </a:xfrm>
          <a:prstGeom prst="rect">
            <a:avLst/>
          </a:prstGeom>
          <a:solidFill>
            <a:srgbClr val="FFFFFF"/>
          </a:solidFill>
          <a:ln w="9525">
            <a:solidFill>
              <a:srgbClr val="E2E8F0"/>
            </a:solidFill>
            <a:prstDash val="solid"/>
          </a:ln>
        </p:spPr>
      </p:sp>
      <p:sp>
        <p:nvSpPr>
          <p:cNvPr id="6" name="Shape 4"/>
          <p:cNvSpPr/>
          <p:nvPr/>
        </p:nvSpPr>
        <p:spPr>
          <a:xfrm>
            <a:off x="777240" y="1568196"/>
            <a:ext cx="548640" cy="548640"/>
          </a:xfrm>
          <a:prstGeom prst="ellipse">
            <a:avLst/>
          </a:prstGeom>
          <a:solidFill>
            <a:srgbClr val="B71C1C"/>
          </a:solidFill>
          <a:ln w="12700">
            <a:solidFill>
              <a:srgbClr val="B71C1C"/>
            </a:solidFill>
            <a:prstDash val="solid"/>
          </a:ln>
        </p:spPr>
      </p:sp>
      <p:sp>
        <p:nvSpPr>
          <p:cNvPr id="7" name="Text 5"/>
          <p:cNvSpPr/>
          <p:nvPr/>
        </p:nvSpPr>
        <p:spPr>
          <a:xfrm>
            <a:off x="777240" y="156819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1</a:t>
            </a:r>
            <a:endParaRPr lang="en-US" sz="2200" dirty="0"/>
          </a:p>
        </p:txBody>
      </p:sp>
      <p:sp>
        <p:nvSpPr>
          <p:cNvPr id="8" name="Text 6"/>
          <p:cNvSpPr/>
          <p:nvPr/>
        </p:nvSpPr>
        <p:spPr>
          <a:xfrm>
            <a:off x="1554480" y="1417320"/>
            <a:ext cx="9905695" cy="850392"/>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Einsatzbefehl</a:t>
            </a:r>
            <a:pPr indent="0" marL="0">
              <a:buNone/>
            </a:pPr>
            <a:r>
              <a:rPr lang="en-US" sz="1900" dirty="0">
                <a:solidFill>
                  <a:srgbClr val="334155"/>
                </a:solidFill>
                <a:latin typeface="Calibri" pitchFamily="34" charset="0"/>
                <a:ea typeface="Calibri" pitchFamily="34" charset="-122"/>
                <a:cs typeface="Calibri" pitchFamily="34" charset="-120"/>
              </a:rPr>
              <a:t>   Lage, Wasserentnahmestelle, Verteiler, Einheit – Auftrag – Mittel – Ziel – Weg.</a:t>
            </a:r>
            <a:endParaRPr lang="en-US" sz="2200" dirty="0"/>
          </a:p>
        </p:txBody>
      </p:sp>
      <p:sp>
        <p:nvSpPr>
          <p:cNvPr id="9" name="Shape 7"/>
          <p:cNvSpPr/>
          <p:nvPr/>
        </p:nvSpPr>
        <p:spPr>
          <a:xfrm>
            <a:off x="594360" y="2377440"/>
            <a:ext cx="11002975" cy="850392"/>
          </a:xfrm>
          <a:prstGeom prst="rect">
            <a:avLst/>
          </a:prstGeom>
          <a:solidFill>
            <a:srgbClr val="FFFFFF"/>
          </a:solidFill>
          <a:ln w="9525">
            <a:solidFill>
              <a:srgbClr val="E2E8F0"/>
            </a:solidFill>
            <a:prstDash val="solid"/>
          </a:ln>
        </p:spPr>
      </p:sp>
      <p:sp>
        <p:nvSpPr>
          <p:cNvPr id="10" name="Shape 8"/>
          <p:cNvSpPr/>
          <p:nvPr/>
        </p:nvSpPr>
        <p:spPr>
          <a:xfrm>
            <a:off x="777240" y="2528316"/>
            <a:ext cx="548640" cy="548640"/>
          </a:xfrm>
          <a:prstGeom prst="ellipse">
            <a:avLst/>
          </a:prstGeom>
          <a:solidFill>
            <a:srgbClr val="B71C1C"/>
          </a:solidFill>
          <a:ln w="12700">
            <a:solidFill>
              <a:srgbClr val="B71C1C"/>
            </a:solidFill>
            <a:prstDash val="solid"/>
          </a:ln>
        </p:spPr>
      </p:sp>
      <p:sp>
        <p:nvSpPr>
          <p:cNvPr id="11" name="Text 9"/>
          <p:cNvSpPr/>
          <p:nvPr/>
        </p:nvSpPr>
        <p:spPr>
          <a:xfrm>
            <a:off x="777240" y="252831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2</a:t>
            </a:r>
            <a:endParaRPr lang="en-US" sz="2200" dirty="0"/>
          </a:p>
        </p:txBody>
      </p:sp>
      <p:sp>
        <p:nvSpPr>
          <p:cNvPr id="12" name="Text 10"/>
          <p:cNvSpPr/>
          <p:nvPr/>
        </p:nvSpPr>
        <p:spPr>
          <a:xfrm>
            <a:off x="1554480" y="2377440"/>
            <a:ext cx="9905695" cy="850392"/>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Ausrüsten</a:t>
            </a:r>
            <a:pPr indent="0" marL="0">
              <a:buNone/>
            </a:pPr>
            <a:r>
              <a:rPr lang="en-US" sz="1900" dirty="0">
                <a:solidFill>
                  <a:srgbClr val="334155"/>
                </a:solidFill>
                <a:latin typeface="Calibri" pitchFamily="34" charset="0"/>
                <a:ea typeface="Calibri" pitchFamily="34" charset="-122"/>
                <a:cs typeface="Calibri" pitchFamily="34" charset="-120"/>
              </a:rPr>
              <a:t>   Schutzkleidung, Haube, Atemschutzgerät, Feuerwehrleine, Funk, Leuchte, Wärmebildkamera, Notsignalgeber, Brechwerkzeug.</a:t>
            </a:r>
            <a:endParaRPr lang="en-US" sz="2200" dirty="0"/>
          </a:p>
        </p:txBody>
      </p:sp>
      <p:sp>
        <p:nvSpPr>
          <p:cNvPr id="13" name="Shape 11"/>
          <p:cNvSpPr/>
          <p:nvPr/>
        </p:nvSpPr>
        <p:spPr>
          <a:xfrm>
            <a:off x="594360" y="3337560"/>
            <a:ext cx="11002975" cy="850392"/>
          </a:xfrm>
          <a:prstGeom prst="rect">
            <a:avLst/>
          </a:prstGeom>
          <a:solidFill>
            <a:srgbClr val="FFFFFF"/>
          </a:solidFill>
          <a:ln w="9525">
            <a:solidFill>
              <a:srgbClr val="E2E8F0"/>
            </a:solidFill>
            <a:prstDash val="solid"/>
          </a:ln>
        </p:spPr>
      </p:sp>
      <p:sp>
        <p:nvSpPr>
          <p:cNvPr id="14" name="Shape 12"/>
          <p:cNvSpPr/>
          <p:nvPr/>
        </p:nvSpPr>
        <p:spPr>
          <a:xfrm>
            <a:off x="777240" y="3488436"/>
            <a:ext cx="548640" cy="548640"/>
          </a:xfrm>
          <a:prstGeom prst="ellipse">
            <a:avLst/>
          </a:prstGeom>
          <a:solidFill>
            <a:srgbClr val="B71C1C"/>
          </a:solidFill>
          <a:ln w="12700">
            <a:solidFill>
              <a:srgbClr val="B71C1C"/>
            </a:solidFill>
            <a:prstDash val="solid"/>
          </a:ln>
        </p:spPr>
      </p:sp>
      <p:sp>
        <p:nvSpPr>
          <p:cNvPr id="15" name="Text 13"/>
          <p:cNvSpPr/>
          <p:nvPr/>
        </p:nvSpPr>
        <p:spPr>
          <a:xfrm>
            <a:off x="777240" y="348843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3</a:t>
            </a:r>
            <a:endParaRPr lang="en-US" sz="2200" dirty="0"/>
          </a:p>
        </p:txBody>
      </p:sp>
      <p:sp>
        <p:nvSpPr>
          <p:cNvPr id="16" name="Text 14"/>
          <p:cNvSpPr/>
          <p:nvPr/>
        </p:nvSpPr>
        <p:spPr>
          <a:xfrm>
            <a:off x="1554480" y="3337560"/>
            <a:ext cx="9905695" cy="850392"/>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Melden</a:t>
            </a:r>
            <a:pPr indent="0" marL="0">
              <a:buNone/>
            </a:pPr>
            <a:r>
              <a:rPr lang="en-US" sz="1900" dirty="0">
                <a:solidFill>
                  <a:srgbClr val="334155"/>
                </a:solidFill>
                <a:latin typeface="Calibri" pitchFamily="34" charset="0"/>
                <a:ea typeface="Calibri" pitchFamily="34" charset="-122"/>
                <a:cs typeface="Calibri" pitchFamily="34" charset="-120"/>
              </a:rPr>
              <a:t>   Namen, Zeit beim Anschließen, Ziel erreicht, Standortwechsel, Beginn des Rückzugs.</a:t>
            </a:r>
            <a:endParaRPr lang="en-US" sz="2200" dirty="0"/>
          </a:p>
        </p:txBody>
      </p:sp>
      <p:sp>
        <p:nvSpPr>
          <p:cNvPr id="17" name="Shape 15"/>
          <p:cNvSpPr/>
          <p:nvPr/>
        </p:nvSpPr>
        <p:spPr>
          <a:xfrm>
            <a:off x="594360" y="4297680"/>
            <a:ext cx="11002975" cy="850392"/>
          </a:xfrm>
          <a:prstGeom prst="rect">
            <a:avLst/>
          </a:prstGeom>
          <a:solidFill>
            <a:srgbClr val="FFFFFF"/>
          </a:solidFill>
          <a:ln w="9525">
            <a:solidFill>
              <a:srgbClr val="E2E8F0"/>
            </a:solidFill>
            <a:prstDash val="solid"/>
          </a:ln>
        </p:spPr>
      </p:sp>
      <p:sp>
        <p:nvSpPr>
          <p:cNvPr id="18" name="Shape 16"/>
          <p:cNvSpPr/>
          <p:nvPr/>
        </p:nvSpPr>
        <p:spPr>
          <a:xfrm>
            <a:off x="777240" y="4448556"/>
            <a:ext cx="548640" cy="548640"/>
          </a:xfrm>
          <a:prstGeom prst="ellipse">
            <a:avLst/>
          </a:prstGeom>
          <a:solidFill>
            <a:srgbClr val="B71C1C"/>
          </a:solidFill>
          <a:ln w="12700">
            <a:solidFill>
              <a:srgbClr val="B71C1C"/>
            </a:solidFill>
            <a:prstDash val="solid"/>
          </a:ln>
        </p:spPr>
      </p:sp>
      <p:sp>
        <p:nvSpPr>
          <p:cNvPr id="19" name="Text 17"/>
          <p:cNvSpPr/>
          <p:nvPr/>
        </p:nvSpPr>
        <p:spPr>
          <a:xfrm>
            <a:off x="777240" y="444855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4</a:t>
            </a:r>
            <a:endParaRPr lang="en-US" sz="2200" dirty="0"/>
          </a:p>
        </p:txBody>
      </p:sp>
      <p:sp>
        <p:nvSpPr>
          <p:cNvPr id="20" name="Text 18"/>
          <p:cNvSpPr/>
          <p:nvPr/>
        </p:nvSpPr>
        <p:spPr>
          <a:xfrm>
            <a:off x="1554480" y="4297680"/>
            <a:ext cx="9905695" cy="850392"/>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Erkunden</a:t>
            </a:r>
            <a:pPr indent="0" marL="0">
              <a:buNone/>
            </a:pPr>
            <a:r>
              <a:rPr lang="en-US" sz="1900" dirty="0">
                <a:solidFill>
                  <a:srgbClr val="334155"/>
                </a:solidFill>
                <a:latin typeface="Calibri" pitchFamily="34" charset="0"/>
                <a:ea typeface="Calibri" pitchFamily="34" charset="-122"/>
                <a:cs typeface="Calibri" pitchFamily="34" charset="-120"/>
              </a:rPr>
              <a:t>   Bauweise, Geschosse, Zugänge, Rauchdichte, Verfärbungen, Möglichkeiten der Wärmeabfuhr.</a:t>
            </a:r>
            <a:endParaRPr lang="en-US" sz="2200" dirty="0"/>
          </a:p>
        </p:txBody>
      </p:sp>
      <p:sp>
        <p:nvSpPr>
          <p:cNvPr id="21" name="Shape 19"/>
          <p:cNvSpPr/>
          <p:nvPr/>
        </p:nvSpPr>
        <p:spPr>
          <a:xfrm>
            <a:off x="594360" y="5257800"/>
            <a:ext cx="11002975" cy="850392"/>
          </a:xfrm>
          <a:prstGeom prst="rect">
            <a:avLst/>
          </a:prstGeom>
          <a:solidFill>
            <a:srgbClr val="FFFFFF"/>
          </a:solidFill>
          <a:ln w="9525">
            <a:solidFill>
              <a:srgbClr val="E2E8F0"/>
            </a:solidFill>
            <a:prstDash val="solid"/>
          </a:ln>
        </p:spPr>
      </p:sp>
      <p:sp>
        <p:nvSpPr>
          <p:cNvPr id="22" name="Shape 20"/>
          <p:cNvSpPr/>
          <p:nvPr/>
        </p:nvSpPr>
        <p:spPr>
          <a:xfrm>
            <a:off x="777240" y="5408676"/>
            <a:ext cx="548640" cy="548640"/>
          </a:xfrm>
          <a:prstGeom prst="ellipse">
            <a:avLst/>
          </a:prstGeom>
          <a:solidFill>
            <a:srgbClr val="B71C1C"/>
          </a:solidFill>
          <a:ln w="12700">
            <a:solidFill>
              <a:srgbClr val="B71C1C"/>
            </a:solidFill>
            <a:prstDash val="solid"/>
          </a:ln>
        </p:spPr>
      </p:sp>
      <p:sp>
        <p:nvSpPr>
          <p:cNvPr id="23" name="Text 21"/>
          <p:cNvSpPr/>
          <p:nvPr/>
        </p:nvSpPr>
        <p:spPr>
          <a:xfrm>
            <a:off x="777240" y="5408676"/>
            <a:ext cx="548640" cy="548640"/>
          </a:xfrm>
          <a:prstGeom prst="rect">
            <a:avLst/>
          </a:prstGeom>
          <a:noFill/>
          <a:ln/>
        </p:spPr>
        <p:txBody>
          <a:bodyPr wrap="square" lIns="0" tIns="0" rIns="0" bIns="0" rtlCol="0" anchor="ctr"/>
          <a:lstStyle/>
          <a:p>
            <a:pPr algn="ctr" indent="0" marL="0">
              <a:buNone/>
            </a:pPr>
            <a:r>
              <a:rPr lang="en-US" sz="2200" b="1" dirty="0">
                <a:solidFill>
                  <a:srgbClr val="FFFFFF"/>
                </a:solidFill>
                <a:latin typeface="Arial Narrow" pitchFamily="34" charset="0"/>
                <a:ea typeface="Arial Narrow" pitchFamily="34" charset="-122"/>
                <a:cs typeface="Arial Narrow" pitchFamily="34" charset="-120"/>
              </a:rPr>
              <a:t>5</a:t>
            </a:r>
            <a:endParaRPr lang="en-US" sz="2200" dirty="0"/>
          </a:p>
        </p:txBody>
      </p:sp>
      <p:sp>
        <p:nvSpPr>
          <p:cNvPr id="24" name="Text 22"/>
          <p:cNvSpPr/>
          <p:nvPr/>
        </p:nvSpPr>
        <p:spPr>
          <a:xfrm>
            <a:off x="1554480" y="5257800"/>
            <a:ext cx="9905695" cy="850392"/>
          </a:xfrm>
          <a:prstGeom prst="rect">
            <a:avLst/>
          </a:prstGeom>
          <a:noFill/>
          <a:ln/>
        </p:spPr>
        <p:txBody>
          <a:bodyPr wrap="square" lIns="0" tIns="0" rIns="0" bIns="0" rtlCol="0" anchor="ctr"/>
          <a:lstStyle/>
          <a:p>
            <a:pPr indent="0" marL="0">
              <a:buNone/>
            </a:pPr>
            <a:r>
              <a:rPr lang="en-US" sz="2200" b="1" dirty="0">
                <a:solidFill>
                  <a:srgbClr val="0F172A"/>
                </a:solidFill>
                <a:latin typeface="Calibri" pitchFamily="34" charset="0"/>
                <a:ea typeface="Calibri" pitchFamily="34" charset="-122"/>
                <a:cs typeface="Calibri" pitchFamily="34" charset="-120"/>
              </a:rPr>
              <a:t>Löschangriff aufbauen</a:t>
            </a:r>
            <a:pPr indent="0" marL="0">
              <a:buNone/>
            </a:pPr>
            <a:r>
              <a:rPr lang="en-US" sz="1900" dirty="0">
                <a:solidFill>
                  <a:srgbClr val="334155"/>
                </a:solidFill>
                <a:latin typeface="Calibri" pitchFamily="34" charset="0"/>
                <a:ea typeface="Calibri" pitchFamily="34" charset="-122"/>
                <a:cs typeface="Calibri" pitchFamily="34" charset="-120"/>
              </a:rPr>
              <a:t>   Schlauchreserve, entlüften, „Wasser marsch“ an der Rauchgrenze, Rauchverschluss, Türen vorsichtig öffnen.</a:t>
            </a:r>
            <a:endParaRPr lang="en-US" sz="2200" dirty="0"/>
          </a:p>
        </p:txBody>
      </p:sp>
      <p:sp>
        <p:nvSpPr>
          <p:cNvPr id="25" name="Text 2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14</a:t>
            </a:r>
            <a:endParaRPr lang="en-US" sz="1000" dirty="0"/>
          </a:p>
        </p:txBody>
      </p:sp>
      <p:sp>
        <p:nvSpPr>
          <p:cNvPr id="26" name="Text 2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2.2 BEURTEILEN MIT DER AMPELREGEL</a:t>
            </a:r>
            <a:endParaRPr lang="en-US" sz="3400" dirty="0"/>
          </a:p>
        </p:txBody>
      </p:sp>
      <p:sp>
        <p:nvSpPr>
          <p:cNvPr id="5" name="Shape 3"/>
          <p:cNvSpPr/>
          <p:nvPr/>
        </p:nvSpPr>
        <p:spPr>
          <a:xfrm>
            <a:off x="594360" y="1508760"/>
            <a:ext cx="3496970" cy="347472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2E8B57"/>
          </a:solidFill>
          <a:ln w="12700">
            <a:solidFill>
              <a:srgbClr val="2E8B57"/>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GRÜN: KEINE GEFAHR</a:t>
            </a:r>
            <a:endParaRPr lang="en-US" sz="2100" dirty="0"/>
          </a:p>
        </p:txBody>
      </p:sp>
      <p:sp>
        <p:nvSpPr>
          <p:cNvPr id="8" name="Text 6"/>
          <p:cNvSpPr/>
          <p:nvPr/>
        </p:nvSpPr>
        <p:spPr>
          <a:xfrm>
            <a:off x="850392" y="2240280"/>
            <a:ext cx="3039770" cy="260604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Kaum Rauchaustritt von außen, geringe Rauchbewegung beim Öffnen, Rauchschicht im oberen Drittel, begrenztes Feuer, unter etwa 200 °C an der Decke.</a:t>
            </a:r>
            <a:endParaRPr lang="en-US" sz="1800" dirty="0"/>
          </a:p>
        </p:txBody>
      </p:sp>
      <p:sp>
        <p:nvSpPr>
          <p:cNvPr id="9" name="Shape 7"/>
          <p:cNvSpPr/>
          <p:nvPr/>
        </p:nvSpPr>
        <p:spPr>
          <a:xfrm>
            <a:off x="4347362" y="1508760"/>
            <a:ext cx="3496970" cy="347472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F5B800"/>
          </a:solidFill>
          <a:ln w="12700">
            <a:solidFill>
              <a:srgbClr val="F5B800"/>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GELB: WAHRSCHEINLICH</a:t>
            </a:r>
            <a:endParaRPr lang="en-US" sz="2100" dirty="0"/>
          </a:p>
        </p:txBody>
      </p:sp>
      <p:sp>
        <p:nvSpPr>
          <p:cNvPr id="12" name="Text 10"/>
          <p:cNvSpPr/>
          <p:nvPr/>
        </p:nvSpPr>
        <p:spPr>
          <a:xfrm>
            <a:off x="4603394" y="2240280"/>
            <a:ext cx="3039770" cy="260604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Mäßiger Rauchaustritt, starke Rauchbewegung beim Öffnen, dichte Rauchschicht in den oberen zwei Dritteln, rasanter Temperaturanstieg, 300 bis 450 °C.</a:t>
            </a:r>
            <a:endParaRPr lang="en-US" sz="1800" dirty="0"/>
          </a:p>
        </p:txBody>
      </p:sp>
      <p:sp>
        <p:nvSpPr>
          <p:cNvPr id="13" name="Shape 11"/>
          <p:cNvSpPr/>
          <p:nvPr/>
        </p:nvSpPr>
        <p:spPr>
          <a:xfrm>
            <a:off x="8100365" y="1508760"/>
            <a:ext cx="3496970" cy="347472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C8102E"/>
          </a:solidFill>
          <a:ln w="12700">
            <a:solidFill>
              <a:srgbClr val="C8102E"/>
            </a:solidFill>
            <a:prstDash val="solid"/>
          </a:ln>
        </p:spPr>
      </p:sp>
      <p:sp>
        <p:nvSpPr>
          <p:cNvPr id="15" name="Text 13"/>
          <p:cNvSpPr/>
          <p:nvPr/>
        </p:nvSpPr>
        <p:spPr>
          <a:xfrm>
            <a:off x="8356397" y="1691640"/>
            <a:ext cx="3039770" cy="82296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ROT: SEHR HOHE GEFAHR</a:t>
            </a:r>
            <a:endParaRPr lang="en-US" sz="2100" dirty="0"/>
          </a:p>
        </p:txBody>
      </p:sp>
      <p:sp>
        <p:nvSpPr>
          <p:cNvPr id="16" name="Text 14"/>
          <p:cNvSpPr/>
          <p:nvPr/>
        </p:nvSpPr>
        <p:spPr>
          <a:xfrm>
            <a:off x="8356397" y="2606040"/>
            <a:ext cx="3039770" cy="224028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Vollbrand, dynamischer Rauchaustritt, Verfärbungen an der Tür, pfeifende Geräusche, Flammen in der Rauchschicht, Rauch bis zum Boden, über 500 °C.</a:t>
            </a:r>
            <a:endParaRPr lang="en-US" sz="1800" dirty="0"/>
          </a:p>
        </p:txBody>
      </p:sp>
      <p:sp>
        <p:nvSpPr>
          <p:cNvPr id="17" name="Shape 15"/>
          <p:cNvSpPr/>
          <p:nvPr/>
        </p:nvSpPr>
        <p:spPr>
          <a:xfrm>
            <a:off x="594360" y="5623560"/>
            <a:ext cx="11002975" cy="640080"/>
          </a:xfrm>
          <a:prstGeom prst="rect">
            <a:avLst/>
          </a:prstGeom>
          <a:solidFill>
            <a:srgbClr val="EFF3F9"/>
          </a:solidFill>
          <a:ln w="12700">
            <a:solidFill>
              <a:srgbClr val="EFF3F9"/>
            </a:solidFill>
            <a:prstDash val="solid"/>
          </a:ln>
        </p:spPr>
      </p:sp>
      <p:sp>
        <p:nvSpPr>
          <p:cNvPr id="18" name="Shape 16"/>
          <p:cNvSpPr/>
          <p:nvPr/>
        </p:nvSpPr>
        <p:spPr>
          <a:xfrm>
            <a:off x="594360" y="5623560"/>
            <a:ext cx="82296" cy="640080"/>
          </a:xfrm>
          <a:prstGeom prst="rect">
            <a:avLst/>
          </a:prstGeom>
          <a:solidFill>
            <a:srgbClr val="B71C1C"/>
          </a:solidFill>
          <a:ln w="12700">
            <a:solidFill>
              <a:srgbClr val="B71C1C"/>
            </a:solidFill>
            <a:prstDash val="solid"/>
          </a:ln>
        </p:spPr>
      </p:sp>
      <p:sp>
        <p:nvSpPr>
          <p:cNvPr id="19" name="Text 17"/>
          <p:cNvSpPr/>
          <p:nvPr/>
        </p:nvSpPr>
        <p:spPr>
          <a:xfrm>
            <a:off x="914400" y="5623560"/>
            <a:ext cx="10545775" cy="640080"/>
          </a:xfrm>
          <a:prstGeom prst="rect">
            <a:avLst/>
          </a:prstGeom>
          <a:noFill/>
          <a:ln/>
        </p:spPr>
        <p:txBody>
          <a:bodyPr wrap="square" lIns="0" tIns="0" rIns="0" bIns="0" rtlCol="0" anchor="ctr"/>
          <a:lstStyle/>
          <a:p>
            <a:pPr indent="0" marL="0">
              <a:buNone/>
            </a:pPr>
            <a:r>
              <a:rPr lang="en-US" sz="1900" dirty="0">
                <a:solidFill>
                  <a:srgbClr val="334155"/>
                </a:solidFill>
                <a:latin typeface="Calibri" pitchFamily="34" charset="0"/>
                <a:ea typeface="Calibri" pitchFamily="34" charset="-122"/>
                <a:cs typeface="Calibri" pitchFamily="34" charset="-120"/>
              </a:rPr>
              <a:t>In den Raum geht man nur bei Grün oder Gelb.</a:t>
            </a:r>
            <a:endParaRPr lang="en-US" sz="1900" dirty="0"/>
          </a:p>
        </p:txBody>
      </p:sp>
      <p:sp>
        <p:nvSpPr>
          <p:cNvPr id="20" name="Text 18"/>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15</a:t>
            </a:r>
            <a:endParaRPr lang="en-US" sz="1000" dirty="0"/>
          </a:p>
        </p:txBody>
      </p:sp>
      <p:sp>
        <p:nvSpPr>
          <p:cNvPr id="21" name="Text 19">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2.3 MASSNAHMEN NACH DER AMPEL</a:t>
            </a:r>
            <a:endParaRPr lang="en-US" sz="3400" dirty="0"/>
          </a:p>
        </p:txBody>
      </p:sp>
      <p:sp>
        <p:nvSpPr>
          <p:cNvPr id="5" name="Shape 3"/>
          <p:cNvSpPr/>
          <p:nvPr/>
        </p:nvSpPr>
        <p:spPr>
          <a:xfrm>
            <a:off x="594360" y="1508760"/>
            <a:ext cx="3496970" cy="338328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2E8B57"/>
          </a:solidFill>
          <a:ln w="12700">
            <a:solidFill>
              <a:srgbClr val="2E8B57"/>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GRÜN</a:t>
            </a:r>
            <a:endParaRPr lang="en-US" sz="2100" dirty="0"/>
          </a:p>
        </p:txBody>
      </p:sp>
      <p:sp>
        <p:nvSpPr>
          <p:cNvPr id="8" name="Text 6"/>
          <p:cNvSpPr/>
          <p:nvPr/>
        </p:nvSpPr>
        <p:spPr>
          <a:xfrm>
            <a:off x="850392" y="2240280"/>
            <a:ext cx="3039770" cy="251460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Rauchverschluss setzen, möglichst nah am Brandherd eine Abluftöffnung schaffen, entrauchen, schadensarm vorgehen, sparsam mit Wasser.</a:t>
            </a:r>
            <a:endParaRPr lang="en-US" sz="1800" dirty="0"/>
          </a:p>
        </p:txBody>
      </p:sp>
      <p:sp>
        <p:nvSpPr>
          <p:cNvPr id="9" name="Shape 7"/>
          <p:cNvSpPr/>
          <p:nvPr/>
        </p:nvSpPr>
        <p:spPr>
          <a:xfrm>
            <a:off x="4347362" y="1508760"/>
            <a:ext cx="3496970" cy="338328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F5B800"/>
          </a:solidFill>
          <a:ln w="12700">
            <a:solidFill>
              <a:srgbClr val="F5B800"/>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GELB</a:t>
            </a:r>
            <a:endParaRPr lang="en-US" sz="2100" dirty="0"/>
          </a:p>
        </p:txBody>
      </p:sp>
      <p:sp>
        <p:nvSpPr>
          <p:cNvPr id="12" name="Text 10"/>
          <p:cNvSpPr/>
          <p:nvPr/>
        </p:nvSpPr>
        <p:spPr>
          <a:xfrm>
            <a:off x="4603394" y="2240280"/>
            <a:ext cx="3039770" cy="251460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Wie Grün, zusätzlich Löschmittel am Strahlrohr bereitstellen, begrenzte Öffnung im oberen Türbereich schaffen, Rauchschichten kühlen.</a:t>
            </a:r>
            <a:endParaRPr lang="en-US" sz="1800" dirty="0"/>
          </a:p>
        </p:txBody>
      </p:sp>
      <p:sp>
        <p:nvSpPr>
          <p:cNvPr id="13" name="Shape 11"/>
          <p:cNvSpPr/>
          <p:nvPr/>
        </p:nvSpPr>
        <p:spPr>
          <a:xfrm>
            <a:off x="8100365" y="1508760"/>
            <a:ext cx="3496970" cy="338328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C8102E"/>
          </a:solidFill>
          <a:ln w="12700">
            <a:solidFill>
              <a:srgbClr val="C8102E"/>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ROT</a:t>
            </a:r>
            <a:endParaRPr lang="en-US" sz="2100" dirty="0"/>
          </a:p>
        </p:txBody>
      </p:sp>
      <p:sp>
        <p:nvSpPr>
          <p:cNvPr id="16" name="Text 14"/>
          <p:cNvSpPr/>
          <p:nvPr/>
        </p:nvSpPr>
        <p:spPr>
          <a:xfrm>
            <a:off x="8356397" y="2240280"/>
            <a:ext cx="3039770" cy="251460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Rauchverschluss setzen, mehrere Abluftöffnungen von außen schaffen, erst danach Überdruckbelüftung, massiv Wasser von außen in den Brandraum.</a:t>
            </a:r>
            <a:endParaRPr lang="en-US" sz="18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16</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2.4 BESONDERE BRANDPHÄNOMENE</a:t>
            </a:r>
            <a:endParaRPr lang="en-US" sz="3400" dirty="0"/>
          </a:p>
        </p:txBody>
      </p:sp>
      <p:sp>
        <p:nvSpPr>
          <p:cNvPr id="5" name="Shape 3"/>
          <p:cNvSpPr/>
          <p:nvPr/>
        </p:nvSpPr>
        <p:spPr>
          <a:xfrm>
            <a:off x="594360" y="1508760"/>
            <a:ext cx="3496970" cy="3566160"/>
          </a:xfrm>
          <a:prstGeom prst="rect">
            <a:avLst/>
          </a:prstGeom>
          <a:solidFill>
            <a:srgbClr val="FFFFFF"/>
          </a:solidFill>
          <a:ln w="9525">
            <a:solidFill>
              <a:srgbClr val="E2E8F0"/>
            </a:solidFill>
            <a:prstDash val="solid"/>
          </a:ln>
        </p:spPr>
      </p:sp>
      <p:sp>
        <p:nvSpPr>
          <p:cNvPr id="6" name="Shape 4"/>
          <p:cNvSpPr/>
          <p:nvPr/>
        </p:nvSpPr>
        <p:spPr>
          <a:xfrm>
            <a:off x="594360" y="1508760"/>
            <a:ext cx="3496970" cy="64008"/>
          </a:xfrm>
          <a:prstGeom prst="rect">
            <a:avLst/>
          </a:prstGeom>
          <a:solidFill>
            <a:srgbClr val="1E3A8A"/>
          </a:solidFill>
          <a:ln w="12700">
            <a:solidFill>
              <a:srgbClr val="1E3A8A"/>
            </a:solidFill>
            <a:prstDash val="solid"/>
          </a:ln>
        </p:spPr>
      </p:sp>
      <p:sp>
        <p:nvSpPr>
          <p:cNvPr id="7" name="Text 5"/>
          <p:cNvSpPr/>
          <p:nvPr/>
        </p:nvSpPr>
        <p:spPr>
          <a:xfrm>
            <a:off x="850392"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RAUCHDURCHZÜNDUNG</a:t>
            </a:r>
            <a:endParaRPr lang="en-US" sz="2100" dirty="0"/>
          </a:p>
        </p:txBody>
      </p:sp>
      <p:sp>
        <p:nvSpPr>
          <p:cNvPr id="8" name="Text 6"/>
          <p:cNvSpPr/>
          <p:nvPr/>
        </p:nvSpPr>
        <p:spPr>
          <a:xfrm>
            <a:off x="850392" y="2240280"/>
            <a:ext cx="3039770" cy="26974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Pyrolyse- und Schwelgase in der Rauchschicht zünden (Rollover).</a:t>
            </a:r>
            <a:endParaRPr lang="en-US" sz="1700" dirty="0"/>
          </a:p>
        </p:txBody>
      </p:sp>
      <p:sp>
        <p:nvSpPr>
          <p:cNvPr id="9" name="Shape 7"/>
          <p:cNvSpPr/>
          <p:nvPr/>
        </p:nvSpPr>
        <p:spPr>
          <a:xfrm>
            <a:off x="4347362" y="1508760"/>
            <a:ext cx="3496970" cy="3566160"/>
          </a:xfrm>
          <a:prstGeom prst="rect">
            <a:avLst/>
          </a:prstGeom>
          <a:solidFill>
            <a:srgbClr val="FFFFFF"/>
          </a:solidFill>
          <a:ln w="9525">
            <a:solidFill>
              <a:srgbClr val="E2E8F0"/>
            </a:solidFill>
            <a:prstDash val="solid"/>
          </a:ln>
        </p:spPr>
      </p:sp>
      <p:sp>
        <p:nvSpPr>
          <p:cNvPr id="10" name="Shape 8"/>
          <p:cNvSpPr/>
          <p:nvPr/>
        </p:nvSpPr>
        <p:spPr>
          <a:xfrm>
            <a:off x="4347362" y="1508760"/>
            <a:ext cx="3496970" cy="64008"/>
          </a:xfrm>
          <a:prstGeom prst="rect">
            <a:avLst/>
          </a:prstGeom>
          <a:solidFill>
            <a:srgbClr val="1E3A8A"/>
          </a:solidFill>
          <a:ln w="12700">
            <a:solidFill>
              <a:srgbClr val="1E3A8A"/>
            </a:solidFill>
            <a:prstDash val="solid"/>
          </a:ln>
        </p:spPr>
      </p:sp>
      <p:sp>
        <p:nvSpPr>
          <p:cNvPr id="11" name="Text 9"/>
          <p:cNvSpPr/>
          <p:nvPr/>
        </p:nvSpPr>
        <p:spPr>
          <a:xfrm>
            <a:off x="4603394"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RAUMDURCHZÜNDUNG</a:t>
            </a:r>
            <a:endParaRPr lang="en-US" sz="2100" dirty="0"/>
          </a:p>
        </p:txBody>
      </p:sp>
      <p:sp>
        <p:nvSpPr>
          <p:cNvPr id="12" name="Text 10"/>
          <p:cNvSpPr/>
          <p:nvPr/>
        </p:nvSpPr>
        <p:spPr>
          <a:xfrm>
            <a:off x="4603394" y="2240280"/>
            <a:ext cx="3039770" cy="26974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Übergang vom Entstehungsbrand zum Vollbrand (Flashover). Anzeichen: sehr starker Temperaturanstieg, Absinken der neutralen Zone, Flammenzungen an der Grenze Rauch/Luft.</a:t>
            </a:r>
            <a:endParaRPr lang="en-US" sz="1700" dirty="0"/>
          </a:p>
        </p:txBody>
      </p:sp>
      <p:sp>
        <p:nvSpPr>
          <p:cNvPr id="13" name="Shape 11"/>
          <p:cNvSpPr/>
          <p:nvPr/>
        </p:nvSpPr>
        <p:spPr>
          <a:xfrm>
            <a:off x="8100365" y="1508760"/>
            <a:ext cx="3496970" cy="3566160"/>
          </a:xfrm>
          <a:prstGeom prst="rect">
            <a:avLst/>
          </a:prstGeom>
          <a:solidFill>
            <a:srgbClr val="FFFFFF"/>
          </a:solidFill>
          <a:ln w="9525">
            <a:solidFill>
              <a:srgbClr val="E2E8F0"/>
            </a:solidFill>
            <a:prstDash val="solid"/>
          </a:ln>
        </p:spPr>
      </p:sp>
      <p:sp>
        <p:nvSpPr>
          <p:cNvPr id="14" name="Shape 12"/>
          <p:cNvSpPr/>
          <p:nvPr/>
        </p:nvSpPr>
        <p:spPr>
          <a:xfrm>
            <a:off x="8100365" y="1508760"/>
            <a:ext cx="3496970" cy="64008"/>
          </a:xfrm>
          <a:prstGeom prst="rect">
            <a:avLst/>
          </a:prstGeom>
          <a:solidFill>
            <a:srgbClr val="1E3A8A"/>
          </a:solidFill>
          <a:ln w="12700">
            <a:solidFill>
              <a:srgbClr val="1E3A8A"/>
            </a:solidFill>
            <a:prstDash val="solid"/>
          </a:ln>
        </p:spPr>
      </p:sp>
      <p:sp>
        <p:nvSpPr>
          <p:cNvPr id="15" name="Text 13"/>
          <p:cNvSpPr/>
          <p:nvPr/>
        </p:nvSpPr>
        <p:spPr>
          <a:xfrm>
            <a:off x="8356397" y="1691640"/>
            <a:ext cx="303977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RAUCHEXPLOSION</a:t>
            </a:r>
            <a:endParaRPr lang="en-US" sz="2100" dirty="0"/>
          </a:p>
        </p:txBody>
      </p:sp>
      <p:sp>
        <p:nvSpPr>
          <p:cNvPr id="16" name="Text 14"/>
          <p:cNvSpPr/>
          <p:nvPr/>
        </p:nvSpPr>
        <p:spPr>
          <a:xfrm>
            <a:off x="8356397" y="2240280"/>
            <a:ext cx="3039770" cy="2697480"/>
          </a:xfrm>
          <a:prstGeom prst="rect">
            <a:avLst/>
          </a:prstGeom>
          <a:noFill/>
          <a:ln/>
        </p:spPr>
        <p:txBody>
          <a:bodyPr wrap="square" lIns="0" tIns="0" rIns="0" bIns="0" rtlCol="0" anchor="t"/>
          <a:lstStyle/>
          <a:p>
            <a:pPr indent="0" marL="0">
              <a:buNone/>
            </a:pPr>
            <a:r>
              <a:rPr lang="en-US" sz="1700" dirty="0">
                <a:solidFill>
                  <a:srgbClr val="334155"/>
                </a:solidFill>
                <a:latin typeface="Calibri" pitchFamily="34" charset="0"/>
                <a:ea typeface="Calibri" pitchFamily="34" charset="-122"/>
                <a:cs typeface="Calibri" pitchFamily="34" charset="-120"/>
              </a:rPr>
              <a:t>Im geschlossenen, unterventilierten Raum zündet beim Öffnen das Gemisch (Backdraft). Indizien: rußgeschwärzte Scheiben, Luftzug im Wechsel. Von außen kühlen.</a:t>
            </a:r>
            <a:endParaRPr lang="en-US" sz="1700" dirty="0"/>
          </a:p>
        </p:txBody>
      </p:sp>
      <p:sp>
        <p:nvSpPr>
          <p:cNvPr id="17" name="Text 15"/>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17</a:t>
            </a:r>
            <a:endParaRPr lang="en-US" sz="1000" dirty="0"/>
          </a:p>
        </p:txBody>
      </p:sp>
      <p:sp>
        <p:nvSpPr>
          <p:cNvPr id="18" name="Text 16">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2.5 DYNAMISCHE ROHRFÜHRUNG</a:t>
            </a:r>
            <a:endParaRPr lang="en-US" sz="34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Dynamisch: </a:t>
                      </a:r>
                      <a:pPr indent="0" marL="0">
                        <a:buNone/>
                      </a:pPr>
                      <a:r>
                        <a:rPr lang="en-US" sz="1800" dirty="0">
                          <a:solidFill>
                            <a:srgbClr val="334155"/>
                          </a:solidFill>
                          <a:latin typeface="Calibri" pitchFamily="34" charset="0"/>
                          <a:ea typeface="Calibri" pitchFamily="34" charset="-122"/>
                          <a:cs typeface="Calibri" pitchFamily="34" charset="-120"/>
                        </a:rPr>
                        <a:t>Trupp und Strahlrohr bewegen sich, Sprühbild und Menge passen sich an. Das Rohr wird immer wieder geschlossen, kein Dauerfeuer.</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Temperaturcheck: </a:t>
                      </a:r>
                      <a:pPr indent="0" marL="0">
                        <a:buNone/>
                      </a:pPr>
                      <a:r>
                        <a:rPr lang="en-US" sz="1800" dirty="0">
                          <a:solidFill>
                            <a:srgbClr val="334155"/>
                          </a:solidFill>
                          <a:latin typeface="Calibri" pitchFamily="34" charset="0"/>
                          <a:ea typeface="Calibri" pitchFamily="34" charset="-122"/>
                          <a:cs typeface="Calibri" pitchFamily="34" charset="-120"/>
                        </a:rPr>
                        <a:t>kurzer Sprühstoß schräg nach oben vorn. Kommt Wasser zurück, ist der Rauch kalt.</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Kleines Feuer: </a:t>
                      </a:r>
                      <a:pPr indent="0" marL="0">
                        <a:buNone/>
                      </a:pPr>
                      <a:r>
                        <a:rPr lang="en-US" sz="1800" dirty="0">
                          <a:solidFill>
                            <a:srgbClr val="334155"/>
                          </a:solidFill>
                          <a:latin typeface="Calibri" pitchFamily="34" charset="0"/>
                          <a:ea typeface="Calibri" pitchFamily="34" charset="-122"/>
                          <a:cs typeface="Calibri" pitchFamily="34" charset="-120"/>
                        </a:rPr>
                        <a:t>wenig Wasser. Großes Feuer: viel Wasser.</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Gefahr: </a:t>
                      </a:r>
                      <a:pPr indent="0" marL="0">
                        <a:buNone/>
                      </a:pPr>
                      <a:r>
                        <a:rPr lang="en-US" sz="1800" dirty="0">
                          <a:solidFill>
                            <a:srgbClr val="334155"/>
                          </a:solidFill>
                          <a:latin typeface="Calibri" pitchFamily="34" charset="0"/>
                          <a:ea typeface="Calibri" pitchFamily="34" charset="-122"/>
                          <a:cs typeface="Calibri" pitchFamily="34" charset="-120"/>
                        </a:rPr>
                        <a:t>Verbrühung durch Dampf, Verbrennung durch heruntergedrückte Brandgase, provozierte Durchzündung.</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Flashover-Training im Brandhaus">    </p:cNvPr>
          <p:cNvPicPr>
            <a:picLocks noChangeAspect="1"/>
          </p:cNvPicPr>
          <p:nvPr/>
        </p:nvPicPr>
        <p:blipFill>
          <a:blip r:embed="rId1"/>
          <a:stretch>
            <a:fillRect/>
          </a:stretch>
        </p:blipFill>
        <p:spPr>
          <a:xfrm>
            <a:off x="6675120" y="1463040"/>
            <a:ext cx="4922215" cy="3450678"/>
          </a:xfrm>
          <a:prstGeom prst="rect">
            <a:avLst/>
          </a:prstGeom>
        </p:spPr>
      </p:pic>
      <p:sp>
        <p:nvSpPr>
          <p:cNvPr id="7" name="Text 3"/>
          <p:cNvSpPr/>
          <p:nvPr/>
        </p:nvSpPr>
        <p:spPr>
          <a:xfrm>
            <a:off x="6675120" y="4950294"/>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Airman 1st Class Kenneth Norman, Public domain</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18</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2.6 RAUCHGASKÜHLUNG UND RAUMKÜHLUNG</a:t>
            </a:r>
            <a:endParaRPr lang="en-US" sz="3100" dirty="0"/>
          </a:p>
        </p:txBody>
      </p:sp>
      <p:sp>
        <p:nvSpPr>
          <p:cNvPr id="5" name="Shape 3"/>
          <p:cNvSpPr/>
          <p:nvPr/>
        </p:nvSpPr>
        <p:spPr>
          <a:xfrm>
            <a:off x="594360" y="1508760"/>
            <a:ext cx="5373472" cy="3566160"/>
          </a:xfrm>
          <a:prstGeom prst="rect">
            <a:avLst/>
          </a:prstGeom>
          <a:solidFill>
            <a:srgbClr val="FFFFFF"/>
          </a:solidFill>
          <a:ln w="9525">
            <a:solidFill>
              <a:srgbClr val="E2E8F0"/>
            </a:solidFill>
            <a:prstDash val="solid"/>
          </a:ln>
        </p:spPr>
      </p:sp>
      <p:sp>
        <p:nvSpPr>
          <p:cNvPr id="6" name="Shape 4"/>
          <p:cNvSpPr/>
          <p:nvPr/>
        </p:nvSpPr>
        <p:spPr>
          <a:xfrm>
            <a:off x="594360" y="1508760"/>
            <a:ext cx="5373472" cy="64008"/>
          </a:xfrm>
          <a:prstGeom prst="rect">
            <a:avLst/>
          </a:prstGeom>
          <a:solidFill>
            <a:srgbClr val="1E3A8A"/>
          </a:solidFill>
          <a:ln w="12700">
            <a:solidFill>
              <a:srgbClr val="1E3A8A"/>
            </a:solidFill>
            <a:prstDash val="solid"/>
          </a:ln>
        </p:spPr>
      </p:sp>
      <p:sp>
        <p:nvSpPr>
          <p:cNvPr id="7" name="Text 5"/>
          <p:cNvSpPr/>
          <p:nvPr/>
        </p:nvSpPr>
        <p:spPr>
          <a:xfrm>
            <a:off x="850392" y="1691640"/>
            <a:ext cx="4916272"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RAUCHGASKÜHLUNG</a:t>
            </a:r>
            <a:endParaRPr lang="en-US" sz="2100" dirty="0"/>
          </a:p>
        </p:txBody>
      </p:sp>
      <p:sp>
        <p:nvSpPr>
          <p:cNvPr id="8" name="Text 6"/>
          <p:cNvSpPr/>
          <p:nvPr/>
        </p:nvSpPr>
        <p:spPr>
          <a:xfrm>
            <a:off x="850392" y="2240280"/>
            <a:ext cx="4916272" cy="26974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Dynamisch in die Rauchschicht, etwa 45° Sprühwinkel, etwa 200 l/min. Dem Rauch wird Energie entzogen, danach direkte Brandbekämpfung.</a:t>
            </a:r>
            <a:endParaRPr lang="en-US" sz="1900" dirty="0"/>
          </a:p>
        </p:txBody>
      </p:sp>
      <p:sp>
        <p:nvSpPr>
          <p:cNvPr id="9" name="Shape 7"/>
          <p:cNvSpPr/>
          <p:nvPr/>
        </p:nvSpPr>
        <p:spPr>
          <a:xfrm>
            <a:off x="6223864" y="1508760"/>
            <a:ext cx="5373472" cy="3566160"/>
          </a:xfrm>
          <a:prstGeom prst="rect">
            <a:avLst/>
          </a:prstGeom>
          <a:solidFill>
            <a:srgbClr val="FFFFFF"/>
          </a:solidFill>
          <a:ln w="9525">
            <a:solidFill>
              <a:srgbClr val="E2E8F0"/>
            </a:solidFill>
            <a:prstDash val="solid"/>
          </a:ln>
        </p:spPr>
      </p:sp>
      <p:sp>
        <p:nvSpPr>
          <p:cNvPr id="10" name="Shape 8"/>
          <p:cNvSpPr/>
          <p:nvPr/>
        </p:nvSpPr>
        <p:spPr>
          <a:xfrm>
            <a:off x="6223864" y="1508760"/>
            <a:ext cx="5373472" cy="64008"/>
          </a:xfrm>
          <a:prstGeom prst="rect">
            <a:avLst/>
          </a:prstGeom>
          <a:solidFill>
            <a:srgbClr val="1E3A8A"/>
          </a:solidFill>
          <a:ln w="12700">
            <a:solidFill>
              <a:srgbClr val="1E3A8A"/>
            </a:solidFill>
            <a:prstDash val="solid"/>
          </a:ln>
        </p:spPr>
      </p:sp>
      <p:sp>
        <p:nvSpPr>
          <p:cNvPr id="11" name="Text 9"/>
          <p:cNvSpPr/>
          <p:nvPr/>
        </p:nvSpPr>
        <p:spPr>
          <a:xfrm>
            <a:off x="6479896" y="1691640"/>
            <a:ext cx="4916272" cy="82296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RAUMKÜHLUNG (WAND – DECKE – WAND)</a:t>
            </a:r>
            <a:endParaRPr lang="en-US" sz="2100" dirty="0"/>
          </a:p>
        </p:txBody>
      </p:sp>
      <p:sp>
        <p:nvSpPr>
          <p:cNvPr id="12" name="Text 10"/>
          <p:cNvSpPr/>
          <p:nvPr/>
        </p:nvSpPr>
        <p:spPr>
          <a:xfrm>
            <a:off x="6479896" y="2606040"/>
            <a:ext cx="4916272" cy="233172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Bei Vollbrand, mindestens 200 l/min, Strahl senkrecht in die Rauchschicht, dann mit ruhigen Seitwärtsbewegungen von Wand über Decke zur anderen Wand. 6 bis 12 Sekunden entsprechen etwa 20 bis 40 l. Tür danach schließen.</a:t>
            </a:r>
            <a:endParaRPr lang="en-US" sz="1900" dirty="0"/>
          </a:p>
        </p:txBody>
      </p:sp>
      <p:sp>
        <p:nvSpPr>
          <p:cNvPr id="13" name="Text 11"/>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19</a:t>
            </a:r>
            <a:endParaRPr lang="en-US" sz="1000" dirty="0"/>
          </a:p>
        </p:txBody>
      </p:sp>
      <p:sp>
        <p:nvSpPr>
          <p:cNvPr id="14" name="Text 12">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2.7 SCHLAUCHMANAGEMENT</a:t>
            </a:r>
            <a:endParaRPr lang="en-US" sz="3400" dirty="0"/>
          </a:p>
        </p:txBody>
      </p:sp>
      <p:graphicFrame>
        <p:nvGraphicFramePr>
          <p:cNvPr id="21"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Mindestens: </a:t>
                      </a:r>
                      <a:pPr indent="0" marL="0">
                        <a:buNone/>
                      </a:pPr>
                      <a:r>
                        <a:rPr lang="en-US" sz="2000" dirty="0">
                          <a:solidFill>
                            <a:srgbClr val="334155"/>
                          </a:solidFill>
                          <a:latin typeface="Calibri" pitchFamily="34" charset="0"/>
                          <a:ea typeface="Calibri" pitchFamily="34" charset="-122"/>
                          <a:cs typeface="Calibri" pitchFamily="34" charset="-120"/>
                        </a:rPr>
                        <a:t>ein C-Schlauch zwischen Verteiler und Gebäudeeingang, ein C-Schlauch pro Geschoss, mindestens einer, besser zwei pro abzusuchender Nutzungseinheit.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Schlauchreserve </a:t>
                      </a:r>
                      <a:pPr indent="0" marL="0">
                        <a:buNone/>
                      </a:pPr>
                      <a:r>
                        <a:rPr lang="en-US" sz="2000" dirty="0">
                          <a:solidFill>
                            <a:srgbClr val="334155"/>
                          </a:solidFill>
                          <a:latin typeface="Calibri" pitchFamily="34" charset="0"/>
                          <a:ea typeface="Calibri" pitchFamily="34" charset="-122"/>
                          <a:cs typeface="Calibri" pitchFamily="34" charset="-120"/>
                        </a:rPr>
                        <a:t>vor die Brandwohnung legen, nicht vor das Gebäude.</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Treppe: </a:t>
                      </a:r>
                      <a:pPr indent="0" marL="0">
                        <a:buNone/>
                      </a:pPr>
                      <a:r>
                        <a:rPr lang="en-US" sz="2000" dirty="0">
                          <a:solidFill>
                            <a:srgbClr val="334155"/>
                          </a:solidFill>
                          <a:latin typeface="Calibri" pitchFamily="34" charset="0"/>
                          <a:ea typeface="Calibri" pitchFamily="34" charset="-122"/>
                          <a:cs typeface="Calibri" pitchFamily="34" charset="-120"/>
                        </a:rPr>
                        <a:t>Schläuche mit Schlauchhalter sichern, Nachziehen auf der Treppe ist kaum möglich.</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Wasser am Strahlrohr </a:t>
                      </a:r>
                      <a:pPr indent="0" marL="0">
                        <a:buNone/>
                      </a:pPr>
                      <a:r>
                        <a:rPr lang="en-US" sz="2000" dirty="0">
                          <a:solidFill>
                            <a:srgbClr val="334155"/>
                          </a:solidFill>
                          <a:latin typeface="Calibri" pitchFamily="34" charset="0"/>
                          <a:ea typeface="Calibri" pitchFamily="34" charset="-122"/>
                          <a:cs typeface="Calibri" pitchFamily="34" charset="-120"/>
                        </a:rPr>
                        <a:t>ab der Rauchgrenze, Leitung entlüften.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20</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2.8 MOBILER RAUCHVERSCHLUSS: NUTZEN UND GRENZEN</a:t>
            </a:r>
            <a:endParaRPr lang="en-US" sz="28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900" b="1" dirty="0">
                          <a:solidFill>
                            <a:srgbClr val="0F172A"/>
                          </a:solidFill>
                          <a:latin typeface="Calibri" pitchFamily="34" charset="0"/>
                          <a:ea typeface="Calibri" pitchFamily="34" charset="-122"/>
                          <a:cs typeface="Calibri" pitchFamily="34" charset="-120"/>
                        </a:rPr>
                        <a:t>Nutzen: </a:t>
                      </a:r>
                      <a:pPr indent="0" marL="0">
                        <a:buNone/>
                      </a:pPr>
                      <a:r>
                        <a:rPr lang="en-US" sz="1900" dirty="0">
                          <a:solidFill>
                            <a:srgbClr val="334155"/>
                          </a:solidFill>
                          <a:latin typeface="Calibri" pitchFamily="34" charset="0"/>
                          <a:ea typeface="Calibri" pitchFamily="34" charset="-122"/>
                          <a:cs typeface="Calibri" pitchFamily="34" charset="-120"/>
                        </a:rPr>
                        <a:t>Treppenräume und Flure bleiben rauchfrei, Angriffswege lassen sich entrauchen, Stichflammen beim Türöffnen werden reduziert.</a:t>
                      </a:r>
                      <a:endParaRPr lang="en-US" sz="19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900" b="1" dirty="0">
                          <a:solidFill>
                            <a:srgbClr val="0F172A"/>
                          </a:solidFill>
                          <a:latin typeface="Calibri" pitchFamily="34" charset="0"/>
                          <a:ea typeface="Calibri" pitchFamily="34" charset="-122"/>
                          <a:cs typeface="Calibri" pitchFamily="34" charset="-120"/>
                        </a:rPr>
                        <a:t>Grenzen: </a:t>
                      </a:r>
                      <a:pPr indent="0" marL="0">
                        <a:buNone/>
                      </a:pPr>
                      <a:r>
                        <a:rPr lang="en-US" sz="1900" dirty="0">
                          <a:solidFill>
                            <a:srgbClr val="334155"/>
                          </a:solidFill>
                          <a:latin typeface="Calibri" pitchFamily="34" charset="0"/>
                          <a:ea typeface="Calibri" pitchFamily="34" charset="-122"/>
                          <a:cs typeface="Calibri" pitchFamily="34" charset="-120"/>
                        </a:rPr>
                        <a:t>funktioniert nur bei rechtwinkliger Türzarge, ist nur Rauch-, keine Flammenbarriere, beseitigt nicht die Gefahr einer Rauchgasdurchzündung.</a:t>
                      </a:r>
                      <a:endParaRPr lang="en-US" sz="19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300" b="1" dirty="0">
                          <a:solidFill>
                            <a:srgbClr val="B71C1C"/>
                          </a:solidFill>
                          <a:latin typeface="Arial Narrow" pitchFamily="34" charset="0"/>
                          <a:ea typeface="Arial Narrow" pitchFamily="34" charset="-122"/>
                          <a:cs typeface="Arial Narrow" pitchFamily="34" charset="-120"/>
                        </a:rPr>
                        <a:t>›</a:t>
                      </a:r>
                      <a:endParaRPr lang="en-US" sz="23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900" b="1" dirty="0">
                          <a:solidFill>
                            <a:srgbClr val="0F172A"/>
                          </a:solidFill>
                          <a:latin typeface="Calibri" pitchFamily="34" charset="0"/>
                          <a:ea typeface="Calibri" pitchFamily="34" charset="-122"/>
                          <a:cs typeface="Calibri" pitchFamily="34" charset="-120"/>
                        </a:rPr>
                        <a:t>Menschenrettung </a:t>
                      </a:r>
                      <a:pPr indent="0" marL="0">
                        <a:buNone/>
                      </a:pPr>
                      <a:r>
                        <a:rPr lang="en-US" sz="1900" dirty="0">
                          <a:solidFill>
                            <a:srgbClr val="334155"/>
                          </a:solidFill>
                          <a:latin typeface="Calibri" pitchFamily="34" charset="0"/>
                          <a:ea typeface="Calibri" pitchFamily="34" charset="-122"/>
                          <a:cs typeface="Calibri" pitchFamily="34" charset="-120"/>
                        </a:rPr>
                        <a:t>darf dadurch nicht verzögert werden.</a:t>
                      </a:r>
                      <a:endParaRPr lang="en-US" sz="19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Mobiler Rauchverschluss">    </p:cNvPr>
          <p:cNvPicPr>
            <a:picLocks noChangeAspect="1"/>
          </p:cNvPicPr>
          <p:nvPr/>
        </p:nvPicPr>
        <p:blipFill>
          <a:blip r:embed="rId1"/>
          <a:stretch>
            <a:fillRect/>
          </a:stretch>
        </p:blipFill>
        <p:spPr>
          <a:xfrm>
            <a:off x="7826441" y="1463040"/>
            <a:ext cx="2619572" cy="4480560"/>
          </a:xfrm>
          <a:prstGeom prst="rect">
            <a:avLst/>
          </a:prstGeom>
        </p:spPr>
      </p:pic>
      <p:sp>
        <p:nvSpPr>
          <p:cNvPr id="7" name="Text 3"/>
          <p:cNvSpPr/>
          <p:nvPr/>
        </p:nvSpPr>
        <p:spPr>
          <a:xfrm>
            <a:off x="6675120" y="5980176"/>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Christoph Ziehr, CC BY-SA 3.0</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21</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03</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VORGEHEN IM RAUCH</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Tür öffnen · Vorgehen im Rauch · Ausbildung  ·  22</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3.1 ORIENTIERUNG AN DER WAND</a:t>
            </a:r>
            <a:endParaRPr lang="en-US" sz="3400" dirty="0"/>
          </a:p>
        </p:txBody>
      </p:sp>
      <p:graphicFrame>
        <p:nvGraphicFramePr>
          <p:cNvPr id="24"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b="1" dirty="0">
                          <a:solidFill>
                            <a:srgbClr val="0F172A"/>
                          </a:solidFill>
                          <a:latin typeface="Calibri" pitchFamily="34" charset="0"/>
                          <a:ea typeface="Calibri" pitchFamily="34" charset="-122"/>
                          <a:cs typeface="Calibri" pitchFamily="34" charset="-120"/>
                        </a:rPr>
                        <a:t>Wand wählen: </a:t>
                      </a:r>
                      <a:pPr indent="0" marL="0">
                        <a:buNone/>
                      </a:pPr>
                      <a:r>
                        <a:rPr lang="en-US" sz="2100" dirty="0">
                          <a:solidFill>
                            <a:srgbClr val="334155"/>
                          </a:solidFill>
                          <a:latin typeface="Calibri" pitchFamily="34" charset="0"/>
                          <a:ea typeface="Calibri" pitchFamily="34" charset="-122"/>
                          <a:cs typeface="Calibri" pitchFamily="34" charset="-120"/>
                        </a:rPr>
                        <a:t>Der Trupp geht rechts- oder linkshändig an einer Wand entlang. Die Seite wird mit dem Gruppenführer abgesprochen.</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b="1" dirty="0">
                          <a:solidFill>
                            <a:srgbClr val="0F172A"/>
                          </a:solidFill>
                          <a:latin typeface="Calibri" pitchFamily="34" charset="0"/>
                          <a:ea typeface="Calibri" pitchFamily="34" charset="-122"/>
                          <a:cs typeface="Calibri" pitchFamily="34" charset="-120"/>
                        </a:rPr>
                        <a:t>Warum die Wand? </a:t>
                      </a:r>
                      <a:pPr indent="0" marL="0">
                        <a:buNone/>
                      </a:pPr>
                      <a:r>
                        <a:rPr lang="en-US" sz="2100" dirty="0">
                          <a:solidFill>
                            <a:srgbClr val="334155"/>
                          </a:solidFill>
                          <a:latin typeface="Calibri" pitchFamily="34" charset="0"/>
                          <a:ea typeface="Calibri" pitchFamily="34" charset="-122"/>
                          <a:cs typeface="Calibri" pitchFamily="34" charset="-120"/>
                        </a:rPr>
                        <a:t>Sie gibt eine feste Orientierungslinie und führt zurück. Wer mitten im Raum geht, verliert in Sekunden die Richtung.</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b="1" dirty="0">
                          <a:solidFill>
                            <a:srgbClr val="0F172A"/>
                          </a:solidFill>
                          <a:latin typeface="Calibri" pitchFamily="34" charset="0"/>
                          <a:ea typeface="Calibri" pitchFamily="34" charset="-122"/>
                          <a:cs typeface="Calibri" pitchFamily="34" charset="-120"/>
                        </a:rPr>
                        <a:t>Rückweg: </a:t>
                      </a:r>
                      <a:pPr indent="0" marL="0">
                        <a:buNone/>
                      </a:pPr>
                      <a:r>
                        <a:rPr lang="en-US" sz="2100" dirty="0">
                          <a:solidFill>
                            <a:srgbClr val="334155"/>
                          </a:solidFill>
                          <a:latin typeface="Calibri" pitchFamily="34" charset="0"/>
                          <a:ea typeface="Calibri" pitchFamily="34" charset="-122"/>
                          <a:cs typeface="Calibri" pitchFamily="34" charset="-120"/>
                        </a:rPr>
                        <a:t>Die Angriffsleitung dient als Leitlinie.</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b="1" dirty="0">
                          <a:solidFill>
                            <a:srgbClr val="0F172A"/>
                          </a:solidFill>
                          <a:latin typeface="Calibri" pitchFamily="34" charset="0"/>
                          <a:ea typeface="Calibri" pitchFamily="34" charset="-122"/>
                          <a:cs typeface="Calibri" pitchFamily="34" charset="-120"/>
                        </a:rPr>
                        <a:t>Nacheinander absuchen, </a:t>
                      </a:r>
                      <a:pPr indent="0" marL="0">
                        <a:buNone/>
                      </a:pPr>
                      <a:r>
                        <a:rPr lang="en-US" sz="2100" dirty="0">
                          <a:solidFill>
                            <a:srgbClr val="334155"/>
                          </a:solidFill>
                          <a:latin typeface="Calibri" pitchFamily="34" charset="0"/>
                          <a:ea typeface="Calibri" pitchFamily="34" charset="-122"/>
                          <a:cs typeface="Calibri" pitchFamily="34" charset="-120"/>
                        </a:rPr>
                        <a:t>durchsuchte Türen markieren.</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23</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3.2 KÖRPERHALTUNG UND ABTASTEN</a:t>
            </a:r>
            <a:endParaRPr lang="en-US" sz="3400" dirty="0"/>
          </a:p>
        </p:txBody>
      </p:sp>
      <p:graphicFrame>
        <p:nvGraphicFramePr>
          <p:cNvPr id="25"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600" b="1" dirty="0">
                          <a:solidFill>
                            <a:srgbClr val="B71C1C"/>
                          </a:solidFill>
                          <a:latin typeface="Arial Narrow" pitchFamily="34" charset="0"/>
                          <a:ea typeface="Arial Narrow" pitchFamily="34" charset="-122"/>
                          <a:cs typeface="Arial Narrow" pitchFamily="34" charset="-120"/>
                        </a:rPr>
                        <a:t>›</a:t>
                      </a:r>
                      <a:endParaRPr lang="en-US" sz="26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200" b="1" dirty="0">
                          <a:solidFill>
                            <a:srgbClr val="0F172A"/>
                          </a:solidFill>
                          <a:latin typeface="Calibri" pitchFamily="34" charset="0"/>
                          <a:ea typeface="Calibri" pitchFamily="34" charset="-122"/>
                          <a:cs typeface="Calibri" pitchFamily="34" charset="-120"/>
                        </a:rPr>
                        <a:t>Schwerpunkt </a:t>
                      </a:r>
                      <a:pPr indent="0" marL="0">
                        <a:buNone/>
                      </a:pPr>
                      <a:r>
                        <a:rPr lang="en-US" sz="2200" dirty="0">
                          <a:solidFill>
                            <a:srgbClr val="334155"/>
                          </a:solidFill>
                          <a:latin typeface="Calibri" pitchFamily="34" charset="0"/>
                          <a:ea typeface="Calibri" pitchFamily="34" charset="-122"/>
                          <a:cs typeface="Calibri" pitchFamily="34" charset="-120"/>
                        </a:rPr>
                        <a:t>nach hinten verlagern. Wer das Gewicht über den vorderen Fuß schiebt, stürzt bei einem Loch.</a:t>
                      </a:r>
                      <a:endParaRPr lang="en-US" sz="22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600" b="1" dirty="0">
                          <a:solidFill>
                            <a:srgbClr val="B71C1C"/>
                          </a:solidFill>
                          <a:latin typeface="Arial Narrow" pitchFamily="34" charset="0"/>
                          <a:ea typeface="Arial Narrow" pitchFamily="34" charset="-122"/>
                          <a:cs typeface="Arial Narrow" pitchFamily="34" charset="-120"/>
                        </a:rPr>
                        <a:t>›</a:t>
                      </a:r>
                      <a:endParaRPr lang="en-US" sz="26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200" b="1" dirty="0">
                          <a:solidFill>
                            <a:srgbClr val="0F172A"/>
                          </a:solidFill>
                          <a:latin typeface="Calibri" pitchFamily="34" charset="0"/>
                          <a:ea typeface="Calibri" pitchFamily="34" charset="-122"/>
                          <a:cs typeface="Calibri" pitchFamily="34" charset="-120"/>
                        </a:rPr>
                        <a:t>Ein Bein nach vorn </a:t>
                      </a:r>
                      <a:pPr indent="0" marL="0">
                        <a:buNone/>
                      </a:pPr>
                      <a:r>
                        <a:rPr lang="en-US" sz="2200" dirty="0">
                          <a:solidFill>
                            <a:srgbClr val="334155"/>
                          </a:solidFill>
                          <a:latin typeface="Calibri" pitchFamily="34" charset="0"/>
                          <a:ea typeface="Calibri" pitchFamily="34" charset="-122"/>
                          <a:cs typeface="Calibri" pitchFamily="34" charset="-120"/>
                        </a:rPr>
                        <a:t>ausstrecken und den Boden abtasten. Das Standbein trägt.</a:t>
                      </a:r>
                      <a:endParaRPr lang="en-US" sz="22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600" b="1" dirty="0">
                          <a:solidFill>
                            <a:srgbClr val="B71C1C"/>
                          </a:solidFill>
                          <a:latin typeface="Arial Narrow" pitchFamily="34" charset="0"/>
                          <a:ea typeface="Arial Narrow" pitchFamily="34" charset="-122"/>
                          <a:cs typeface="Arial Narrow" pitchFamily="34" charset="-120"/>
                        </a:rPr>
                        <a:t>›</a:t>
                      </a:r>
                      <a:endParaRPr lang="en-US" sz="26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200" b="1" dirty="0">
                          <a:solidFill>
                            <a:srgbClr val="0F172A"/>
                          </a:solidFill>
                          <a:latin typeface="Calibri" pitchFamily="34" charset="0"/>
                          <a:ea typeface="Calibri" pitchFamily="34" charset="-122"/>
                          <a:cs typeface="Calibri" pitchFamily="34" charset="-120"/>
                        </a:rPr>
                        <a:t>Werkzeug </a:t>
                      </a:r>
                      <a:pPr indent="0" marL="0">
                        <a:buNone/>
                      </a:pPr>
                      <a:r>
                        <a:rPr lang="en-US" sz="2200" dirty="0">
                          <a:solidFill>
                            <a:srgbClr val="334155"/>
                          </a:solidFill>
                          <a:latin typeface="Calibri" pitchFamily="34" charset="0"/>
                          <a:ea typeface="Calibri" pitchFamily="34" charset="-122"/>
                          <a:cs typeface="Calibri" pitchFamily="34" charset="-120"/>
                        </a:rPr>
                        <a:t>als verlängerter Arm: Mit dem Axtstiel Hindernisse und Betten absuchen.</a:t>
                      </a:r>
                      <a:endParaRPr lang="en-US" sz="22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600" b="1" dirty="0">
                          <a:solidFill>
                            <a:srgbClr val="B71C1C"/>
                          </a:solidFill>
                          <a:latin typeface="Arial Narrow" pitchFamily="34" charset="0"/>
                          <a:ea typeface="Arial Narrow" pitchFamily="34" charset="-122"/>
                          <a:cs typeface="Arial Narrow" pitchFamily="34" charset="-120"/>
                        </a:rPr>
                        <a:t>›</a:t>
                      </a:r>
                      <a:endParaRPr lang="en-US" sz="26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200" b="1" dirty="0">
                          <a:solidFill>
                            <a:srgbClr val="0F172A"/>
                          </a:solidFill>
                          <a:latin typeface="Calibri" pitchFamily="34" charset="0"/>
                          <a:ea typeface="Calibri" pitchFamily="34" charset="-122"/>
                          <a:cs typeface="Calibri" pitchFamily="34" charset="-120"/>
                        </a:rPr>
                        <a:t>Opfer </a:t>
                      </a:r>
                      <a:pPr indent="0" marL="0">
                        <a:buNone/>
                      </a:pPr>
                      <a:r>
                        <a:rPr lang="en-US" sz="2200" dirty="0">
                          <a:solidFill>
                            <a:srgbClr val="334155"/>
                          </a:solidFill>
                          <a:latin typeface="Calibri" pitchFamily="34" charset="0"/>
                          <a:ea typeface="Calibri" pitchFamily="34" charset="-122"/>
                          <a:cs typeface="Calibri" pitchFamily="34" charset="-120"/>
                        </a:rPr>
                        <a:t>liegen im dichten Rauch oft unter Decken, in Betten oder hinter Türen.</a:t>
                      </a:r>
                      <a:endParaRPr lang="en-US" sz="22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24</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3.3 SEITENKRIECHGANG</a:t>
            </a:r>
            <a:endParaRPr lang="en-US" sz="3400" dirty="0"/>
          </a:p>
        </p:txBody>
      </p:sp>
      <p:sp>
        <p:nvSpPr>
          <p:cNvPr id="5" name="Shape 3"/>
          <p:cNvSpPr/>
          <p:nvPr/>
        </p:nvSpPr>
        <p:spPr>
          <a:xfrm>
            <a:off x="594360" y="1463040"/>
            <a:ext cx="11002975" cy="1005840"/>
          </a:xfrm>
          <a:prstGeom prst="rect">
            <a:avLst/>
          </a:prstGeom>
          <a:solidFill>
            <a:srgbClr val="EFF3F9"/>
          </a:solidFill>
          <a:ln w="12700">
            <a:solidFill>
              <a:srgbClr val="EFF3F9"/>
            </a:solidFill>
            <a:prstDash val="solid"/>
          </a:ln>
        </p:spPr>
      </p:sp>
      <p:sp>
        <p:nvSpPr>
          <p:cNvPr id="6" name="Shape 4"/>
          <p:cNvSpPr/>
          <p:nvPr/>
        </p:nvSpPr>
        <p:spPr>
          <a:xfrm>
            <a:off x="594360" y="1463040"/>
            <a:ext cx="82296" cy="1005840"/>
          </a:xfrm>
          <a:prstGeom prst="rect">
            <a:avLst/>
          </a:prstGeom>
          <a:solidFill>
            <a:srgbClr val="B71C1C"/>
          </a:solidFill>
          <a:ln w="12700">
            <a:solidFill>
              <a:srgbClr val="B71C1C"/>
            </a:solidFill>
            <a:prstDash val="solid"/>
          </a:ln>
        </p:spPr>
      </p:sp>
      <p:sp>
        <p:nvSpPr>
          <p:cNvPr id="7" name="Text 5"/>
          <p:cNvSpPr/>
          <p:nvPr/>
        </p:nvSpPr>
        <p:spPr>
          <a:xfrm>
            <a:off x="914400" y="1463040"/>
            <a:ext cx="10545775" cy="1005840"/>
          </a:xfrm>
          <a:prstGeom prst="rect">
            <a:avLst/>
          </a:prstGeom>
          <a:noFill/>
          <a:ln/>
        </p:spPr>
        <p:txBody>
          <a:bodyPr wrap="square" lIns="0" tIns="0" rIns="0" bIns="0" rtlCol="0" anchor="ctr"/>
          <a:lstStyle/>
          <a:p>
            <a:pPr indent="0" marL="0">
              <a:buNone/>
            </a:pPr>
            <a:r>
              <a:rPr lang="en-US" sz="2400" dirty="0">
                <a:solidFill>
                  <a:srgbClr val="334155"/>
                </a:solidFill>
                <a:latin typeface="Calibri" pitchFamily="34" charset="0"/>
                <a:ea typeface="Calibri" pitchFamily="34" charset="-122"/>
                <a:cs typeface="Calibri" pitchFamily="34" charset="-120"/>
              </a:rPr>
              <a:t>Tief, Gewicht hinten, Bein vor, Rauch im Blick.</a:t>
            </a:r>
            <a:endParaRPr lang="en-US" sz="2400" dirty="0"/>
          </a:p>
        </p:txBody>
      </p:sp>
      <p:graphicFrame>
        <p:nvGraphicFramePr>
          <p:cNvPr id="26" name="Table 0"/>
          <p:cNvGraphicFramePr>
            <a:graphicFrameLocks noGrp="1"/>
          </p:cNvGraphicFramePr>
          <p:nvPr>
            <p:extLst>
              <p:ext uri="{D42A27DB-BD31-4B8C-83A1-F6EECF244321}">
                <p14:modId xmlns:p14="http://schemas.microsoft.com/office/powerpoint/2010/main" val="1579011935"/>
              </p:ext>
            </p:extLst>
          </p:nvPr>
        </p:nvGraphicFramePr>
        <p:xfrm>
          <a:off x="594360" y="2788920"/>
          <a:ext cx="11002975" cy="914400"/>
        </p:xfrm>
        <a:graphic>
          <a:graphicData uri="http://schemas.openxmlformats.org/drawingml/2006/table">
            <a:tbl>
              <a:tblPr/>
              <a:tblGrid>
                <a:gridCol w="411480"/>
                <a:gridCol w="10591495"/>
              </a:tblGrid>
              <a:tr h="0">
                <a:tc>
                  <a:txBody>
                    <a:bodyPr/>
                    <a:lstStyle/>
                    <a:p>
                      <a:pPr algn="ctr" indent="0" marL="0">
                        <a:buNone/>
                      </a:pPr>
                      <a:r>
                        <a:rPr lang="en-US" sz="2800" b="1" dirty="0">
                          <a:solidFill>
                            <a:srgbClr val="B71C1C"/>
                          </a:solidFill>
                          <a:latin typeface="Arial Narrow" pitchFamily="34" charset="0"/>
                          <a:ea typeface="Arial Narrow" pitchFamily="34" charset="-122"/>
                          <a:cs typeface="Arial Narrow" pitchFamily="34" charset="-120"/>
                        </a:rPr>
                        <a:t>›</a:t>
                      </a:r>
                      <a:endParaRPr lang="en-US" sz="28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400" dirty="0">
                          <a:solidFill>
                            <a:srgbClr val="334155"/>
                          </a:solidFill>
                          <a:latin typeface="Calibri" pitchFamily="34" charset="0"/>
                          <a:ea typeface="Calibri" pitchFamily="34" charset="-122"/>
                          <a:cs typeface="Calibri" pitchFamily="34" charset="-120"/>
                        </a:rPr>
                        <a:t>So geht es: Hocke, ein Bein nach vorn ausgestreckt, das Körpergewicht liegt hinten.</a:t>
                      </a:r>
                      <a:endParaRPr lang="en-US" sz="24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800" b="1" dirty="0">
                          <a:solidFill>
                            <a:srgbClr val="B71C1C"/>
                          </a:solidFill>
                          <a:latin typeface="Arial Narrow" pitchFamily="34" charset="0"/>
                          <a:ea typeface="Arial Narrow" pitchFamily="34" charset="-122"/>
                          <a:cs typeface="Arial Narrow" pitchFamily="34" charset="-120"/>
                        </a:rPr>
                        <a:t>›</a:t>
                      </a:r>
                      <a:endParaRPr lang="en-US" sz="28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400" dirty="0">
                          <a:solidFill>
                            <a:srgbClr val="334155"/>
                          </a:solidFill>
                          <a:latin typeface="Calibri" pitchFamily="34" charset="0"/>
                          <a:ea typeface="Calibri" pitchFamily="34" charset="-122"/>
                          <a:cs typeface="Calibri" pitchFamily="34" charset="-120"/>
                        </a:rPr>
                        <a:t>Die Rauchschicht über dem Kopf bleibt im Blick, das Bein tastet den Nahbereich ab.</a:t>
                      </a:r>
                      <a:endParaRPr lang="en-US" sz="24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800" b="1" dirty="0">
                          <a:solidFill>
                            <a:srgbClr val="B71C1C"/>
                          </a:solidFill>
                          <a:latin typeface="Arial Narrow" pitchFamily="34" charset="0"/>
                          <a:ea typeface="Arial Narrow" pitchFamily="34" charset="-122"/>
                          <a:cs typeface="Arial Narrow" pitchFamily="34" charset="-120"/>
                        </a:rPr>
                        <a:t>›</a:t>
                      </a:r>
                      <a:endParaRPr lang="en-US" sz="28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400" dirty="0">
                          <a:solidFill>
                            <a:srgbClr val="334155"/>
                          </a:solidFill>
                          <a:latin typeface="Calibri" pitchFamily="34" charset="0"/>
                          <a:ea typeface="Calibri" pitchFamily="34" charset="-122"/>
                          <a:cs typeface="Calibri" pitchFamily="34" charset="-120"/>
                        </a:rPr>
                        <a:t>Sind die eigenen Füße nicht mehr zu sehen, geht der Trupp tief.</a:t>
                      </a:r>
                      <a:endParaRPr lang="en-US" sz="24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800" b="1" dirty="0">
                          <a:solidFill>
                            <a:srgbClr val="B71C1C"/>
                          </a:solidFill>
                          <a:latin typeface="Arial Narrow" pitchFamily="34" charset="0"/>
                          <a:ea typeface="Arial Narrow" pitchFamily="34" charset="-122"/>
                          <a:cs typeface="Arial Narrow" pitchFamily="34" charset="-120"/>
                        </a:rPr>
                        <a:t>›</a:t>
                      </a:r>
                      <a:endParaRPr lang="en-US" sz="28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400" dirty="0">
                          <a:solidFill>
                            <a:srgbClr val="334155"/>
                          </a:solidFill>
                          <a:latin typeface="Calibri" pitchFamily="34" charset="0"/>
                          <a:ea typeface="Calibri" pitchFamily="34" charset="-122"/>
                          <a:cs typeface="Calibri" pitchFamily="34" charset="-120"/>
                        </a:rPr>
                        <a:t>Bei Durchzündungsgefahr bleibt der Trupp tief, weil die heißen Gase oben liegen.</a:t>
                      </a:r>
                      <a:endParaRPr lang="en-US" sz="24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9" name="Text 6"/>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25</a:t>
            </a:r>
            <a:endParaRPr lang="en-US" sz="1000" dirty="0"/>
          </a:p>
        </p:txBody>
      </p:sp>
      <p:sp>
        <p:nvSpPr>
          <p:cNvPr id="10" name="Text 7">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3.4 ABSUCHEN UND WÄRMEBILDKAMERA</a:t>
            </a:r>
            <a:endParaRPr lang="en-US" sz="3400" dirty="0"/>
          </a:p>
        </p:txBody>
      </p:sp>
      <p:graphicFrame>
        <p:nvGraphicFramePr>
          <p:cNvPr id="27" name="Table 0"/>
          <p:cNvGraphicFramePr>
            <a:graphicFrameLocks noGrp="1"/>
          </p:cNvGraphicFramePr>
          <p:nvPr>
            <p:extLst>
              <p:ext uri="{D42A27DB-BD31-4B8C-83A1-F6EECF244321}">
                <p14:modId xmlns:p14="http://schemas.microsoft.com/office/powerpoint/2010/main" val="1579011935"/>
              </p:ext>
            </p:extLst>
          </p:nvPr>
        </p:nvGraphicFramePr>
        <p:xfrm>
          <a:off x="594360" y="1417320"/>
          <a:ext cx="5760720" cy="914400"/>
        </p:xfrm>
        <a:graphic>
          <a:graphicData uri="http://schemas.openxmlformats.org/drawingml/2006/table">
            <a:tbl>
              <a:tblPr/>
              <a:tblGrid>
                <a:gridCol w="411480"/>
                <a:gridCol w="5349240"/>
              </a:tblGrid>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Zweimal suchen: </a:t>
                      </a:r>
                      <a:pPr indent="0" marL="0">
                        <a:buNone/>
                      </a:pPr>
                      <a:r>
                        <a:rPr lang="en-US" sz="1800" dirty="0">
                          <a:solidFill>
                            <a:srgbClr val="334155"/>
                          </a:solidFill>
                          <a:latin typeface="Calibri" pitchFamily="34" charset="0"/>
                          <a:ea typeface="Calibri" pitchFamily="34" charset="-122"/>
                          <a:cs typeface="Calibri" pitchFamily="34" charset="-120"/>
                        </a:rPr>
                        <a:t>erst schnell (Menschenrettung), dann gründlich.</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Systematisch </a:t>
                      </a:r>
                      <a:pPr indent="0" marL="0">
                        <a:buNone/>
                      </a:pPr>
                      <a:r>
                        <a:rPr lang="en-US" sz="1800" dirty="0">
                          <a:solidFill>
                            <a:srgbClr val="334155"/>
                          </a:solidFill>
                          <a:latin typeface="Calibri" pitchFamily="34" charset="0"/>
                          <a:ea typeface="Calibri" pitchFamily="34" charset="-122"/>
                          <a:cs typeface="Calibri" pitchFamily="34" charset="-120"/>
                        </a:rPr>
                        <a:t>im Uhrzeigersinn an Wand und Möbeln entlang. Niemals einen Ort als leer vermuten.</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Verdachtsorte zuerst: </a:t>
                      </a:r>
                      <a:pPr indent="0" marL="0">
                        <a:buNone/>
                      </a:pPr>
                      <a:r>
                        <a:rPr lang="en-US" sz="1800" dirty="0">
                          <a:solidFill>
                            <a:srgbClr val="334155"/>
                          </a:solidFill>
                          <a:latin typeface="Calibri" pitchFamily="34" charset="0"/>
                          <a:ea typeface="Calibri" pitchFamily="34" charset="-122"/>
                          <a:cs typeface="Calibri" pitchFamily="34" charset="-120"/>
                        </a:rPr>
                        <a:t>nachts Schlafzimmer, tagsüber Küche, Wohn- und Kinderzimmer.</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200" b="1" dirty="0">
                          <a:solidFill>
                            <a:srgbClr val="B71C1C"/>
                          </a:solidFill>
                          <a:latin typeface="Arial Narrow" pitchFamily="34" charset="0"/>
                          <a:ea typeface="Arial Narrow" pitchFamily="34" charset="-122"/>
                          <a:cs typeface="Arial Narrow" pitchFamily="34" charset="-120"/>
                        </a:rPr>
                        <a:t>›</a:t>
                      </a:r>
                      <a:endParaRPr lang="en-US" sz="2200" dirty="0">
                        <a:latin typeface="Arial Narrow" charset="0"/>
                        <a:ea typeface="Arial Narrow" charset="0"/>
                        <a:cs typeface="Arial Narrow"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1800" b="1" dirty="0">
                          <a:solidFill>
                            <a:srgbClr val="0F172A"/>
                          </a:solidFill>
                          <a:latin typeface="Calibri" pitchFamily="34" charset="0"/>
                          <a:ea typeface="Calibri" pitchFamily="34" charset="-122"/>
                          <a:cs typeface="Calibri" pitchFamily="34" charset="-120"/>
                        </a:rPr>
                        <a:t>Wärmebildkamera: </a:t>
                      </a:r>
                      <a:pPr indent="0" marL="0">
                        <a:buNone/>
                      </a:pPr>
                      <a:r>
                        <a:rPr lang="en-US" sz="1800" dirty="0">
                          <a:solidFill>
                            <a:srgbClr val="334155"/>
                          </a:solidFill>
                          <a:latin typeface="Calibri" pitchFamily="34" charset="0"/>
                          <a:ea typeface="Calibri" pitchFamily="34" charset="-122"/>
                          <a:cs typeface="Calibri" pitchFamily="34" charset="-120"/>
                        </a:rPr>
                        <a:t>Hilfsmittel, kein Ersatz für die Grundsätze. Würfelblick: voraus, Decke, Boden, links, rechts, zurück.</a:t>
                      </a:r>
                      <a:endParaRPr lang="en-US" sz="1800" dirty="0">
                        <a:latin typeface="Calibri" charset="0"/>
                        <a:ea typeface="Calibri" charset="0"/>
                        <a:cs typeface="Calibri" charset="0"/>
                      </a:endParaRPr>
                    </a:p>
                  </a:txBody>
                  <a:tcPr marL="45720" marR="45720" marT="45720" marB="4572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pic>
        <p:nvPicPr>
          <p:cNvPr id="6" name="Image 0" descr="Wärmebildkamera">    </p:cNvPr>
          <p:cNvPicPr>
            <a:picLocks noChangeAspect="1"/>
          </p:cNvPicPr>
          <p:nvPr/>
        </p:nvPicPr>
        <p:blipFill>
          <a:blip r:embed="rId1"/>
          <a:stretch>
            <a:fillRect/>
          </a:stretch>
        </p:blipFill>
        <p:spPr>
          <a:xfrm>
            <a:off x="6675120" y="1463040"/>
            <a:ext cx="4922215" cy="3936811"/>
          </a:xfrm>
          <a:prstGeom prst="rect">
            <a:avLst/>
          </a:prstGeom>
        </p:spPr>
      </p:pic>
      <p:sp>
        <p:nvSpPr>
          <p:cNvPr id="7" name="Text 3"/>
          <p:cNvSpPr/>
          <p:nvPr/>
        </p:nvSpPr>
        <p:spPr>
          <a:xfrm>
            <a:off x="6675120" y="5436427"/>
            <a:ext cx="4922215" cy="237744"/>
          </a:xfrm>
          <a:prstGeom prst="rect">
            <a:avLst/>
          </a:prstGeom>
          <a:noFill/>
          <a:ln/>
        </p:spPr>
        <p:txBody>
          <a:bodyPr wrap="square" lIns="0" tIns="0" rIns="0" bIns="0" rtlCol="0" anchor="ctr"/>
          <a:lstStyle/>
          <a:p>
            <a:pPr algn="ctr" indent="0" marL="0">
              <a:buNone/>
            </a:pPr>
            <a:r>
              <a:rPr lang="en-US" sz="900" u="sng" dirty="0">
                <a:solidFill>
                  <a:srgbClr val="64748B"/>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Foto: photographer: Magnus Mertens, Goettingen, Germany, CC BY-SA 2.0 de</a:t>
            </a:r>
            <a:endParaRPr lang="en-US" sz="900" dirty="0"/>
          </a:p>
        </p:txBody>
      </p:sp>
      <p:sp>
        <p:nvSpPr>
          <p:cNvPr id="8"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26</a:t>
            </a:r>
            <a:endParaRPr lang="en-US" sz="1000" dirty="0"/>
          </a:p>
        </p:txBody>
      </p:sp>
      <p:sp>
        <p:nvSpPr>
          <p:cNvPr id="9" name="Text 5">
            <a:hlinkClick r:id="rId3"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3"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3.5 STRESS ABMILDERN</a:t>
            </a:r>
            <a:endParaRPr lang="en-US" sz="34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b="1" dirty="0">
                          <a:solidFill>
                            <a:srgbClr val="0F172A"/>
                          </a:solidFill>
                          <a:latin typeface="Calibri" pitchFamily="34" charset="0"/>
                          <a:ea typeface="Calibri" pitchFamily="34" charset="-122"/>
                          <a:cs typeface="Calibri" pitchFamily="34" charset="-120"/>
                        </a:rPr>
                        <a:t>Drill statt Hektik: </a:t>
                      </a:r>
                      <a:pPr indent="0" marL="0">
                        <a:buNone/>
                      </a:pPr>
                      <a:r>
                        <a:rPr lang="en-US" sz="2100" dirty="0">
                          <a:solidFill>
                            <a:srgbClr val="334155"/>
                          </a:solidFill>
                          <a:latin typeface="Calibri" pitchFamily="34" charset="0"/>
                          <a:ea typeface="Calibri" pitchFamily="34" charset="-122"/>
                          <a:cs typeface="Calibri" pitchFamily="34" charset="-120"/>
                        </a:rPr>
                        <a:t>Handgriffe so üben, dass sie ohne Nachdenken ablaufen.</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b="1" dirty="0">
                          <a:solidFill>
                            <a:srgbClr val="0F172A"/>
                          </a:solidFill>
                          <a:latin typeface="Calibri" pitchFamily="34" charset="0"/>
                          <a:ea typeface="Calibri" pitchFamily="34" charset="-122"/>
                          <a:cs typeface="Calibri" pitchFamily="34" charset="-120"/>
                        </a:rPr>
                        <a:t>Standards: </a:t>
                      </a:r>
                      <a:pPr indent="0" marL="0">
                        <a:buNone/>
                      </a:pPr>
                      <a:r>
                        <a:rPr lang="en-US" sz="2100" dirty="0">
                          <a:solidFill>
                            <a:srgbClr val="334155"/>
                          </a:solidFill>
                          <a:latin typeface="Calibri" pitchFamily="34" charset="0"/>
                          <a:ea typeface="Calibri" pitchFamily="34" charset="-122"/>
                          <a:cs typeface="Calibri" pitchFamily="34" charset="-120"/>
                        </a:rPr>
                        <a:t>Bei jeder Alarmierung wird die komplette PSA angelegt, auch bei Brandmeldeanlagen.</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b="1" dirty="0">
                          <a:solidFill>
                            <a:srgbClr val="0F172A"/>
                          </a:solidFill>
                          <a:latin typeface="Calibri" pitchFamily="34" charset="0"/>
                          <a:ea typeface="Calibri" pitchFamily="34" charset="-122"/>
                          <a:cs typeface="Calibri" pitchFamily="34" charset="-120"/>
                        </a:rPr>
                        <a:t>In Übungsanlagen üben: </a:t>
                      </a:r>
                      <a:pPr indent="0" marL="0">
                        <a:buNone/>
                      </a:pPr>
                      <a:r>
                        <a:rPr lang="en-US" sz="2100" dirty="0">
                          <a:solidFill>
                            <a:srgbClr val="334155"/>
                          </a:solidFill>
                          <a:latin typeface="Calibri" pitchFamily="34" charset="0"/>
                          <a:ea typeface="Calibri" pitchFamily="34" charset="-122"/>
                          <a:cs typeface="Calibri" pitchFamily="34" charset="-120"/>
                        </a:rPr>
                        <a:t>Hitze, Rauch, enge Wege, Dunkelheit.</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b="1" dirty="0">
                          <a:solidFill>
                            <a:srgbClr val="0F172A"/>
                          </a:solidFill>
                          <a:latin typeface="Calibri" pitchFamily="34" charset="0"/>
                          <a:ea typeface="Calibri" pitchFamily="34" charset="-122"/>
                          <a:cs typeface="Calibri" pitchFamily="34" charset="-120"/>
                        </a:rPr>
                        <a:t>Stressanzeichen: </a:t>
                      </a:r>
                      <a:pPr indent="0" marL="0">
                        <a:buNone/>
                      </a:pPr>
                      <a:r>
                        <a:rPr lang="en-US" sz="2100" dirty="0">
                          <a:solidFill>
                            <a:srgbClr val="334155"/>
                          </a:solidFill>
                          <a:latin typeface="Calibri" pitchFamily="34" charset="0"/>
                          <a:ea typeface="Calibri" pitchFamily="34" charset="-122"/>
                          <a:cs typeface="Calibri" pitchFamily="34" charset="-120"/>
                        </a:rPr>
                        <a:t>schnelle Atmung, Tunnelblick, nachlassende Absprache. Dann Pause, Luftkontrolle, Meldung an den Gruppenführer.</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27</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3.6 LAGEMELDUNGEN UND FUNK</a:t>
            </a:r>
            <a:endParaRPr lang="en-US" sz="3400" dirty="0"/>
          </a:p>
        </p:txBody>
      </p:sp>
      <p:graphicFrame>
        <p:nvGraphicFramePr>
          <p:cNvPr id="29"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Der Trupp meldet: </a:t>
                      </a:r>
                      <a:pPr indent="0" marL="0">
                        <a:buNone/>
                      </a:pPr>
                      <a:r>
                        <a:rPr lang="en-US" sz="2000" dirty="0">
                          <a:solidFill>
                            <a:srgbClr val="334155"/>
                          </a:solidFill>
                          <a:latin typeface="Calibri" pitchFamily="34" charset="0"/>
                          <a:ea typeface="Calibri" pitchFamily="34" charset="-122"/>
                          <a:cs typeface="Calibri" pitchFamily="34" charset="-120"/>
                        </a:rPr>
                        <a:t>bei Einsatzbeginn, beim Erreichen des Einsatzziels und des Brandraums, beim Auffinden einer Person, bei lageentscheidenden Veränderungen, bei Standortwechsel und beim Rückweg.</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Dazu </a:t>
                      </a:r>
                      <a:pPr indent="0" marL="0">
                        <a:buNone/>
                      </a:pPr>
                      <a:r>
                        <a:rPr lang="en-US" sz="2000" dirty="0">
                          <a:solidFill>
                            <a:srgbClr val="334155"/>
                          </a:solidFill>
                          <a:latin typeface="Calibri" pitchFamily="34" charset="0"/>
                          <a:ea typeface="Calibri" pitchFamily="34" charset="-122"/>
                          <a:cs typeface="Calibri" pitchFamily="34" charset="-120"/>
                        </a:rPr>
                        <a:t>regelmäßig den niedrigeren Behälterdruck.</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Funk reißt kurz ab: </a:t>
                      </a:r>
                      <a:pPr indent="0" marL="0">
                        <a:buNone/>
                      </a:pPr>
                      <a:r>
                        <a:rPr lang="en-US" sz="2000" dirty="0">
                          <a:solidFill>
                            <a:srgbClr val="334155"/>
                          </a:solidFill>
                          <a:latin typeface="Calibri" pitchFamily="34" charset="0"/>
                          <a:ea typeface="Calibri" pitchFamily="34" charset="-122"/>
                          <a:cs typeface="Calibri" pitchFamily="34" charset="-120"/>
                        </a:rPr>
                        <a:t>Trupp geht zurück, bis wieder Kontakt besteht.</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400" b="1" dirty="0">
                          <a:solidFill>
                            <a:srgbClr val="B71C1C"/>
                          </a:solidFill>
                          <a:latin typeface="Arial Narrow" pitchFamily="34" charset="0"/>
                          <a:ea typeface="Arial Narrow" pitchFamily="34" charset="-122"/>
                          <a:cs typeface="Arial Narrow" pitchFamily="34" charset="-120"/>
                        </a:rPr>
                        <a:t>›</a:t>
                      </a:r>
                      <a:endParaRPr lang="en-US" sz="24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000" b="1" dirty="0">
                          <a:solidFill>
                            <a:srgbClr val="0F172A"/>
                          </a:solidFill>
                          <a:latin typeface="Calibri" pitchFamily="34" charset="0"/>
                          <a:ea typeface="Calibri" pitchFamily="34" charset="-122"/>
                          <a:cs typeface="Calibri" pitchFamily="34" charset="-120"/>
                        </a:rPr>
                        <a:t>Funk bricht ganz ab: </a:t>
                      </a:r>
                      <a:pPr indent="0" marL="0">
                        <a:buNone/>
                      </a:pPr>
                      <a:r>
                        <a:rPr lang="en-US" sz="2000" dirty="0">
                          <a:solidFill>
                            <a:srgbClr val="334155"/>
                          </a:solidFill>
                          <a:latin typeface="Calibri" pitchFamily="34" charset="0"/>
                          <a:ea typeface="Calibri" pitchFamily="34" charset="-122"/>
                          <a:cs typeface="Calibri" pitchFamily="34" charset="-120"/>
                        </a:rPr>
                        <a:t>Der Einheitsführer setzt den Sicherheitstrupp ein.</a:t>
                      </a:r>
                      <a:endParaRPr lang="en-US" sz="20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28</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0F172A"/>
        </a:solidFill>
      </p:bgPr>
    </p:bg>
    <p:spTree>
      <p:nvGrpSpPr>
        <p:cNvPr id="1" name=""/>
        <p:cNvGrpSpPr/>
        <p:nvPr/>
      </p:nvGrpSpPr>
      <p:grpSpPr>
        <a:xfrm>
          <a:off x="0" y="0"/>
          <a:ext cx="0" cy="0"/>
          <a:chOff x="0" y="0"/>
          <a:chExt cx="0" cy="0"/>
        </a:xfrm>
      </p:grpSpPr>
      <p:sp>
        <p:nvSpPr>
          <p:cNvPr id="2" name="Text 0"/>
          <p:cNvSpPr/>
          <p:nvPr/>
        </p:nvSpPr>
        <p:spPr>
          <a:xfrm>
            <a:off x="0" y="2011680"/>
            <a:ext cx="12191695" cy="457200"/>
          </a:xfrm>
          <a:prstGeom prst="rect">
            <a:avLst/>
          </a:prstGeom>
          <a:noFill/>
          <a:ln/>
        </p:spPr>
        <p:txBody>
          <a:bodyPr wrap="square" lIns="0" tIns="0" rIns="0" bIns="0" rtlCol="0" anchor="ctr"/>
          <a:lstStyle/>
          <a:p>
            <a:pPr algn="ctr" indent="0" marL="0">
              <a:buNone/>
            </a:pPr>
            <a:r>
              <a:rPr lang="en-US" sz="2400" b="1" spc="300" kern="0" dirty="0">
                <a:solidFill>
                  <a:srgbClr val="E04545"/>
                </a:solidFill>
                <a:latin typeface="Consolas" pitchFamily="34" charset="0"/>
                <a:ea typeface="Consolas" pitchFamily="34" charset="-122"/>
                <a:cs typeface="Consolas" pitchFamily="34" charset="-120"/>
              </a:rPr>
              <a:t>KAPITEL 04</a:t>
            </a:r>
            <a:endParaRPr lang="en-US" sz="2400" dirty="0"/>
          </a:p>
        </p:txBody>
      </p:sp>
      <p:sp>
        <p:nvSpPr>
          <p:cNvPr id="3" name="Text 1"/>
          <p:cNvSpPr/>
          <p:nvPr/>
        </p:nvSpPr>
        <p:spPr>
          <a:xfrm>
            <a:off x="1097280" y="2606040"/>
            <a:ext cx="9997135" cy="2194560"/>
          </a:xfrm>
          <a:prstGeom prst="rect">
            <a:avLst/>
          </a:prstGeom>
          <a:noFill/>
          <a:ln/>
        </p:spPr>
        <p:txBody>
          <a:bodyPr wrap="square" lIns="0" tIns="0" rIns="0" bIns="0" rtlCol="0" anchor="t"/>
          <a:lstStyle/>
          <a:p>
            <a:pPr algn="ctr" indent="0" marL="0">
              <a:lnSpc>
                <a:spcPct val="95000"/>
              </a:lnSpc>
              <a:buNone/>
            </a:pPr>
            <a:r>
              <a:rPr lang="en-US" sz="6400" b="1" dirty="0">
                <a:solidFill>
                  <a:srgbClr val="FFFFFF"/>
                </a:solidFill>
                <a:latin typeface="Arial Narrow" pitchFamily="34" charset="0"/>
                <a:ea typeface="Arial Narrow" pitchFamily="34" charset="-122"/>
                <a:cs typeface="Arial Narrow" pitchFamily="34" charset="-120"/>
              </a:rPr>
              <a:t>SICHERHEIT UND NACHBEREITUNG</a:t>
            </a:r>
            <a:endParaRPr lang="en-US" sz="6400" dirty="0"/>
          </a:p>
        </p:txBody>
      </p:sp>
      <p:sp>
        <p:nvSpPr>
          <p:cNvPr id="4" name="Text 2"/>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Tür öffnen · Vorgehen im Rauch · Ausbildung  ·  29</a:t>
            </a:r>
            <a:endParaRPr lang="en-US" sz="1000" dirty="0"/>
          </a:p>
        </p:txBody>
      </p:sp>
      <p:sp>
        <p:nvSpPr>
          <p:cNvPr id="5" name="Text 3">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94A3B8"/>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4.1 SICHERHEITSTRUPP UND NOTFALL</a:t>
            </a:r>
            <a:endParaRPr lang="en-US" sz="3400" dirty="0"/>
          </a:p>
        </p:txBody>
      </p:sp>
      <p:sp>
        <p:nvSpPr>
          <p:cNvPr id="5" name="Shape 3"/>
          <p:cNvSpPr/>
          <p:nvPr/>
        </p:nvSpPr>
        <p:spPr>
          <a:xfrm>
            <a:off x="594360" y="1508760"/>
            <a:ext cx="5373472" cy="3566160"/>
          </a:xfrm>
          <a:prstGeom prst="rect">
            <a:avLst/>
          </a:prstGeom>
          <a:solidFill>
            <a:srgbClr val="FFFFFF"/>
          </a:solidFill>
          <a:ln w="9525">
            <a:solidFill>
              <a:srgbClr val="E2E8F0"/>
            </a:solidFill>
            <a:prstDash val="solid"/>
          </a:ln>
        </p:spPr>
      </p:sp>
      <p:sp>
        <p:nvSpPr>
          <p:cNvPr id="6" name="Shape 4"/>
          <p:cNvSpPr/>
          <p:nvPr/>
        </p:nvSpPr>
        <p:spPr>
          <a:xfrm>
            <a:off x="594360" y="1508760"/>
            <a:ext cx="5373472" cy="64008"/>
          </a:xfrm>
          <a:prstGeom prst="rect">
            <a:avLst/>
          </a:prstGeom>
          <a:solidFill>
            <a:srgbClr val="1E3A8A"/>
          </a:solidFill>
          <a:ln w="12700">
            <a:solidFill>
              <a:srgbClr val="1E3A8A"/>
            </a:solidFill>
            <a:prstDash val="solid"/>
          </a:ln>
        </p:spPr>
      </p:sp>
      <p:sp>
        <p:nvSpPr>
          <p:cNvPr id="7" name="Text 5"/>
          <p:cNvSpPr/>
          <p:nvPr/>
        </p:nvSpPr>
        <p:spPr>
          <a:xfrm>
            <a:off x="850392" y="1691640"/>
            <a:ext cx="4916272"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SICHERHEITSTRUPP</a:t>
            </a:r>
            <a:endParaRPr lang="en-US" sz="2100" dirty="0"/>
          </a:p>
        </p:txBody>
      </p:sp>
      <p:sp>
        <p:nvSpPr>
          <p:cNvPr id="8" name="Text 6"/>
          <p:cNvSpPr/>
          <p:nvPr/>
        </p:nvSpPr>
        <p:spPr>
          <a:xfrm>
            <a:off x="850392" y="2240280"/>
            <a:ext cx="4916272" cy="26974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An jeder Einsatzstelle bereit, komplett ausgerüstet, hört den Funkverkehr mit. Er folgt in der Regel der Schlauchleitung des verunfallten Trupps: Retten, Suchen, Finden, Atemluft, Rettung.</a:t>
            </a:r>
            <a:endParaRPr lang="en-US" sz="1900" dirty="0"/>
          </a:p>
        </p:txBody>
      </p:sp>
      <p:sp>
        <p:nvSpPr>
          <p:cNvPr id="9" name="Shape 7"/>
          <p:cNvSpPr/>
          <p:nvPr/>
        </p:nvSpPr>
        <p:spPr>
          <a:xfrm>
            <a:off x="6223864" y="1508760"/>
            <a:ext cx="5373472" cy="3566160"/>
          </a:xfrm>
          <a:prstGeom prst="rect">
            <a:avLst/>
          </a:prstGeom>
          <a:solidFill>
            <a:srgbClr val="FFFFFF"/>
          </a:solidFill>
          <a:ln w="9525">
            <a:solidFill>
              <a:srgbClr val="E2E8F0"/>
            </a:solidFill>
            <a:prstDash val="solid"/>
          </a:ln>
        </p:spPr>
      </p:sp>
      <p:sp>
        <p:nvSpPr>
          <p:cNvPr id="10" name="Shape 8"/>
          <p:cNvSpPr/>
          <p:nvPr/>
        </p:nvSpPr>
        <p:spPr>
          <a:xfrm>
            <a:off x="6223864" y="1508760"/>
            <a:ext cx="5373472" cy="64008"/>
          </a:xfrm>
          <a:prstGeom prst="rect">
            <a:avLst/>
          </a:prstGeom>
          <a:solidFill>
            <a:srgbClr val="1E3A8A"/>
          </a:solidFill>
          <a:ln w="12700">
            <a:solidFill>
              <a:srgbClr val="1E3A8A"/>
            </a:solidFill>
            <a:prstDash val="solid"/>
          </a:ln>
        </p:spPr>
      </p:sp>
      <p:sp>
        <p:nvSpPr>
          <p:cNvPr id="11" name="Text 9"/>
          <p:cNvSpPr/>
          <p:nvPr/>
        </p:nvSpPr>
        <p:spPr>
          <a:xfrm>
            <a:off x="6479896" y="1691640"/>
            <a:ext cx="4916272"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DU IN NOT</a:t>
            </a:r>
            <a:endParaRPr lang="en-US" sz="2100" dirty="0"/>
          </a:p>
        </p:txBody>
      </p:sp>
      <p:sp>
        <p:nvSpPr>
          <p:cNvPr id="12" name="Text 10"/>
          <p:cNvSpPr/>
          <p:nvPr/>
        </p:nvSpPr>
        <p:spPr>
          <a:xfrm>
            <a:off x="6479896" y="2240280"/>
            <a:ext cx="4916272" cy="269748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Ruhe bewahren, Lage prüfen, Notruf absetzen („Mayday, mayday, mayday“), Umgebung nach Vermissten absuchen, Rückweg gemeinsam antreten.</a:t>
            </a:r>
            <a:endParaRPr lang="en-US" sz="1900" dirty="0"/>
          </a:p>
        </p:txBody>
      </p:sp>
      <p:sp>
        <p:nvSpPr>
          <p:cNvPr id="13" name="Text 11"/>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30</a:t>
            </a:r>
            <a:endParaRPr lang="en-US" sz="1000" dirty="0"/>
          </a:p>
        </p:txBody>
      </p:sp>
      <p:sp>
        <p:nvSpPr>
          <p:cNvPr id="14" name="Text 12">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2800" b="1" dirty="0">
                <a:solidFill>
                  <a:srgbClr val="0F172A"/>
                </a:solidFill>
                <a:latin typeface="Arial Narrow" pitchFamily="34" charset="0"/>
                <a:ea typeface="Arial Narrow" pitchFamily="34" charset="-122"/>
                <a:cs typeface="Arial Narrow" pitchFamily="34" charset="-120"/>
              </a:rPr>
              <a:t>4.2 IST DIE BRANDSTELLE NACH „FEUER AUS“ KALT?</a:t>
            </a:r>
            <a:endParaRPr lang="en-US" sz="2800" dirty="0"/>
          </a:p>
        </p:txBody>
      </p:sp>
      <p:graphicFrame>
        <p:nvGraphicFramePr>
          <p:cNvPr id="32" name="Table 0"/>
          <p:cNvGraphicFramePr>
            <a:graphicFrameLocks noGrp="1"/>
          </p:cNvGraphicFramePr>
          <p:nvPr>
            <p:extLst>
              <p:ext uri="{D42A27DB-BD31-4B8C-83A1-F6EECF244321}">
                <p14:modId xmlns:p14="http://schemas.microsoft.com/office/powerpoint/2010/main" val="1579011935"/>
              </p:ext>
            </p:extLst>
          </p:nvPr>
        </p:nvGraphicFramePr>
        <p:xfrm>
          <a:off x="594360" y="1463040"/>
          <a:ext cx="11002975" cy="914400"/>
        </p:xfrm>
        <a:graphic>
          <a:graphicData uri="http://schemas.openxmlformats.org/drawingml/2006/table">
            <a:tbl>
              <a:tblPr/>
              <a:tblGrid>
                <a:gridCol w="411480"/>
                <a:gridCol w="10591495"/>
              </a:tblGrid>
              <a:tr h="0">
                <a:tc>
                  <a:txBody>
                    <a:bodyPr/>
                    <a:lstStyle/>
                    <a:p>
                      <a:pPr algn="ctr" indent="0" marL="0">
                        <a:buNone/>
                      </a:pPr>
                      <a:r>
                        <a:rPr lang="en-US" sz="2600" b="1" dirty="0">
                          <a:solidFill>
                            <a:srgbClr val="B71C1C"/>
                          </a:solidFill>
                          <a:latin typeface="Arial Narrow" pitchFamily="34" charset="0"/>
                          <a:ea typeface="Arial Narrow" pitchFamily="34" charset="-122"/>
                          <a:cs typeface="Arial Narrow" pitchFamily="34" charset="-120"/>
                        </a:rPr>
                        <a:t>›</a:t>
                      </a:r>
                      <a:endParaRPr lang="en-US" sz="26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200" b="1" dirty="0">
                          <a:solidFill>
                            <a:srgbClr val="0F172A"/>
                          </a:solidFill>
                          <a:latin typeface="Calibri" pitchFamily="34" charset="0"/>
                          <a:ea typeface="Calibri" pitchFamily="34" charset="-122"/>
                          <a:cs typeface="Calibri" pitchFamily="34" charset="-120"/>
                        </a:rPr>
                        <a:t>Nein. </a:t>
                      </a:r>
                      <a:pPr indent="0" marL="0">
                        <a:buNone/>
                      </a:pPr>
                      <a:r>
                        <a:rPr lang="en-US" sz="2200" dirty="0">
                          <a:solidFill>
                            <a:srgbClr val="334155"/>
                          </a:solidFill>
                          <a:latin typeface="Calibri" pitchFamily="34" charset="0"/>
                          <a:ea typeface="Calibri" pitchFamily="34" charset="-122"/>
                          <a:cs typeface="Calibri" pitchFamily="34" charset="-120"/>
                        </a:rPr>
                        <a:t>Aus einer abgelöschten Brandstelle treten noch mehrere Stunden Schadstoffe aus.</a:t>
                      </a:r>
                      <a:endParaRPr lang="en-US" sz="22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600" b="1" dirty="0">
                          <a:solidFill>
                            <a:srgbClr val="B71C1C"/>
                          </a:solidFill>
                          <a:latin typeface="Arial Narrow" pitchFamily="34" charset="0"/>
                          <a:ea typeface="Arial Narrow" pitchFamily="34" charset="-122"/>
                          <a:cs typeface="Arial Narrow" pitchFamily="34" charset="-120"/>
                        </a:rPr>
                        <a:t>›</a:t>
                      </a:r>
                      <a:endParaRPr lang="en-US" sz="26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200" b="1" dirty="0">
                          <a:solidFill>
                            <a:srgbClr val="0F172A"/>
                          </a:solidFill>
                          <a:latin typeface="Calibri" pitchFamily="34" charset="0"/>
                          <a:ea typeface="Calibri" pitchFamily="34" charset="-122"/>
                          <a:cs typeface="Calibri" pitchFamily="34" charset="-120"/>
                        </a:rPr>
                        <a:t>Weiter Schutz: </a:t>
                      </a:r>
                      <a:pPr indent="0" marL="0">
                        <a:buNone/>
                      </a:pPr>
                      <a:r>
                        <a:rPr lang="en-US" sz="2200" dirty="0">
                          <a:solidFill>
                            <a:srgbClr val="334155"/>
                          </a:solidFill>
                          <a:latin typeface="Calibri" pitchFamily="34" charset="0"/>
                          <a:ea typeface="Calibri" pitchFamily="34" charset="-122"/>
                          <a:cs typeface="Calibri" pitchFamily="34" charset="-120"/>
                        </a:rPr>
                        <a:t>Wer dort arbeitet, trägt weiter Schutz gegen Kontamination und Inkorporation: Pressluftatmer oder Vollmaske mit Filter.</a:t>
                      </a:r>
                      <a:endParaRPr lang="en-US" sz="22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600" b="1" dirty="0">
                          <a:solidFill>
                            <a:srgbClr val="B71C1C"/>
                          </a:solidFill>
                          <a:latin typeface="Arial Narrow" pitchFamily="34" charset="0"/>
                          <a:ea typeface="Arial Narrow" pitchFamily="34" charset="-122"/>
                          <a:cs typeface="Arial Narrow" pitchFamily="34" charset="-120"/>
                        </a:rPr>
                        <a:t>›</a:t>
                      </a:r>
                      <a:endParaRPr lang="en-US" sz="26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200" b="1" dirty="0">
                          <a:solidFill>
                            <a:srgbClr val="0F172A"/>
                          </a:solidFill>
                          <a:latin typeface="Calibri" pitchFamily="34" charset="0"/>
                          <a:ea typeface="Calibri" pitchFamily="34" charset="-122"/>
                          <a:cs typeface="Calibri" pitchFamily="34" charset="-120"/>
                        </a:rPr>
                        <a:t>Beispiele: </a:t>
                      </a:r>
                      <a:pPr indent="0" marL="0">
                        <a:buNone/>
                      </a:pPr>
                      <a:r>
                        <a:rPr lang="en-US" sz="2200" dirty="0">
                          <a:solidFill>
                            <a:srgbClr val="334155"/>
                          </a:solidFill>
                          <a:latin typeface="Calibri" pitchFamily="34" charset="0"/>
                          <a:ea typeface="Calibri" pitchFamily="34" charset="-122"/>
                          <a:cs typeface="Calibri" pitchFamily="34" charset="-120"/>
                        </a:rPr>
                        <a:t>Nachlöscharbeiten, Aufräumen und Kontrollen.</a:t>
                      </a:r>
                      <a:endParaRPr lang="en-US" sz="22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6" name="Text 3"/>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31</a:t>
            </a:r>
            <a:endParaRPr lang="en-US" sz="1000" dirty="0"/>
          </a:p>
        </p:txBody>
      </p:sp>
      <p:sp>
        <p:nvSpPr>
          <p:cNvPr id="7" name="Text 4">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100" b="1" dirty="0">
                <a:solidFill>
                  <a:srgbClr val="0F172A"/>
                </a:solidFill>
                <a:latin typeface="Arial Narrow" pitchFamily="34" charset="0"/>
                <a:ea typeface="Arial Narrow" pitchFamily="34" charset="-122"/>
                <a:cs typeface="Arial Narrow" pitchFamily="34" charset="-120"/>
              </a:rPr>
              <a:t>4.3 BRANDURSACHE: WAS DU BEITRAGEN KANNST</a:t>
            </a:r>
            <a:endParaRPr lang="en-US" sz="3100" dirty="0"/>
          </a:p>
        </p:txBody>
      </p:sp>
      <p:sp>
        <p:nvSpPr>
          <p:cNvPr id="5" name="Text 3"/>
          <p:cNvSpPr/>
          <p:nvPr/>
        </p:nvSpPr>
        <p:spPr>
          <a:xfrm>
            <a:off x="594360" y="1371600"/>
            <a:ext cx="11002975" cy="548640"/>
          </a:xfrm>
          <a:prstGeom prst="rect">
            <a:avLst/>
          </a:prstGeom>
          <a:noFill/>
          <a:ln/>
        </p:spPr>
        <p:txBody>
          <a:bodyPr wrap="square" lIns="0" tIns="0" rIns="0" bIns="0" rtlCol="0" anchor="ctr"/>
          <a:lstStyle/>
          <a:p>
            <a:pPr indent="0" marL="0">
              <a:buNone/>
            </a:pPr>
            <a:r>
              <a:rPr lang="en-US" sz="2200" dirty="0">
                <a:solidFill>
                  <a:srgbClr val="334155"/>
                </a:solidFill>
                <a:latin typeface="Calibri" pitchFamily="34" charset="0"/>
                <a:ea typeface="Calibri" pitchFamily="34" charset="-122"/>
                <a:cs typeface="Calibri" pitchFamily="34" charset="-120"/>
              </a:rPr>
              <a:t>Nach dem Einsatz werden Einsatzkräfte oft befragt, manchmal erst Wochen später:</a:t>
            </a:r>
            <a:endParaRPr lang="en-US" sz="2200" dirty="0"/>
          </a:p>
        </p:txBody>
      </p:sp>
      <p:graphicFrame>
        <p:nvGraphicFramePr>
          <p:cNvPr id="33" name="Table 0"/>
          <p:cNvGraphicFramePr>
            <a:graphicFrameLocks noGrp="1"/>
          </p:cNvGraphicFramePr>
          <p:nvPr>
            <p:extLst>
              <p:ext uri="{D42A27DB-BD31-4B8C-83A1-F6EECF244321}">
                <p14:modId xmlns:p14="http://schemas.microsoft.com/office/powerpoint/2010/main" val="1579011935"/>
              </p:ext>
            </p:extLst>
          </p:nvPr>
        </p:nvGraphicFramePr>
        <p:xfrm>
          <a:off x="594360" y="2011680"/>
          <a:ext cx="11002975" cy="914400"/>
        </p:xfrm>
        <a:graphic>
          <a:graphicData uri="http://schemas.openxmlformats.org/drawingml/2006/table">
            <a:tbl>
              <a:tblPr/>
              <a:tblGrid>
                <a:gridCol w="411480"/>
                <a:gridCol w="10591495"/>
              </a:tblGrid>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Waren Türen und Fenster verschlossen oder schon zerstört?</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Wie standen Sicherungsautomaten und Herdschalter?</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dirty="0">
                          <a:solidFill>
                            <a:srgbClr val="334155"/>
                          </a:solidFill>
                          <a:latin typeface="Calibri" pitchFamily="34" charset="0"/>
                          <a:ea typeface="Calibri" pitchFamily="34" charset="-122"/>
                          <a:cs typeface="Calibri" pitchFamily="34" charset="-120"/>
                        </a:rPr>
                        <a:t>Waren beim Eintreffen Personen vor Ort?</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r h="0">
                <a:tc>
                  <a:txBody>
                    <a:bodyPr/>
                    <a:lstStyle/>
                    <a:p>
                      <a:pPr algn="ctr" indent="0" marL="0">
                        <a:buNone/>
                      </a:pPr>
                      <a:r>
                        <a:rPr lang="en-US" sz="2500" b="1" dirty="0">
                          <a:solidFill>
                            <a:srgbClr val="B71C1C"/>
                          </a:solidFill>
                          <a:latin typeface="Arial Narrow" pitchFamily="34" charset="0"/>
                          <a:ea typeface="Arial Narrow" pitchFamily="34" charset="-122"/>
                          <a:cs typeface="Arial Narrow" pitchFamily="34" charset="-120"/>
                        </a:rPr>
                        <a:t>›</a:t>
                      </a:r>
                      <a:endParaRPr lang="en-US" sz="2500" dirty="0">
                        <a:latin typeface="Arial Narrow" charset="0"/>
                        <a:ea typeface="Arial Narrow" charset="0"/>
                        <a:cs typeface="Arial Narrow"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c>
                  <a:txBody>
                    <a:bodyPr/>
                    <a:lstStyle/>
                    <a:p>
                      <a:pPr indent="0" marL="0">
                        <a:buNone/>
                      </a:pPr>
                      <a:r>
                        <a:rPr lang="en-US" sz="2100" b="1" dirty="0">
                          <a:solidFill>
                            <a:srgbClr val="0F172A"/>
                          </a:solidFill>
                          <a:latin typeface="Calibri" pitchFamily="34" charset="0"/>
                          <a:ea typeface="Calibri" pitchFamily="34" charset="-122"/>
                          <a:cs typeface="Calibri" pitchFamily="34" charset="-120"/>
                        </a:rPr>
                        <a:t>Tipp: </a:t>
                      </a:r>
                      <a:pPr indent="0" marL="0">
                        <a:buNone/>
                      </a:pPr>
                      <a:r>
                        <a:rPr lang="en-US" sz="2100" dirty="0">
                          <a:solidFill>
                            <a:srgbClr val="334155"/>
                          </a:solidFill>
                          <a:latin typeface="Calibri" pitchFamily="34" charset="0"/>
                          <a:ea typeface="Calibri" pitchFamily="34" charset="-122"/>
                          <a:cs typeface="Calibri" pitchFamily="34" charset="-120"/>
                        </a:rPr>
                        <a:t>Schriftliche Gedankenstütze anfertigen. Veränderungen am Brandobjekt auf ein Minimum beschränken.</a:t>
                      </a:r>
                      <a:endParaRPr lang="en-US" sz="2100" dirty="0">
                        <a:latin typeface="Calibri" charset="0"/>
                        <a:ea typeface="Calibri" charset="0"/>
                        <a:cs typeface="Calibri" charset="0"/>
                      </a:endParaRPr>
                    </a:p>
                  </a:txBody>
                  <a:tcPr marL="45720" marR="45720" marT="91440" marB="91440" anchor="t">
                    <a:lnL w="0" cap="flat" cmpd="sng" algn="ctr">
                      <a:noFill/>
                    </a:lnL>
                    <a:lnR w="0" cap="flat" cmpd="sng" algn="ctr">
                      <a:noFill/>
                    </a:lnR>
                    <a:lnT w="0" cap="flat" cmpd="sng" algn="ctr">
                      <a:noFill/>
                    </a:lnT>
                    <a:lnB w="0" cap="flat" cmpd="sng" algn="ctr">
                      <a:noFill/>
                    </a:lnB>
                    <a:solidFill>
                      <a:srgbClr val="F8FAFC"/>
                    </a:solidFill>
                  </a:tcPr>
                </a:tc>
              </a:tr>
            </a:tbl>
          </a:graphicData>
        </a:graphic>
      </p:graphicFrame>
      <p:sp>
        <p:nvSpPr>
          <p:cNvPr id="7" name="Text 4"/>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32</a:t>
            </a:r>
            <a:endParaRPr lang="en-US" sz="1000" dirty="0"/>
          </a:p>
        </p:txBody>
      </p:sp>
      <p:sp>
        <p:nvSpPr>
          <p:cNvPr id="8" name="Text 5">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ZUM MITNEHMEN</a:t>
            </a:r>
            <a:endParaRPr lang="en-US" sz="3400" dirty="0"/>
          </a:p>
        </p:txBody>
      </p:sp>
      <p:sp>
        <p:nvSpPr>
          <p:cNvPr id="5" name="Shape 3"/>
          <p:cNvSpPr/>
          <p:nvPr/>
        </p:nvSpPr>
        <p:spPr>
          <a:xfrm>
            <a:off x="594360" y="1508760"/>
            <a:ext cx="2558720" cy="2560320"/>
          </a:xfrm>
          <a:prstGeom prst="rect">
            <a:avLst/>
          </a:prstGeom>
          <a:solidFill>
            <a:srgbClr val="FFFFFF"/>
          </a:solidFill>
          <a:ln w="9525">
            <a:solidFill>
              <a:srgbClr val="E2E8F0"/>
            </a:solidFill>
            <a:prstDash val="solid"/>
          </a:ln>
        </p:spPr>
      </p:sp>
      <p:sp>
        <p:nvSpPr>
          <p:cNvPr id="6" name="Shape 4"/>
          <p:cNvSpPr/>
          <p:nvPr/>
        </p:nvSpPr>
        <p:spPr>
          <a:xfrm>
            <a:off x="594360" y="1508760"/>
            <a:ext cx="2558720" cy="64008"/>
          </a:xfrm>
          <a:prstGeom prst="rect">
            <a:avLst/>
          </a:prstGeom>
          <a:solidFill>
            <a:srgbClr val="1E3A8A"/>
          </a:solidFill>
          <a:ln w="12700">
            <a:solidFill>
              <a:srgbClr val="1E3A8A"/>
            </a:solidFill>
            <a:prstDash val="solid"/>
          </a:ln>
        </p:spPr>
      </p:sp>
      <p:sp>
        <p:nvSpPr>
          <p:cNvPr id="7" name="Text 5"/>
          <p:cNvSpPr/>
          <p:nvPr/>
        </p:nvSpPr>
        <p:spPr>
          <a:xfrm>
            <a:off x="850392" y="169164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TÜR</a:t>
            </a:r>
            <a:endParaRPr lang="en-US" sz="2100" dirty="0"/>
          </a:p>
        </p:txBody>
      </p:sp>
      <p:sp>
        <p:nvSpPr>
          <p:cNvPr id="8" name="Text 6"/>
          <p:cNvSpPr/>
          <p:nvPr/>
        </p:nvSpPr>
        <p:spPr>
          <a:xfrm>
            <a:off x="850392" y="2240280"/>
            <a:ext cx="2101520" cy="1691640"/>
          </a:xfrm>
          <a:prstGeom prst="rect">
            <a:avLst/>
          </a:prstGeom>
          <a:noFill/>
          <a:ln/>
        </p:spPr>
        <p:txBody>
          <a:bodyPr wrap="square" lIns="0" tIns="0" rIns="0" bIns="0" rtlCol="0" anchor="t"/>
          <a:lstStyle/>
          <a:p>
            <a:pPr indent="0" marL="0">
              <a:buNone/>
            </a:pPr>
            <a:r>
              <a:rPr lang="en-US" sz="1800" dirty="0">
                <a:solidFill>
                  <a:srgbClr val="334155"/>
                </a:solidFill>
                <a:latin typeface="Calibri" pitchFamily="34" charset="0"/>
                <a:ea typeface="Calibri" pitchFamily="34" charset="-122"/>
                <a:cs typeface="Calibri" pitchFamily="34" charset="-120"/>
              </a:rPr>
              <a:t>Lage hinter der Tür ist immer kritisch. Zerstörungsfrei öffnen, 4-Punkte-Check in höchstens 15 Sekunden.</a:t>
            </a:r>
            <a:endParaRPr lang="en-US" sz="1800" dirty="0"/>
          </a:p>
        </p:txBody>
      </p:sp>
      <p:sp>
        <p:nvSpPr>
          <p:cNvPr id="9" name="Shape 7"/>
          <p:cNvSpPr/>
          <p:nvPr/>
        </p:nvSpPr>
        <p:spPr>
          <a:xfrm>
            <a:off x="3409112" y="1508760"/>
            <a:ext cx="2558720" cy="2560320"/>
          </a:xfrm>
          <a:prstGeom prst="rect">
            <a:avLst/>
          </a:prstGeom>
          <a:solidFill>
            <a:srgbClr val="FFFFFF"/>
          </a:solidFill>
          <a:ln w="9525">
            <a:solidFill>
              <a:srgbClr val="E2E8F0"/>
            </a:solidFill>
            <a:prstDash val="solid"/>
          </a:ln>
        </p:spPr>
      </p:sp>
      <p:sp>
        <p:nvSpPr>
          <p:cNvPr id="10" name="Shape 8"/>
          <p:cNvSpPr/>
          <p:nvPr/>
        </p:nvSpPr>
        <p:spPr>
          <a:xfrm>
            <a:off x="3409112" y="1508760"/>
            <a:ext cx="2558720" cy="64008"/>
          </a:xfrm>
          <a:prstGeom prst="rect">
            <a:avLst/>
          </a:prstGeom>
          <a:solidFill>
            <a:srgbClr val="1E3A8A"/>
          </a:solidFill>
          <a:ln w="12700">
            <a:solidFill>
              <a:srgbClr val="1E3A8A"/>
            </a:solidFill>
            <a:prstDash val="solid"/>
          </a:ln>
        </p:spPr>
      </p:sp>
      <p:sp>
        <p:nvSpPr>
          <p:cNvPr id="11" name="Text 9"/>
          <p:cNvSpPr/>
          <p:nvPr/>
        </p:nvSpPr>
        <p:spPr>
          <a:xfrm>
            <a:off x="3665144" y="169164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AMPEL</a:t>
            </a:r>
            <a:endParaRPr lang="en-US" sz="2100" dirty="0"/>
          </a:p>
        </p:txBody>
      </p:sp>
      <p:sp>
        <p:nvSpPr>
          <p:cNvPr id="12" name="Text 10"/>
          <p:cNvSpPr/>
          <p:nvPr/>
        </p:nvSpPr>
        <p:spPr>
          <a:xfrm>
            <a:off x="3665144" y="2240280"/>
            <a:ext cx="2101520" cy="169164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Nur bei Grün oder Gelb in den Raum. Bei Rot von außen kühlen.</a:t>
            </a:r>
            <a:endParaRPr lang="en-US" sz="1900" dirty="0"/>
          </a:p>
        </p:txBody>
      </p:sp>
      <p:sp>
        <p:nvSpPr>
          <p:cNvPr id="13" name="Shape 11"/>
          <p:cNvSpPr/>
          <p:nvPr/>
        </p:nvSpPr>
        <p:spPr>
          <a:xfrm>
            <a:off x="6223864" y="1508760"/>
            <a:ext cx="2558720" cy="2560320"/>
          </a:xfrm>
          <a:prstGeom prst="rect">
            <a:avLst/>
          </a:prstGeom>
          <a:solidFill>
            <a:srgbClr val="FFFFFF"/>
          </a:solidFill>
          <a:ln w="9525">
            <a:solidFill>
              <a:srgbClr val="E2E8F0"/>
            </a:solidFill>
            <a:prstDash val="solid"/>
          </a:ln>
        </p:spPr>
      </p:sp>
      <p:sp>
        <p:nvSpPr>
          <p:cNvPr id="14" name="Shape 12"/>
          <p:cNvSpPr/>
          <p:nvPr/>
        </p:nvSpPr>
        <p:spPr>
          <a:xfrm>
            <a:off x="6223864" y="1508760"/>
            <a:ext cx="2558720" cy="64008"/>
          </a:xfrm>
          <a:prstGeom prst="rect">
            <a:avLst/>
          </a:prstGeom>
          <a:solidFill>
            <a:srgbClr val="1E3A8A"/>
          </a:solidFill>
          <a:ln w="12700">
            <a:solidFill>
              <a:srgbClr val="1E3A8A"/>
            </a:solidFill>
            <a:prstDash val="solid"/>
          </a:ln>
        </p:spPr>
      </p:sp>
      <p:sp>
        <p:nvSpPr>
          <p:cNvPr id="15" name="Text 13"/>
          <p:cNvSpPr/>
          <p:nvPr/>
        </p:nvSpPr>
        <p:spPr>
          <a:xfrm>
            <a:off x="6479896" y="169164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RAUCH</a:t>
            </a:r>
            <a:endParaRPr lang="en-US" sz="2100" dirty="0"/>
          </a:p>
        </p:txBody>
      </p:sp>
      <p:sp>
        <p:nvSpPr>
          <p:cNvPr id="16" name="Text 14"/>
          <p:cNvSpPr/>
          <p:nvPr/>
        </p:nvSpPr>
        <p:spPr>
          <a:xfrm>
            <a:off x="6479896" y="2240280"/>
            <a:ext cx="2101520" cy="169164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Wand, Bein vor, Gewicht hinten. Tief bleiben.</a:t>
            </a:r>
            <a:endParaRPr lang="en-US" sz="1900" dirty="0"/>
          </a:p>
        </p:txBody>
      </p:sp>
      <p:sp>
        <p:nvSpPr>
          <p:cNvPr id="17" name="Shape 15"/>
          <p:cNvSpPr/>
          <p:nvPr/>
        </p:nvSpPr>
        <p:spPr>
          <a:xfrm>
            <a:off x="9038615" y="1508760"/>
            <a:ext cx="2558720" cy="2560320"/>
          </a:xfrm>
          <a:prstGeom prst="rect">
            <a:avLst/>
          </a:prstGeom>
          <a:solidFill>
            <a:srgbClr val="FFFFFF"/>
          </a:solidFill>
          <a:ln w="9525">
            <a:solidFill>
              <a:srgbClr val="E2E8F0"/>
            </a:solidFill>
            <a:prstDash val="solid"/>
          </a:ln>
        </p:spPr>
      </p:sp>
      <p:sp>
        <p:nvSpPr>
          <p:cNvPr id="18" name="Shape 16"/>
          <p:cNvSpPr/>
          <p:nvPr/>
        </p:nvSpPr>
        <p:spPr>
          <a:xfrm>
            <a:off x="9038615" y="1508760"/>
            <a:ext cx="2558720" cy="64008"/>
          </a:xfrm>
          <a:prstGeom prst="rect">
            <a:avLst/>
          </a:prstGeom>
          <a:solidFill>
            <a:srgbClr val="1E3A8A"/>
          </a:solidFill>
          <a:ln w="12700">
            <a:solidFill>
              <a:srgbClr val="1E3A8A"/>
            </a:solidFill>
            <a:prstDash val="solid"/>
          </a:ln>
        </p:spPr>
      </p:sp>
      <p:sp>
        <p:nvSpPr>
          <p:cNvPr id="19" name="Text 17"/>
          <p:cNvSpPr/>
          <p:nvPr/>
        </p:nvSpPr>
        <p:spPr>
          <a:xfrm>
            <a:off x="9294647" y="1691640"/>
            <a:ext cx="2101520" cy="457200"/>
          </a:xfrm>
          <a:prstGeom prst="rect">
            <a:avLst/>
          </a:prstGeom>
          <a:noFill/>
          <a:ln/>
        </p:spPr>
        <p:txBody>
          <a:bodyPr wrap="square" lIns="0" tIns="0" rIns="0" bIns="0" rtlCol="0" anchor="t"/>
          <a:lstStyle/>
          <a:p>
            <a:pPr indent="0" marL="0">
              <a:buNone/>
            </a:pPr>
            <a:r>
              <a:rPr lang="en-US" sz="2100" b="1" dirty="0">
                <a:solidFill>
                  <a:srgbClr val="0F172A"/>
                </a:solidFill>
                <a:latin typeface="Arial Narrow" pitchFamily="34" charset="0"/>
                <a:ea typeface="Arial Narrow" pitchFamily="34" charset="-122"/>
                <a:cs typeface="Arial Narrow" pitchFamily="34" charset="-120"/>
              </a:rPr>
              <a:t>SICHERHEIT</a:t>
            </a:r>
            <a:endParaRPr lang="en-US" sz="2100" dirty="0"/>
          </a:p>
        </p:txBody>
      </p:sp>
      <p:sp>
        <p:nvSpPr>
          <p:cNvPr id="20" name="Text 18"/>
          <p:cNvSpPr/>
          <p:nvPr/>
        </p:nvSpPr>
        <p:spPr>
          <a:xfrm>
            <a:off x="9294647" y="2240280"/>
            <a:ext cx="2101520" cy="1691640"/>
          </a:xfrm>
          <a:prstGeom prst="rect">
            <a:avLst/>
          </a:prstGeom>
          <a:noFill/>
          <a:ln/>
        </p:spPr>
        <p:txBody>
          <a:bodyPr wrap="square" lIns="0" tIns="0" rIns="0" bIns="0" rtlCol="0" anchor="t"/>
          <a:lstStyle/>
          <a:p>
            <a:pPr indent="0" marL="0">
              <a:buNone/>
            </a:pPr>
            <a:r>
              <a:rPr lang="en-US" sz="1900" dirty="0">
                <a:solidFill>
                  <a:srgbClr val="334155"/>
                </a:solidFill>
                <a:latin typeface="Calibri" pitchFamily="34" charset="0"/>
                <a:ea typeface="Calibri" pitchFamily="34" charset="-122"/>
                <a:cs typeface="Calibri" pitchFamily="34" charset="-120"/>
              </a:rPr>
              <a:t>Sicherheitstrupp bereit, Funk halten, nach dem Einsatz Schutz weiter tragen.</a:t>
            </a:r>
            <a:endParaRPr lang="en-US" sz="1900" dirty="0"/>
          </a:p>
        </p:txBody>
      </p:sp>
      <p:sp>
        <p:nvSpPr>
          <p:cNvPr id="21" name="Text 19"/>
          <p:cNvSpPr/>
          <p:nvPr/>
        </p:nvSpPr>
        <p:spPr>
          <a:xfrm>
            <a:off x="594360" y="4297680"/>
            <a:ext cx="11002975" cy="548640"/>
          </a:xfrm>
          <a:prstGeom prst="rect">
            <a:avLst/>
          </a:prstGeom>
          <a:noFill/>
          <a:ln/>
        </p:spPr>
        <p:txBody>
          <a:bodyPr wrap="square" lIns="0" tIns="0" rIns="0" bIns="0" rtlCol="0" anchor="ctr"/>
          <a:lstStyle/>
          <a:p>
            <a:pPr indent="0" marL="0">
              <a:buNone/>
            </a:pPr>
            <a:r>
              <a:rPr lang="en-US" sz="2000" dirty="0">
                <a:solidFill>
                  <a:srgbClr val="334155"/>
                </a:solidFill>
                <a:latin typeface="Calibri" pitchFamily="34" charset="0"/>
                <a:ea typeface="Calibri" pitchFamily="34" charset="-122"/>
                <a:cs typeface="Calibri" pitchFamily="34" charset="-120"/>
              </a:rPr>
              <a:t>Den Innenangriff übst du in der Atemschutz-Übungsanlage mit Ausbildern.</a:t>
            </a:r>
            <a:endParaRPr lang="en-US" sz="2000" dirty="0"/>
          </a:p>
        </p:txBody>
      </p:sp>
      <p:sp>
        <p:nvSpPr>
          <p:cNvPr id="22" name="Text 20"/>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33</a:t>
            </a:r>
            <a:endParaRPr lang="en-US" sz="1000" dirty="0"/>
          </a:p>
        </p:txBody>
      </p:sp>
      <p:sp>
        <p:nvSpPr>
          <p:cNvPr id="23" name="Text 21">
            <a:hlinkClick r:id="rId1"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1"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8FAFC"/>
        </a:solidFill>
      </p:bgPr>
    </p:bg>
    <p:spTree>
      <p:nvGrpSpPr>
        <p:cNvPr id="1" name=""/>
        <p:cNvGrpSpPr/>
        <p:nvPr/>
      </p:nvGrpSpPr>
      <p:grpSpPr>
        <a:xfrm>
          <a:off x="0" y="0"/>
          <a:ext cx="0" cy="0"/>
          <a:chOff x="0" y="0"/>
          <a:chExt cx="0" cy="0"/>
        </a:xfrm>
      </p:grpSpPr>
      <p:sp>
        <p:nvSpPr>
          <p:cNvPr id="2" name="Shape 0"/>
          <p:cNvSpPr/>
          <p:nvPr/>
        </p:nvSpPr>
        <p:spPr>
          <a:xfrm>
            <a:off x="0" y="0"/>
            <a:ext cx="12191695" cy="1024128"/>
          </a:xfrm>
          <a:prstGeom prst="rect">
            <a:avLst/>
          </a:prstGeom>
          <a:solidFill>
            <a:srgbClr val="EEF2F8"/>
          </a:solidFill>
          <a:ln w="12700">
            <a:solidFill>
              <a:srgbClr val="EEF2F8"/>
            </a:solidFill>
            <a:prstDash val="solid"/>
          </a:ln>
        </p:spPr>
      </p:sp>
      <p:sp>
        <p:nvSpPr>
          <p:cNvPr id="3" name="Shape 1"/>
          <p:cNvSpPr/>
          <p:nvPr/>
        </p:nvSpPr>
        <p:spPr>
          <a:xfrm>
            <a:off x="0" y="1024128"/>
            <a:ext cx="12191695" cy="45720"/>
          </a:xfrm>
          <a:prstGeom prst="rect">
            <a:avLst/>
          </a:prstGeom>
          <a:solidFill>
            <a:srgbClr val="B71C1C"/>
          </a:solidFill>
          <a:ln w="12700">
            <a:solidFill>
              <a:srgbClr val="B71C1C"/>
            </a:solidFill>
            <a:prstDash val="solid"/>
          </a:ln>
        </p:spPr>
      </p:sp>
      <p:sp>
        <p:nvSpPr>
          <p:cNvPr id="4" name="Text 2"/>
          <p:cNvSpPr/>
          <p:nvPr/>
        </p:nvSpPr>
        <p:spPr>
          <a:xfrm>
            <a:off x="594360" y="128016"/>
            <a:ext cx="11002975" cy="786384"/>
          </a:xfrm>
          <a:prstGeom prst="rect">
            <a:avLst/>
          </a:prstGeom>
          <a:noFill/>
          <a:ln/>
        </p:spPr>
        <p:txBody>
          <a:bodyPr wrap="square" lIns="0" tIns="0" rIns="0" bIns="0" rtlCol="0" anchor="ctr">
            <a:normAutofit/>
          </a:bodyPr>
          <a:lstStyle/>
          <a:p>
            <a:pPr indent="0" marL="0">
              <a:buNone/>
            </a:pPr>
            <a:r>
              <a:rPr lang="en-US" sz="3400" b="1" dirty="0">
                <a:solidFill>
                  <a:srgbClr val="0F172A"/>
                </a:solidFill>
                <a:latin typeface="Arial Narrow" pitchFamily="34" charset="0"/>
                <a:ea typeface="Arial Narrow" pitchFamily="34" charset="-122"/>
                <a:cs typeface="Arial Narrow" pitchFamily="34" charset="-120"/>
              </a:rPr>
              <a:t>QUELLEN UND BILDNACHWEIS</a:t>
            </a:r>
            <a:endParaRPr lang="en-US" sz="3400" dirty="0"/>
          </a:p>
        </p:txBody>
      </p:sp>
      <p:sp>
        <p:nvSpPr>
          <p:cNvPr id="5" name="Text 3"/>
          <p:cNvSpPr/>
          <p:nvPr/>
        </p:nvSpPr>
        <p:spPr>
          <a:xfrm>
            <a:off x="594360"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Mobiler Rauchverschluss</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Christoph Ziehr  ·  CC BY-SA 3.0</a:t>
            </a:r>
            <a:endParaRPr lang="en-US" sz="1300" dirty="0"/>
          </a:p>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Hohlstrahlrohr</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Derek Eiland  ·  CC BY-SA 3.0</a:t>
            </a:r>
            <a:endParaRPr lang="en-US" sz="1300" dirty="0"/>
          </a:p>
        </p:txBody>
      </p:sp>
      <p:sp>
        <p:nvSpPr>
          <p:cNvPr id="6" name="Text 4"/>
          <p:cNvSpPr/>
          <p:nvPr/>
        </p:nvSpPr>
        <p:spPr>
          <a:xfrm>
            <a:off x="6187288" y="1325880"/>
            <a:ext cx="5410048" cy="3566160"/>
          </a:xfrm>
          <a:prstGeom prst="rect">
            <a:avLst/>
          </a:prstGeom>
          <a:noFill/>
          <a:ln/>
        </p:spPr>
        <p:txBody>
          <a:bodyPr wrap="square" lIns="0" tIns="0" rIns="0" bIns="0" rtlCol="0" anchor="t"/>
          <a:lstStyle/>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Flashover-Training im Brandhaus</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Airman 1st Class Kenneth Norman  ·  Public domain</a:t>
            </a:r>
            <a:endParaRPr lang="en-US" sz="1300" dirty="0"/>
          </a:p>
          <a:p>
            <a:pPr indent="0" marL="0">
              <a:spcAft>
                <a:spcPts val="500"/>
              </a:spcAft>
              <a:buNone/>
            </a:pPr>
            <a:r>
              <a:rPr lang="en-US" sz="1300" b="1" u="sng" dirty="0">
                <a:solidFill>
                  <a:srgbClr val="0F172A"/>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Wärmebildkamera</a:t>
            </a:r>
            <a:pPr indent="0" marL="0">
              <a:spcAft>
                <a:spcPts val="500"/>
              </a:spcAft>
              <a:buNone/>
            </a:pPr>
            <a:r>
              <a:rPr lang="en-US" sz="1300" dirty="0">
                <a:solidFill>
                  <a:srgbClr val="334155"/>
                </a:solidFill>
                <a:latin typeface="Calibri" pitchFamily="34" charset="0"/>
                <a:ea typeface="Calibri" pitchFamily="34" charset="-122"/>
                <a:cs typeface="Calibri" pitchFamily="34" charset="-120"/>
              </a:rPr>
              <a:t>  ·  photographer: Magnus Mertens, Goettingen, Germany  ·  CC BY-SA 2.0 de</a:t>
            </a:r>
            <a:endParaRPr lang="en-US" sz="1300" dirty="0"/>
          </a:p>
        </p:txBody>
      </p:sp>
      <p:sp>
        <p:nvSpPr>
          <p:cNvPr id="7" name="Shape 5"/>
          <p:cNvSpPr/>
          <p:nvPr/>
        </p:nvSpPr>
        <p:spPr>
          <a:xfrm>
            <a:off x="594360" y="4892040"/>
            <a:ext cx="11002975" cy="1325880"/>
          </a:xfrm>
          <a:prstGeom prst="rect">
            <a:avLst/>
          </a:prstGeom>
          <a:solidFill>
            <a:srgbClr val="EFF3F9"/>
          </a:solidFill>
          <a:ln w="12700">
            <a:solidFill>
              <a:srgbClr val="EFF3F9"/>
            </a:solidFill>
            <a:prstDash val="solid"/>
          </a:ln>
        </p:spPr>
      </p:sp>
      <p:sp>
        <p:nvSpPr>
          <p:cNvPr id="8" name="Text 6"/>
          <p:cNvSpPr/>
          <p:nvPr/>
        </p:nvSpPr>
        <p:spPr>
          <a:xfrm>
            <a:off x="868680" y="4892040"/>
            <a:ext cx="10545775" cy="1325880"/>
          </a:xfrm>
          <a:prstGeom prst="rect">
            <a:avLst/>
          </a:prstGeom>
          <a:noFill/>
          <a:ln/>
        </p:spPr>
        <p:txBody>
          <a:bodyPr wrap="square" lIns="0" tIns="0" rIns="0" bIns="0" rtlCol="0" anchor="ctr"/>
          <a:lstStyle/>
          <a:p>
            <a:pPr indent="0" marL="0">
              <a:buNone/>
            </a:pPr>
            <a:r>
              <a:rPr lang="en-US" sz="1600" b="1" dirty="0">
                <a:solidFill>
                  <a:srgbClr val="0F172A"/>
                </a:solidFill>
                <a:latin typeface="Arial Narrow" pitchFamily="34" charset="0"/>
                <a:ea typeface="Arial Narrow" pitchFamily="34" charset="-122"/>
                <a:cs typeface="Arial Narrow" pitchFamily="34" charset="-120"/>
              </a:rPr>
              <a:t>Inhalte und Nutzung  </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Inhalte: Plattform Feuerwehr Wissen Brandenburg (Seiten zu Tür 4-Punkte-Check, Innenangriff, Vorgehen im Rauch, Mobiler Rauchverschluss) · Leitfaden Innenangriff der Landesfeuerwehrschule Schleswig-Holstein, Stand März 2026. In Brandenburg gelten die Weisungen deines Trägers und die Ausbildung der Landesschule.</a:t>
            </a:r>
            <a:endParaRPr lang="en-US" sz="1600" dirty="0"/>
          </a:p>
          <a:p>
            <a:pPr indent="0" marL="0">
              <a:buNone/>
            </a:pPr>
            <a:r>
              <a:rPr lang="en-US" sz="1250" dirty="0">
                <a:solidFill>
                  <a:srgbClr val="334155"/>
                </a:solidFill>
                <a:latin typeface="Calibri" pitchFamily="34" charset="0"/>
                <a:ea typeface="Calibri" pitchFamily="34" charset="-122"/>
                <a:cs typeface="Calibri" pitchFamily="34" charset="-120"/>
              </a:rPr>
              <a:t>Diese Präsentation darfst du frei bearbeiten und weitergeben. Bilder behalten ihre eigene Lizenz, die Quellenangabe bleibt dabei. Maßgeblich sind die Vorschriften und die Vorgaben deiner Wehr. Mehr unter feuerwehr-wissen-bb.de/wissen/ausbildung/</a:t>
            </a:r>
            <a:endParaRPr lang="en-US" sz="1600" dirty="0"/>
          </a:p>
        </p:txBody>
      </p:sp>
      <p:sp>
        <p:nvSpPr>
          <p:cNvPr id="9" name="Text 7"/>
          <p:cNvSpPr/>
          <p:nvPr/>
        </p:nvSpPr>
        <p:spPr>
          <a:xfrm>
            <a:off x="594360" y="6437376"/>
            <a:ext cx="6400800" cy="274320"/>
          </a:xfrm>
          <a:prstGeom prst="rect">
            <a:avLst/>
          </a:prstGeom>
          <a:noFill/>
          <a:ln/>
        </p:spPr>
        <p:txBody>
          <a:bodyPr wrap="square" lIns="0" tIns="0" rIns="0" bIns="0" rtlCol="0" anchor="ctr"/>
          <a:lstStyle/>
          <a:p>
            <a:pPr indent="0" marL="0">
              <a:buNone/>
            </a:pPr>
            <a:r>
              <a:rPr lang="en-US" sz="1000" dirty="0">
                <a:solidFill>
                  <a:srgbClr val="64748B"/>
                </a:solidFill>
                <a:latin typeface="Calibri" pitchFamily="34" charset="0"/>
                <a:ea typeface="Calibri" pitchFamily="34" charset="-122"/>
                <a:cs typeface="Calibri" pitchFamily="34" charset="-120"/>
              </a:rPr>
              <a:t>Tür öffnen · Vorgehen im Rauch · Ausbildung  ·  34</a:t>
            </a:r>
            <a:endParaRPr lang="en-US" sz="1000" dirty="0"/>
          </a:p>
        </p:txBody>
      </p:sp>
      <p:sp>
        <p:nvSpPr>
          <p:cNvPr id="10" name="Text 8">
            <a:hlinkClick r:id="rId5" tooltip="Feuerwehr Wissen"/>
          </p:cNvPr>
          <p:cNvSpPr/>
          <p:nvPr/>
        </p:nvSpPr>
        <p:spPr>
          <a:xfrm>
            <a:off x="8488375" y="6437376"/>
            <a:ext cx="3108960" cy="274320"/>
          </a:xfrm>
          <a:prstGeom prst="rect">
            <a:avLst/>
          </a:prstGeom>
          <a:noFill/>
          <a:ln/>
        </p:spPr>
        <p:txBody>
          <a:bodyPr wrap="square" lIns="0" tIns="0" rIns="0" bIns="0" rtlCol="0" anchor="ctr"/>
          <a:lstStyle/>
          <a:p>
            <a:pPr algn="r" indent="0" marL="0">
              <a:buNone/>
            </a:pPr>
            <a:r>
              <a:rPr lang="en-US" sz="1100" u="sng" dirty="0">
                <a:solidFill>
                  <a:srgbClr val="64748B"/>
                </a:solidFill>
                <a:latin typeface="Calibri" pitchFamily="34" charset="0"/>
                <a:ea typeface="Calibri" pitchFamily="34" charset="-122"/>
                <a:cs typeface="Calibri" pitchFamily="34" charset="-120"/>
                <a:hlinkClick r:id="rId5" invalidUrl="" action="" tgtFrame="" tooltip="Feuerwehr Wissen" history="1" highlightClick="0" endSnd="0">
                  <a:extLst>
                    <a:ext uri="{A12FA001-AC4F-418D-AE19-62706E023703}">
                      <ahyp:hlinkClr xmlns:ahyp="http://schemas.microsoft.com/office/drawing/2018/hyperlinkcolor" val="tx"/>
                    </a:ext>
                  </a:extLst>
                </a:hlinkClick>
              </a:rPr>
              <a:t>feuerwehr-wissen-bb.de</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feuerwehr-wissen-bb.de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 öffnen und Vorgehen im Rauch</dc:title>
  <dc:subject>PptxGenJS Presentation</dc:subject>
  <dc:creator>Feuerwehr Wissen</dc:creator>
  <cp:lastModifiedBy>Feuerwehr Wissen</cp:lastModifiedBy>
  <cp:revision>1</cp:revision>
  <dcterms:created xsi:type="dcterms:W3CDTF">2026-10-21T09:36:51Z</dcterms:created>
  <dcterms:modified xsi:type="dcterms:W3CDTF">2026-10-21T09:36:51Z</dcterms:modified>
</cp:coreProperties>
</file>