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notesMaster" Target="notesMasters/notesMaster1.xml"/><Relationship Id="rId43" Type="http://schemas.openxmlformats.org/officeDocument/2006/relationships/presProps" Target="presProps.xml"/><Relationship Id="rId44" Type="http://schemas.openxmlformats.org/officeDocument/2006/relationships/viewProps" Target="viewProps.xml"/><Relationship Id="rId45" Type="http://schemas.openxmlformats.org/officeDocument/2006/relationships/theme" Target="theme/theme1.xml"/><Relationship Id="rId4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euenbrietzen_wildfire_near_B_102_2022-06-19_05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5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euenbrietzen_wildfire_near_B_102_2022-06-19_10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9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ollow-up_extinguishing_at_Treuenbrietzen_wildfire_2022-06-19_05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3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attenbach_2110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2025-07-10-Waldbrand%C3%BCbung-3622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17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Follow-up_extinguishing_at_Treuenbrietzen_wildfire_2022-06-19_17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26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s://commons.wikimedia.org/wiki/File:Treuenbrietzen_wildfire_near_B_102_2022-06-19_14.jpg" TargetMode="External"/><Relationship Id="rId3" Type="http://schemas.openxmlformats.org/officeDocument/2006/relationships/hyperlink" Target="https://feuerwehr-wissen-bb.de" TargetMode="External"/><Relationship Id="rId1" Type="http://schemas.openxmlformats.org/officeDocument/2006/relationships/image" Target="../media/image-30-1.jp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hyperlink" Target="https://feuerwehr-wissen-bb.de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hyperlink" Target="https://commons.wikimedia.org/wiki/File:Treuenbrietzen_wildfire_near_B_102_2022-06-19_05.jpg" TargetMode="External"/><Relationship Id="rId2" Type="http://schemas.openxmlformats.org/officeDocument/2006/relationships/hyperlink" Target="https://commons.wikimedia.org/wiki/File:Treuenbrietzen_wildfire_near_B_102_2022-06-19_10.jpg" TargetMode="External"/><Relationship Id="rId3" Type="http://schemas.openxmlformats.org/officeDocument/2006/relationships/hyperlink" Target="https://commons.wikimedia.org/wiki/File:Follow-up_extinguishing_at_Treuenbrietzen_wildfire_2022-06-19_05.jpg" TargetMode="External"/><Relationship Id="rId4" Type="http://schemas.openxmlformats.org/officeDocument/2006/relationships/hyperlink" Target="https://commons.wikimedia.org/wiki/File:Trattenbach_2110.JPG" TargetMode="External"/><Relationship Id="rId5" Type="http://schemas.openxmlformats.org/officeDocument/2006/relationships/hyperlink" Target="https://commons.wikimedia.org/wiki/File:2025-07-10-Waldbrand%C3%BCbung-3622.jpg" TargetMode="External"/><Relationship Id="rId6" Type="http://schemas.openxmlformats.org/officeDocument/2006/relationships/hyperlink" Target="https://commons.wikimedia.org/wiki/File:Follow-up_extinguishing_at_Treuenbrietzen_wildfire_2022-06-19_17.jpg" TargetMode="External"/><Relationship Id="rId7" Type="http://schemas.openxmlformats.org/officeDocument/2006/relationships/hyperlink" Target="https://commons.wikimedia.org/wiki/File:Treuenbrietzen_wildfire_near_B_102_2022-06-19_14.jpg" TargetMode="External"/><Relationship Id="rId8" Type="http://schemas.openxmlformats.org/officeDocument/2006/relationships/hyperlink" Target="https://feuerwehr-wissen-bb.de" TargetMode="External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1F5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3992728" y="14173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AUSBILDUNG FEUERWEHR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0728655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VEGETATIONSBRAND:</a:t>
            </a:r>
            <a:endParaRPr lang="en-US" sz="8000" dirty="0"/>
          </a:p>
          <a:p>
            <a:pPr algn="ctr" indent="0" marL="0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TAKTIK UND SICHERHEIT</a:t>
            </a:r>
            <a:endParaRPr lang="en-US" sz="8000" dirty="0"/>
          </a:p>
        </p:txBody>
      </p:sp>
      <p:sp>
        <p:nvSpPr>
          <p:cNvPr id="5" name="Text 3"/>
          <p:cNvSpPr/>
          <p:nvPr/>
        </p:nvSpPr>
        <p:spPr>
          <a:xfrm>
            <a:off x="914400" y="4526280"/>
            <a:ext cx="1036289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Feuerverhalten, LACES, Flankenangriff und Löschwasser im Wald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914400" y="5806440"/>
            <a:ext cx="103628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Muster-Ausbildung der Plattform Feuerwehr Wissen  ·  Stand Oktober 2026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</a:t>
            </a:r>
            <a:endParaRPr lang="en-US" sz="1000" dirty="0"/>
          </a:p>
        </p:txBody>
      </p:sp>
      <p:sp>
        <p:nvSpPr>
          <p:cNvPr id="8" name="Text 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AGENDA UND AUSBILDUNGSSCHWERPUNKTE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1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Feuerverhalten und Brandarten.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3409112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Ausrüstung und Sicherheit.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6223864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3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Taktik: AFFEN und Kontrolllinien.</a:t>
            </a:r>
            <a:endParaRPr lang="en-US" sz="1700" dirty="0"/>
          </a:p>
        </p:txBody>
      </p:sp>
      <p:sp>
        <p:nvSpPr>
          <p:cNvPr id="17" name="Shape 15"/>
          <p:cNvSpPr/>
          <p:nvPr/>
        </p:nvSpPr>
        <p:spPr>
          <a:xfrm>
            <a:off x="9038615" y="1371600"/>
            <a:ext cx="2558720" cy="18745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37160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55448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KAPITEL 4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103120"/>
            <a:ext cx="2101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Löschwasser und Unterstützung.</a:t>
            </a:r>
            <a:endParaRPr lang="en-US" sz="1700" dirty="0"/>
          </a:p>
        </p:txBody>
      </p:sp>
      <p:sp>
        <p:nvSpPr>
          <p:cNvPr id="21" name="Shape 19"/>
          <p:cNvSpPr/>
          <p:nvPr/>
        </p:nvSpPr>
        <p:spPr>
          <a:xfrm>
            <a:off x="594360" y="3474720"/>
            <a:ext cx="11002975" cy="2377440"/>
          </a:xfrm>
          <a:prstGeom prst="rect">
            <a:avLst/>
          </a:prstGeom>
          <a:solidFill>
            <a:srgbClr val="FFF5E6"/>
          </a:solidFill>
          <a:ln w="9525">
            <a:solidFill>
              <a:srgbClr val="F5DDB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94360" y="3474720"/>
            <a:ext cx="82296" cy="237744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60120" y="3611880"/>
            <a:ext cx="104543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 dieser Ausbildung kannst du …</a:t>
            </a:r>
            <a:endParaRPr lang="en-US" sz="22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4114800"/>
          <a:ext cx="104543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0428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Feuerverhalten einschätzen,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LACES und Kontrollschwellen prüfen,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einen Flankenangriff nach AFFEN durchführen.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27432" marB="27432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5E6"/>
                    </a:solidFill>
                  </a:tcPr>
                </a:tc>
              </a:tr>
            </a:tbl>
          </a:graphicData>
        </a:graphic>
      </p:graphicFrame>
      <p:sp>
        <p:nvSpPr>
          <p:cNvPr id="25" name="Text 2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</a:t>
            </a:r>
            <a:endParaRPr lang="en-US" sz="1000" dirty="0"/>
          </a:p>
        </p:txBody>
      </p:sp>
      <p:sp>
        <p:nvSpPr>
          <p:cNvPr id="26" name="Text 2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DIE DREI WICHTIGSTEN SÄTZE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MERKE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Ankerpunkt, Lookout, Rückzugsweg und Sicherheitszone greift niemand an.</a:t>
            </a:r>
            <a:endParaRPr lang="en-US" sz="1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 über die Flanke, nie frontal.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Fertig ist es erst, wenn keine Glut mehr da ist.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Vegetationsbrände sind in Brandenburg Alltag der Sommermonate.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01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FEUERVERHALTEN UND BRANDARTEN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4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1.1 WARUM ANDERS ALS DER GEBÄUDEBRAND?</a:t>
            </a:r>
            <a:endParaRPr lang="en-US" sz="31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Wetter, Gelände und Brennmaterial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entscheiden alles. Gebäudetaktik passt nicht 1:1.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Schneller und dynamischer: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Trockenphasen werden länger, die Saison beginnt früher.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Ursache: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meisten Brände entstehen durch Menschen, nur selten durch Blitz.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Faustwert: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 Vegetationsbrand breitet sich mit etwa 10 % der Windgeschwindigkeit aus. Unterschätzen ist gefährlich.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Waldbrand bei Treuenbrietzen 20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Leonhard Lenz,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5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1.2 DAS VEGETATIONSBRANDDREIECK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BRENNMATERIAL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Art, Menge, Feuchte und Anordnung. Leichtes trocknet schnell, schweres brennt lange.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WETTER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Wind, Sonne, Luftfeuchte, Temperatur, Niederschlag. Wind wirkt am stärksten.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29184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GELÄNDE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Hangneigung, Hangausrichtung, Geländeform. Bergauf brennt es schneller.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6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1.3 DIE 30-30-30-REGEL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691640"/>
            <a:ext cx="51206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6400" b="1" dirty="0">
                <a:solidFill>
                  <a:srgbClr val="B71C1C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30·30·30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594360" y="374904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°C · KM/H · % LUFTFEUCHTE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00800" y="1463040"/>
            <a:ext cx="5212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EXTREMES FEUERVERHALTEN WAHRSCHEINLICH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6400800" y="1965960"/>
            <a:ext cx="52120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Temperatur über 30 °C, Wind über 30 km/h und Luftfeuchte unter 30 %. Dann intensive Rückzugsplanung.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7</a:t>
            </a:r>
            <a:endParaRPr lang="en-US" sz="1000" dirty="0"/>
          </a:p>
        </p:txBody>
      </p:sp>
      <p:sp>
        <p:nvSpPr>
          <p:cNvPr id="10" name="Text 8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1.4 BRENNMATERIAL</a:t>
            </a:r>
            <a:endParaRPr lang="en-US" sz="34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Leicht: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Blätter, Nadeln, Gras, Streu. Trocknet schnell, brennt heftig, aber kurz, besser zu löschen.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Schwer: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Äste, Stämme, Stümpfe. Reagiert langsam, gibt viel Wärme ab, braucht sorgfältiges Nachlöschen.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Feuchte: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Nasses Material brennt schlecht. Dünnes Material trocknet schon wenige Stunden nach Regen wieder aus.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Anordnung: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Feuerbrücken (tief beastete Bäume) leiten ein Bodenfeuer in die Krone. Wege und Schneisen hemmen die Ausbreitung.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8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1.5 WETTER UND GELÄNDE</a:t>
            </a:r>
            <a:endParaRPr lang="en-US" sz="34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Wetterumschwung, Inversion, Kaltfront: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extremem Feuerverhalten rechnen. Rauch kann absinken, Kohlenmonoxid auch einige hundert Meter entfernt gefährlich machen.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Hangneigung: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Bergauf wird Material vorgewärmt. Rollende Glut kann unterhalb neue Brände entfachen, also im Rücken.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Hangausrichtung: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Südhänge sind wärmer und trockener, Nordhänge feuchter.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1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1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7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Schluchten: </a:t>
                      </a:r>
                      <a:pPr indent="0" marL="0">
                        <a:buNone/>
                      </a:pPr>
                      <a:r>
                        <a:rPr lang="en-US" sz="17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Kamineffekt verstärkt Wind und Ausbreitung.</a:t>
                      </a:r>
                      <a:endParaRPr lang="en-US" sz="17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Waldbrand bei Treuenbrietzen 20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Leonhard Lenz,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9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1.6 VIER BRANDARTEN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BODENFEUER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unteren Schichten: Wurzel, Streu, Kraut. Kann über Feuerbrücken in die Krone gelangen.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UNTERGRUNDFEUER</a:t>
            </a:r>
            <a:endParaRPr lang="en-US" sz="1900" dirty="0"/>
          </a:p>
        </p:txBody>
      </p:sp>
      <p:sp>
        <p:nvSpPr>
          <p:cNvPr id="12" name="Text 10"/>
          <p:cNvSpPr/>
          <p:nvPr/>
        </p:nvSpPr>
        <p:spPr>
          <a:xfrm>
            <a:off x="3665144" y="2606040"/>
            <a:ext cx="2101520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Verbrennt organisches Material unter der Oberfläche, zum Beispiel Torf. Schwer zu erkennen.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KRONENFEUER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den Baumkronen, getragen von einem Bodenfeuer. Läuft diesem oft voraus.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VOLLFEUER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Schichten brennen, Flammen deutlich über 10 m, eigene Feuerwinde.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10</a:t>
            </a:r>
            <a:endParaRPr lang="en-US" sz="1000" dirty="0"/>
          </a:p>
        </p:txBody>
      </p:sp>
      <p:sp>
        <p:nvSpPr>
          <p:cNvPr id="22" name="Text 20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1.7 EINFACHE TAKTISCHE WALDBRANDPROGNOSE (ETW)</a:t>
            </a:r>
            <a:endParaRPr lang="en-US" sz="28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 Faktoren: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Wind, Hangneigung und Hangausrichtung, dazu die sichtbare Flammenlänge.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Faktor 0: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Feuer erlischt meist von selbst.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Faktor 1 bis 2: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gut mit Handwerkzeug zu bekämpfen.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Faktor 2 bis 3: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Schlauchleitungen oder mehrere Löschrucksäcke nötig.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Faktor 3: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kaum sicher zu bekämpfen. Defensive Maßnahmen sind sinnvoll.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02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AUSRÜSTUNG UND SICHERHEIT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12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 SCHUTZAUSRÜSTUNG</a:t>
            </a:r>
            <a:endParaRPr lang="en-US" sz="34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Mindest-PSA: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Schutzanzug, Helm mit Nackenschutz, Handschuhe, Schuhe. Schwere Brandbekämpfungskleidung führt meist zum Hitzestau.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 bewusst nässen: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Heißdampf kann durchschlagen.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Erweitert bei langen Einsätzen: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dichte Schutzbrille, Haube oder Hollandtuch, FFP3-Maske mit Ausatemventil, Signalpfeife.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Größte Gefahr: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Hitze und Überlastung. Flüssigkeit rechtzeitig zuführen.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Nachlöscharbeiten bei Treuenbrietzen 20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Leonhard Lenz,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13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2.2 ATEMSCHUTZ BEI VEGETATIONSBRÄNDEN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PRESSLUFTATMER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Schützt vor Gasen und Partikeln, stark belastend. Für überschaubare, kurze Einsätze.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VOLLMASKE MIT FILTER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Gase und Partikel, weniger belastend. Nur bei ausreichend Sauerstoff, niedrigem Flammengang, ohne Funkenflug.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65760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FFP2/FFP3-MASKE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Nur Partikel, kein Schutz vor Kohlenmonoxid. Mindestens eine Führungskraft braucht ein CO-Warngerät.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2.3 GERÄTE IN DREI GRUPPEN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LÖSCHEN MIT WASSER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D-Schläuche und D-Strahlrohre, Löschrucksack, Kleinlöschgeräte. Wassersparend.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LÖSCHEN OHNE WASSER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Feuerpatschen, Schaufeln: nur Erde werfen, kein brennbares Material. Mehrere Kräfte koordiniert.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HACKEN, RÄUMEN, TRENNEN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606040"/>
            <a:ext cx="303977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Axt, Schaufel, Spaten, Dunghacke, Säge, Feuerrechen. Für Kontrolllinien.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15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2.4 LÖSCHRUCKSACK UND FEUERPATSCHE</a:t>
            </a:r>
            <a:endParaRPr lang="en-US" sz="34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Löschrucksack: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ressourcenschonend, direkt auf Glut und Glutnester. Bewährt in Kombination mit Patschen.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Feuerpatsche: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wirkt nur, wenn mehrere Kräfte zugleich arbeiten. Sehr kräftezehrend.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Grenze: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bis etwa 1,5 m Flammenhöhe und geringer Intensität.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Geräte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regelmäßig nachschärfen, Getränke und Personalwechsel einplanen.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Löschrucksack im Einsatz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42708" y="1463040"/>
            <a:ext cx="2987040" cy="44805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598017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Karl Gruber,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2.5 FAHRZEUGE IM GELÄNDE</a:t>
            </a:r>
            <a:endParaRPr lang="en-US" sz="34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Geeignet: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Allrad, hohe Bodenfreiheit, tiefer Schwerpunkt, geschützte Leitungen.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Hitze legt Fahrzeuge lahm: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Elektrik, Druckluft und Betriebsstoffleitungen leiden. Standardfahrzeuge nicht in den heißen Schwarzbereich.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Aufstellfläche: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Glutnester und Tragfähigkeit prüfen. Heiße Teile können im Grünbereich trockenes Material entzünden.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Fluchtrichtung: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Fahrzeuge in Fluchtrichtung abstellen, Standplatz sichern.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Waldbrandübung der Feuerwehr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147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1093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Superbass, CC BY-SA 4.0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17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2.6 LACES: OHNE LACES KEIN ANGRIFF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L: LOOKOUT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Beobachter, mindestens einer, löscht nicht mit.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ANKERPUNKT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Sicherer Ausgangspunkt, zu dem man zurückweicht.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C: KOMMUNIKATION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Einheitliche Begriffe, Funk, Signalpfeife.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RÜCKZUGSWEG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Früh erkunden, nie hangaufwärts über dem Feuer.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94360" y="5449824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594360" y="5449824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68680" y="5449824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S: SICHERHEITSZONE</a:t>
            </a:r>
            <a:endParaRPr lang="en-US" sz="1300" dirty="0"/>
          </a:p>
          <a:p>
            <a:pPr indent="0" marL="0">
              <a:buNone/>
            </a:pPr>
            <a:r>
              <a:rPr lang="en-US" sz="19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Frei von Brennbarem, Platz für alle Kräfte und Fahrzeuge.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18</a:t>
            </a:r>
            <a:endParaRPr lang="en-US" sz="1000" dirty="0"/>
          </a:p>
        </p:txBody>
      </p:sp>
      <p:sp>
        <p:nvSpPr>
          <p:cNvPr id="21" name="Text 19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2.7 LACES IM DETAIL</a:t>
            </a:r>
            <a:endParaRPr lang="en-US" sz="3400" dirty="0"/>
          </a:p>
        </p:txBody>
      </p:sp>
      <p:graphicFrame>
        <p:nvGraphicFramePr>
          <p:cNvPr id="2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Lookout: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Funk, Fernglas, Karte. Beobachtet auch das Wetter. Luftbeobachter ersetzen ihn nie.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Ankerpunkt: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Weg, Straße, Schwarzbereich, Gewässer. Mit Strahlrohr und Sicherungsposten gesichert, damit das Feuer die Kräfte nicht umläuft.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Warnsignale: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zum Beispiel Einzelton gleich Achtung, mehrere kurze Töne gleich Gefahr, Rückzug.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Sicherheitszone: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Abstand mindestens die 8-fache Vegetationshöhe, bei der Rückzugsplanung mindestens 100 m.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19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2.8 KONTROLLSCHWELLEN NACH FLAMMENLÄNGE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1100297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Richtwerte für die Entscheidung angreifen, verteidigen oder zurückziehen:</a:t>
            </a:r>
            <a:endParaRPr lang="en-US" sz="2000" dirty="0"/>
          </a:p>
        </p:txBody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965960"/>
          <a:ext cx="11002975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786384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FLAMMENLÄNGE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FFFFFF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VORGEHEN</a:t>
                      </a:r>
                      <a:endParaRPr lang="en-US" sz="18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0,5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Angriff mit Handwerkzeug oder Löschangriff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 bis 1,5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Handwerkzeug und D-Schlauch, Pump &amp; Roll. Über 1,5 m nie auf die Front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1,5 bis 2,5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Löschangriff nur über die Flanken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 bis 3,5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Flankenangriff nur mit guter Wasserversorgung, sonst Verteidigung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über 3,5 m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Verteidigung, Luftunterstützung anfordern. Ab 8 m Rückzug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37160" marR="137160" marT="109728" marB="109728">
                    <a:lnL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20</a:t>
            </a:r>
            <a:endParaRPr lang="en-US" sz="1000" dirty="0"/>
          </a:p>
        </p:txBody>
      </p:sp>
      <p:sp>
        <p:nvSpPr>
          <p:cNvPr id="8" name="Text 5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2.9 GEFAHR: ALLE SOFORT ZURÜCK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RÜCKZUG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Rückzugskommando: „Gefahr – alle sofort zurück!“ Jeder wiederholt es. Alle sammeln sich am Ankerpunkt oder am Fahrzeug, Schläuche und Werkzeug bleiben liegen.</a:t>
            </a:r>
            <a:endParaRPr lang="en-US" sz="1800" dirty="0"/>
          </a:p>
        </p:txBody>
      </p:sp>
      <p:graphicFrame>
        <p:nvGraphicFramePr>
          <p:cNvPr id="2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Einheitsführer prüft die Vollzähligkeit.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Intensive Rückzugsplanung spätestens bei Flammen über 1,5 m, bei der 30-30-30-Lage und bei Kaltfront.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munitionsbelasteten Flächen gelten besondere Sicherheitsabstände.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21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2.10 WEITERE GEFAHREN IM GELÄNDE</a:t>
            </a:r>
            <a:endParaRPr lang="en-US" sz="34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Atemgifte: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Brandgase, Rauch, Asche, Ruß.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Ausbreitung: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Einschluss durch das Feuer, Spotfeuer im Rücken, plötzlicher Windwechsel, Wiederaufflammen.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Gelände: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Glutschächte, umstürzende Bäume, Totholz, rollende Steine.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Weiteres: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Hitzschlag, Stürze, Zecken, Giftpflanzen, Wildtiere, Kampfmittel auf Verdachtsflächen.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Dokumentieren: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Erkrankungen und Verletzungen im Dienst ins Verbandbuch eintragen.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22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03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TAKTIK: AFFEN UND KONTROLLLINIEN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23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3.1 DAS SCHEMA AFFEN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17320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1563624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77240" y="15636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54480" y="1417320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Ankerpunkt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setzen und sichern.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594360" y="2368296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777240" y="2514600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777240" y="25146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554480" y="2368296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 Flanken aufrollen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vom Ankerpunkt Richtung Front. Erst die Flanke in Windrichtung. Nie lückenhaft löschen.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594360" y="3319272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77240" y="3465576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346557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54480" y="3319272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 Front angreifen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von der Seite zur Mitte, Kontrollschwellen beachten, Vorfeld nach Spotfeuern absuchen.</a:t>
            </a:r>
            <a:endParaRPr lang="en-US" sz="2200" dirty="0"/>
          </a:p>
        </p:txBody>
      </p:sp>
      <p:sp>
        <p:nvSpPr>
          <p:cNvPr id="17" name="Shape 15"/>
          <p:cNvSpPr/>
          <p:nvPr/>
        </p:nvSpPr>
        <p:spPr>
          <a:xfrm>
            <a:off x="594360" y="4270248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777240" y="4416552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777240" y="441655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</a:t>
            </a:r>
            <a:endParaRPr lang="en-US" sz="2200" dirty="0"/>
          </a:p>
        </p:txBody>
      </p:sp>
      <p:sp>
        <p:nvSpPr>
          <p:cNvPr id="20" name="Text 18"/>
          <p:cNvSpPr/>
          <p:nvPr/>
        </p:nvSpPr>
        <p:spPr>
          <a:xfrm>
            <a:off x="1554480" y="4270248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Eindämmen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Löscherfolg sichern, etwa 10 m breiten Streifen nachlöschen oder Kontrolllinie anlegen.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594360" y="5221224"/>
            <a:ext cx="11002975" cy="841248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777240" y="5367528"/>
            <a:ext cx="548640" cy="548640"/>
          </a:xfrm>
          <a:prstGeom prst="ellipse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77240" y="536752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5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54480" y="5221224"/>
            <a:ext cx="9905695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N: Nachlöschen</a:t>
            </a:r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Fläche systematisch und gründlich nachlöschen.</a:t>
            </a:r>
            <a:endParaRPr lang="en-US" sz="2200" dirty="0"/>
          </a:p>
        </p:txBody>
      </p:sp>
      <p:sp>
        <p:nvSpPr>
          <p:cNvPr id="25" name="Text 2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24</a:t>
            </a:r>
            <a:endParaRPr lang="en-US" sz="1000" dirty="0"/>
          </a:p>
        </p:txBody>
      </p:sp>
      <p:sp>
        <p:nvSpPr>
          <p:cNvPr id="26" name="Text 2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3.2 WARUM NICHT FRONTAL?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5394960" cy="2011680"/>
          </a:xfrm>
          <a:prstGeom prst="rect">
            <a:avLst/>
          </a:prstGeom>
          <a:solidFill>
            <a:srgbClr val="FDE8E8"/>
          </a:solidFill>
          <a:ln w="12700">
            <a:solidFill>
              <a:srgbClr val="FDE8E8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82296" cy="201168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463040"/>
            <a:ext cx="48463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NIE FRONTAL</a:t>
            </a:r>
            <a:endParaRPr lang="en-US" sz="1800" dirty="0"/>
          </a:p>
          <a:p>
            <a:pPr indent="0" marL="0">
              <a:buNone/>
            </a:pPr>
            <a:r>
              <a:rPr lang="en-US" sz="22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Angriff auf die Front birgt ein sehr hohes, unkalkulierbares Risiko: Flammen, Rauchgase, Windwechsel, Spotfeuer.</a:t>
            </a:r>
            <a:endParaRPr lang="en-US" sz="18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0" y="1463040"/>
          <a:ext cx="519653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478505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 kommt nur in Betracht bei sehr geringer Ausbreitung, stabilem Wind oder Windstille und massivem Wassereinsatz.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5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5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1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 0,5 m Flammenlänge steigt die Gefahr rapide, ab 1,5 m unterlassen.</a:t>
                      </a:r>
                      <a:endParaRPr lang="en-US" sz="2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25</a:t>
            </a:r>
            <a:endParaRPr lang="en-US" sz="1000" dirty="0"/>
          </a:p>
        </p:txBody>
      </p:sp>
      <p:sp>
        <p:nvSpPr>
          <p:cNvPr id="10" name="Text 7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3.3 D-SCHLAUCH: WASSERSPAREND VORGEHEN</a:t>
            </a:r>
            <a:endParaRPr lang="en-US" sz="3100" dirty="0"/>
          </a:p>
        </p:txBody>
      </p:sp>
      <p:graphicFrame>
        <p:nvGraphicFramePr>
          <p:cNvPr id="2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D-Schlauch und D-Strahlrohr,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niedrigste Durchflussmenge. Förderleitungen in C.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Einfache Verlegung: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Die D-Leitung wird unter Druck durch Abknicken verlängert. Schnell und tief ins Gelände.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Modulare Verlegung: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C-Leitung zu D-Verteilern, daran mehrere D-Angriffsleitungen. Größere Breite.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Keine formstabilen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Schnellangriffsschläuche: nicht schnell abzukuppeln.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Nachlöscharbeiten bei Treuenbrietzen 20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Leonhard Lenz,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26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3.4 PUMP &amp; ROLL UND RAUPENTECHNIK</a:t>
            </a:r>
            <a:endParaRPr lang="en-US" sz="3400" dirty="0"/>
          </a:p>
        </p:txBody>
      </p:sp>
      <p:graphicFrame>
        <p:nvGraphicFramePr>
          <p:cNvPr id="2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Pump &amp; Roll: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Fahrzeug fährt im Grünen in sicherem Abstand parallel zur Flanke und pumpt dabei. Ein Trupp arbeitet voraus, einer dahinter.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Sicherheit: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Schläuche nicht am Fahrzeug festbinden, schnell abkuppelbar, Türen müssen jederzeit aufgehen.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Raupe: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Fahrzeug steht beim Wasserabgeben. Auf Zeichen fährt es mit abgeschalteter Pumpe weiter.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3.5 KONTROLLLINIEN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NASSER STREIFEN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Temporär, durch Durchnässen. Breite die doppelte Vegetationshöhe, muss feucht gehalten werden.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6223864" y="1508760"/>
            <a:ext cx="5373472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223864" y="1508760"/>
            <a:ext cx="5373472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79896" y="1691640"/>
            <a:ext cx="49162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TROCKENER STREIFEN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79896" y="2240280"/>
            <a:ext cx="4916272" cy="2606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Brennmaterial bis auf den Mineralboden entfernen. Zone A und B zusammen mindestens das Doppelte der erwarteten Flammenlänge.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28</a:t>
            </a:r>
            <a:endParaRPr lang="en-US" sz="1000" dirty="0"/>
          </a:p>
        </p:txBody>
      </p:sp>
      <p:sp>
        <p:nvSpPr>
          <p:cNvPr id="14" name="Text 12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3.6 SIEDLUNG AM WALD: OBJEKTVERTEIDIGUNG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HALTEN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Räumung, früher Angriff auf den Feuersaum, Streifen, Überwachung auf Spotfeuer.</a:t>
            </a:r>
            <a:endParaRPr lang="en-US" sz="17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AUFGEBEN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Kontrollschwellen und LACES nicht einzuhalten sind. Auf eine Linie zurückziehen.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SELEKTIV VERTEIDIGEN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Objekttriage: I einfach, II komplex, III keine Verteidigung. Auf II konzentrieren.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29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3.7 NACHLÖSCHEN, BIS KEINE GLUT MEHR DA IST</a:t>
            </a:r>
            <a:endParaRPr lang="en-US" sz="2800" dirty="0"/>
          </a:p>
        </p:txBody>
      </p:sp>
      <p:graphicFrame>
        <p:nvGraphicFramePr>
          <p:cNvPr id="3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17320"/>
          <a:ext cx="576072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534924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Eine Brandstelle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gilt auch nach den offenen Flammen als aktiv, bis keine Glutnester mehr auffindbar sind.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Tandemtaktik: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 die Einheit am Feuersaum folgt sofort eine gut ausgerüstete Einheit, die vollständig nachlöscht.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Suchen: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Wärmebild, Sehen, Riechen, Spüren, Hören. Glutnest öffnen, bis die Glut sichtbar ist.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Möglichst frische Kräfte. </a:t>
                      </a:r>
                      <a:pPr indent="0" marL="0">
                        <a:buNone/>
                      </a:pP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45720" marB="4572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pic>
        <p:nvPicPr>
          <p:cNvPr id="6" name="Image 0" descr="Waldbrand bei Treuenbrietzen 2022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463040"/>
            <a:ext cx="4922215" cy="32840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75120" y="4783656"/>
            <a:ext cx="4922215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Foto: Leonhard Lenz, CC0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30</a:t>
            </a:r>
            <a:endParaRPr lang="en-US" sz="1000" dirty="0"/>
          </a:p>
        </p:txBody>
      </p:sp>
      <p:sp>
        <p:nvSpPr>
          <p:cNvPr id="9" name="Text 5">
            <a:hlinkClick r:id="rId3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3.8 UNTERSTÜTZUNG AUS DER LUFT</a:t>
            </a:r>
            <a:endParaRPr lang="en-US" sz="3400" dirty="0"/>
          </a:p>
        </p:txBody>
      </p:sp>
      <p:graphicFrame>
        <p:nvGraphicFramePr>
          <p:cNvPr id="3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Grundsatz: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Jeder Lufteinsatz unterstützt die Kräfte am Boden und wird von ihnen aktiv begleitet.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Sinnvoll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schwer zugänglichem Gelände, bei schnellem intensivem Feuer mit bedrohter Infrastruktur, in weit entfernten Gebieten.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Abwurfbereich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frei von Personal und Gerät, mindestens 30 m beiderseits der Flugachse.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Merke: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Vegetationsbrände werden am Boden gelöscht.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31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011680"/>
            <a:ext cx="1219169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spc="300" kern="0" dirty="0">
                <a:solidFill>
                  <a:srgbClr val="E04545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KAPITEL 04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1097280" y="2606040"/>
            <a:ext cx="9997135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5000"/>
              </a:lnSpc>
              <a:buNone/>
            </a:pPr>
            <a:r>
              <a:rPr lang="en-US" sz="6400" b="1" dirty="0">
                <a:solidFill>
                  <a:srgbClr val="FFFFFF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LÖSCHWASSER UND UNTERSTÜTZUNG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32</a:t>
            </a:r>
            <a:endParaRPr lang="en-US" sz="1000" dirty="0"/>
          </a:p>
        </p:txBody>
      </p:sp>
      <p:sp>
        <p:nvSpPr>
          <p:cNvPr id="5" name="Text 3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4.1 WASSER SPAREN</a:t>
            </a:r>
            <a:endParaRPr lang="en-US" sz="34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Im Wald fehlen Hydranten.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Wassersparend arbeiten: D-Strahlrohre um 100 l/min, Löschrucksack, Handwerkzeug.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Netzmittel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senken die Oberflächenspannung: Das Wasser dringt besser ein, auch in tiefe Glutnester.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Entnahmestellen: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Teiche, Flüsse, Seen, Brunnen, Zisternen. In Trockenzeiten können sie ausgetrocknet sein.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4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4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Wasserversorgung </a:t>
                      </a:r>
                      <a:pPr indent="0" marL="0">
                        <a:buNone/>
                      </a:pPr>
                      <a:r>
                        <a:rPr lang="en-US" sz="20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bekommt oft einen eigenen Einsatzabschnitt.</a:t>
                      </a:r>
                      <a:endParaRPr lang="en-US" sz="2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33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4.2 PENDELVERKEHR UND WASSERÜBERGABEPUNKT</a:t>
            </a:r>
            <a:endParaRPr lang="en-US" sz="31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EINFACH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850392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Fahrzeuge mit großem Tank bringen Wasser von der Entnahmestelle zur Brandstelle oder zum WÜP.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347362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4347362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03394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DOPPELT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603394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Zubringer-TLF fährt Entnahme zum WÜP, Angriffs-TLF vom WÜP zur Brandstelle.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8100365" y="1508760"/>
            <a:ext cx="3496970" cy="356616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8100365" y="1508760"/>
            <a:ext cx="349697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56397" y="1691640"/>
            <a:ext cx="30397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WASSERÜBERGABEPUNKT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8356397" y="2240280"/>
            <a:ext cx="303977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 zwischen Zufuhr und Abnahme, zum Beispiel TLF, Faltbehälter, Becken. Langfristig: lange Schlauchstrecke mit Pufferbehälter.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34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4.3 LÖSCHWASSERZUSÄTZE</a:t>
            </a:r>
            <a:endParaRPr lang="en-US" sz="34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Wirkung: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dem vfdb-Merkblatt mindestens doppelte Löschleistung und halber Wasserbedarf gegenüber reinem Wasser.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Drei Arten: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Schaumlöschmittel, Netzmittel, Retardants.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Pflicht: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vollständig biologisch abbaubar und fluorfrei, keine PFAS, auch nicht aus alten Tankresten.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Vorher entscheiden: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Mit Wasser- und Umweltbehörden, Forst und Eigentümern festlegen, wo welche Zusätze eingesetzt werden dürfen.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35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4.4 BRANDENBURG: WALDBRANDERLASS</a:t>
            </a:r>
            <a:endParaRPr lang="en-US" sz="3400" dirty="0"/>
          </a:p>
        </p:txBody>
      </p:sp>
      <p:graphicFrame>
        <p:nvGraphicFramePr>
          <p:cNvPr id="3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Gefahrenstufen 1 bis 5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 1. März bis 30. September täglich veröffentlicht. Waldbrandzentralen ab Stufe 3 besetzen.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Einsatzleitung: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Einsatzleiter der örtlichen Feuerwehr (§ 9 Abs. 1 BbgBKG). Fachberater Forst: Vertreter des Forstamtes.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Waldbrandeinsatzkarten: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zeigen Wege, Befahrbarkeit und Löschwasserentnahmestellen.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2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2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8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Früherkennung: </a:t>
                      </a:r>
                      <a:pPr indent="0" marL="0">
                        <a:buNone/>
                      </a:pPr>
                      <a:r>
                        <a:rPr lang="en-US" sz="18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Das Kamerasystem FireWatch des Landesbetriebs Forst.</a:t>
                      </a:r>
                      <a:endParaRPr lang="en-US" sz="1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36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4.5 BRANDWACHE UND KAMPFMITTEL</a:t>
            </a:r>
            <a:endParaRPr lang="en-US" sz="3400" dirty="0"/>
          </a:p>
        </p:txBody>
      </p:sp>
      <p:graphicFrame>
        <p:nvGraphicFramePr>
          <p:cNvPr id="3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" y="1463040"/>
          <a:ext cx="11002975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10591495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Brandwache: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Der Einsatzleiter entscheidet nach der Bekämpfung. Übergabe und Übernahme der Fläche werden vor Ort protokolliert.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Kampfmittel: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Brandenburg sind viele Flächen munitionsbelastet. Verdachtsflächen in den Einsatzkarten beachten.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2300" b="1" dirty="0">
                          <a:solidFill>
                            <a:srgbClr val="B71C1C"/>
                          </a:solidFill>
                          <a:latin typeface="Arial Narrow" pitchFamily="34" charset="0"/>
                          <a:ea typeface="Arial Narrow" pitchFamily="34" charset="-122"/>
                          <a:cs typeface="Arial Narrow" pitchFamily="34" charset="-120"/>
                        </a:rPr>
                        <a:t>›</a:t>
                      </a:r>
                      <a:endParaRPr lang="en-US" sz="2300" dirty="0">
                        <a:latin typeface="Arial Narrow" charset="0"/>
                        <a:ea typeface="Arial Narrow" charset="0"/>
                        <a:cs typeface="Arial Narrow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9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Abstände: </a:t>
                      </a:r>
                      <a:pPr indent="0" marL="0">
                        <a:buNone/>
                      </a:pPr>
                      <a:r>
                        <a:rPr lang="en-US" sz="1900" dirty="0">
                          <a:solidFill>
                            <a:srgbClr val="33415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nach den Regeln der Seite Gefahren und LACES, zum Beispiel 1000 m nach DGUV Regel oder 500 m bei ausreichender Deckung nach FwDV 500.</a:t>
                      </a:r>
                      <a:endParaRPr lang="en-US" sz="1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45720" marR="45720" marT="91440" marB="91440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8FAFC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37</a:t>
            </a:r>
            <a:endParaRPr lang="en-US" sz="1000" dirty="0"/>
          </a:p>
        </p:txBody>
      </p:sp>
      <p:sp>
        <p:nvSpPr>
          <p:cNvPr id="7" name="Text 4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4.6 UNTERSTÜTZENDE STELLEN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463040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463040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68680" y="1463040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POLIZEI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Hubschrauber mit Wärmebild und kleinen Außenlastbehältern, Absperrung, Kampfmittelspezialisten.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94360" y="2459736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94360" y="2459736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68680" y="2459736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BUNDESWEHR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Amtshilfe bei Großschadenslagen: Hubschrauber, Feuerlöschkraftfahrzeuge, Pionier- und Räumtechnik.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594360" y="3456432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4360" y="3456432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3456432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THW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Fachgruppen Räumen, Pumpen, Führung, Logistik. Fachberater nötig.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" y="4453128"/>
            <a:ext cx="11002975" cy="86868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594360" y="4453128"/>
            <a:ext cx="64008" cy="868680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8680" y="4453128"/>
            <a:ext cx="10591495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FORST UND LANDWIRTSCHAFT</a:t>
            </a:r>
            <a:endParaRPr lang="en-US" sz="1300" dirty="0"/>
          </a:p>
          <a:p>
            <a:pPr indent="0" marL="0">
              <a:buNone/>
            </a:pPr>
            <a:r>
              <a:rPr lang="en-US" sz="18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Ortskenntnis, Forsttechnik, Traktoren mit Pumpfässern, Pflüge für Kontrolllinien.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38</a:t>
            </a:r>
            <a:endParaRPr lang="en-US" sz="1000" dirty="0"/>
          </a:p>
        </p:txBody>
      </p:sp>
      <p:sp>
        <p:nvSpPr>
          <p:cNvPr id="18" name="Text 16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ZUM MITNEHMEN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594360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94360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50392" y="1691640"/>
            <a:ext cx="2101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FEUERVERHALTEN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850392" y="2606040"/>
            <a:ext cx="210152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Wind, Hang, Brennmaterial. 30-30-30 bedeutet extremes Feuerverhalten.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3409112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409112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665144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LACES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3665144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Lookout, Ankerpunkt, Kommunikation, Rückzugsweg, Sicherheitszone. Sonst kein Angriff.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6223864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23864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79896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AFFEN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6479896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 die Flanke, nie frontal. Flammen über 1,5 m nicht auf die Front.</a:t>
            </a:r>
            <a:endParaRPr lang="en-US" sz="1900" dirty="0"/>
          </a:p>
        </p:txBody>
      </p:sp>
      <p:sp>
        <p:nvSpPr>
          <p:cNvPr id="17" name="Shape 15"/>
          <p:cNvSpPr/>
          <p:nvPr/>
        </p:nvSpPr>
        <p:spPr>
          <a:xfrm>
            <a:off x="9038615" y="1508760"/>
            <a:ext cx="2558720" cy="2560320"/>
          </a:xfrm>
          <a:prstGeom prst="rect">
            <a:avLst/>
          </a:prstGeom>
          <a:solidFill>
            <a:srgbClr val="FFFFFF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38615" y="1508760"/>
            <a:ext cx="2558720" cy="64008"/>
          </a:xfrm>
          <a:prstGeom prst="rect">
            <a:avLst/>
          </a:prstGeom>
          <a:solidFill>
            <a:srgbClr val="1E3A8A"/>
          </a:solidFill>
          <a:ln w="12700">
            <a:solidFill>
              <a:srgbClr val="1E3A8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94647" y="1691640"/>
            <a:ext cx="2101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1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NACHLÖSCHEN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9294647" y="2240280"/>
            <a:ext cx="21015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 „aus“, wenn keine Glut mehr da ist. Wasser sparen.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594360" y="4297680"/>
            <a:ext cx="11002975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 Flankenangriff und Nachlöschen im Gelände mit Ausbildern.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39</a:t>
            </a:r>
            <a:endParaRPr lang="en-US" sz="1000" dirty="0"/>
          </a:p>
        </p:txBody>
      </p:sp>
      <p:sp>
        <p:nvSpPr>
          <p:cNvPr id="23" name="Text 21">
            <a:hlinkClick r:id="rId1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24128"/>
          </a:xfrm>
          <a:prstGeom prst="rect">
            <a:avLst/>
          </a:prstGeom>
          <a:solidFill>
            <a:srgbClr val="EEF2F8"/>
          </a:solidFill>
          <a:ln w="12700">
            <a:solidFill>
              <a:srgbClr val="EEF2F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1024128"/>
            <a:ext cx="12191695" cy="45720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128016"/>
            <a:ext cx="11002975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QUELLEN UND BILDNACHWEIS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94360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Waldbrand bei Treuenbrietzen 2022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Leonhard Lenz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Waldbrand bei Treuenbrietzen 2022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Leonhard Lenz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Nachlöscharbeiten bei Treuenbrietzen 2022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Leonhard Lenz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Löschrucksack im Einsatz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Karl Gruber  ·  CC BY-SA 4.0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187288" y="1325880"/>
            <a:ext cx="5410048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Waldbrandübung der Feuerwehr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Superbass  ·  CC BY-SA 4.0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Nachlöscharbeiten bei Treuenbrietzen 2022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Leonhard Lenz  ·  CC0</a:t>
            </a:r>
            <a:endParaRPr lang="en-US" sz="1300" dirty="0"/>
          </a:p>
          <a:p>
            <a:pPr indent="0" marL="0">
              <a:spcAft>
                <a:spcPts val="500"/>
              </a:spcAft>
              <a:buNone/>
            </a:pPr>
            <a:r>
              <a:rPr lang="en-US" sz="1300" b="1" u="sng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Waldbrand bei Treuenbrietzen 2022</a:t>
            </a:r>
            <a:pPr indent="0" marL="0">
              <a:spcAft>
                <a:spcPts val="500"/>
              </a:spcAft>
              <a:buNone/>
            </a:pPr>
            <a:r>
              <a:rPr lang="en-US" sz="130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Leonhard Lenz  ·  CC0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94360" y="4892040"/>
            <a:ext cx="11002975" cy="1325880"/>
          </a:xfrm>
          <a:prstGeom prst="rect">
            <a:avLst/>
          </a:prstGeom>
          <a:solidFill>
            <a:srgbClr val="EFF3F9"/>
          </a:solidFill>
          <a:ln w="12700">
            <a:solidFill>
              <a:srgbClr val="EFF3F9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892040"/>
            <a:ext cx="10545775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F172A"/>
                </a:solidFill>
                <a:latin typeface="Arial Narrow" pitchFamily="34" charset="0"/>
                <a:ea typeface="Arial Narrow" pitchFamily="34" charset="-122"/>
                <a:cs typeface="Arial Narrow" pitchFamily="34" charset="-120"/>
              </a:rPr>
              <a:t>Inhalte und Nutzung  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Inhalte: Plattform Feuerwehr Wissen Brandenburg (Seiten zum Vegetationsbrand) · bundesweite Ausbildungsempfehlungen (AG Nationaler Waldbrandschutz) · Waldbranderlass Brandenburg · vfdb-Merkblatt MB 05-04. Ob einzelne Regeln als Weisung gelten, entscheidet dein Träger.</a:t>
            </a:r>
            <a:endParaRPr lang="en-US" sz="1600" dirty="0"/>
          </a:p>
          <a:p>
            <a:pPr indent="0" marL="0">
              <a:buNone/>
            </a:pPr>
            <a:r>
              <a:rPr lang="en-US" sz="1250" dirty="0">
                <a:solidFill>
                  <a:srgbClr val="3341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Diese Präsentation darfst du frei bearbeiten und weitergeben. Bilder behalten ihre eigene Lizenz, die Quellenangabe bleibt dabei. Maßgeblich sind die Vorschriften und die Vorgaben deiner Wehr. Mehr unter feuerwehr-wissen-bb.de/wissen/ausbildung/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643737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Vegetationsbrand · Taktik · Sicherheit · Ausbildung  ·  40</a:t>
            </a:r>
            <a:endParaRPr lang="en-US" sz="1000" dirty="0"/>
          </a:p>
        </p:txBody>
      </p:sp>
      <p:sp>
        <p:nvSpPr>
          <p:cNvPr id="10" name="Text 8">
            <a:hlinkClick r:id="rId8" tooltip="Feuerwehr Wissen"/>
          </p:cNvPr>
          <p:cNvSpPr/>
          <p:nvPr/>
        </p:nvSpPr>
        <p:spPr>
          <a:xfrm>
            <a:off x="8488375" y="6437376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u="sng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8" invalidUrl="" action="" tgtFrame="" tooltip="Feuerwehr Wissen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feuerwehr-wissen-bb.de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40</Slides>
  <Notes>40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feuerwehr-wissen-bb.de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Vegetationsbrand: Taktik und Sicherheit</dc:title>
  <dc:subject>PptxGenJS Presentation</dc:subject>
  <dc:creator>Feuerwehr Wissen</dc:creator>
  <cp:lastModifiedBy>Feuerwehr Wissen</cp:lastModifiedBy>
  <cp:revision>1</cp:revision>
  <dcterms:created xsi:type="dcterms:W3CDTF">2026-10-21T10:40:52Z</dcterms:created>
  <dcterms:modified xsi:type="dcterms:W3CDTF">2026-10-21T10:40:52Z</dcterms:modified>
</cp:coreProperties>
</file>