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PMAGTF-CR-AF_Marines_%26_Spanish_firefighters_conduct_vehicle_extrication_training_160427-M-QM580-016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PMAGTF-CR-AF_Marines_%26_Spanish_firefighters_conduct_vehicle_extrication_training_160427-M-QM580-004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ttungsschere_bsaeul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ttungskarte-%C3%96amtc_4411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PMAGTF-CR-AF_Marines_%26_Spanish_firefighters_conduct_vehicle_extrication_training_160427-M-QM580-011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PMAGTF-CR-AF_Marines_%26_Spanish_firefighters_conduct_vehicle_extrication_training_160427-M-QM580-013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Korbtrag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SPMAGTF-CR-AF_Marines_%26_Spanish_firefighters_conduct_vehicle_extrication_training_160427-M-QM580-016.jpg" TargetMode="External"/><Relationship Id="rId2" Type="http://schemas.openxmlformats.org/officeDocument/2006/relationships/hyperlink" Target="https://commons.wikimedia.org/wiki/File:SPMAGTF-CR-AF_Marines_%26_Spanish_firefighters_conduct_vehicle_extrication_training_160427-M-QM580-004.jpg" TargetMode="External"/><Relationship Id="rId3" Type="http://schemas.openxmlformats.org/officeDocument/2006/relationships/hyperlink" Target="https://commons.wikimedia.org/wiki/File:Rettungsschere_bsaeule.jpg" TargetMode="External"/><Relationship Id="rId4" Type="http://schemas.openxmlformats.org/officeDocument/2006/relationships/hyperlink" Target="https://commons.wikimedia.org/wiki/File:Rettungskarte-%C3%96amtc_4411.JPG" TargetMode="External"/><Relationship Id="rId5" Type="http://schemas.openxmlformats.org/officeDocument/2006/relationships/hyperlink" Target="https://commons.wikimedia.org/wiki/File:SPMAGTF-CR-AF_Marines_%26_Spanish_firefighters_conduct_vehicle_extrication_training_160427-M-QM580-011.jpg" TargetMode="External"/><Relationship Id="rId6" Type="http://schemas.openxmlformats.org/officeDocument/2006/relationships/hyperlink" Target="https://commons.wikimedia.org/wiki/File:SPMAGTF-CR-AF_Marines_%26_Spanish_firefighters_conduct_vehicle_extrication_training_160427-M-QM580-013.jpg" TargetMode="External"/><Relationship Id="rId7" Type="http://schemas.openxmlformats.org/officeDocument/2006/relationships/hyperlink" Target="https://commons.wikimedia.org/wiki/File:Korbtrage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VERKEHRSUNFALL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TECHNISCHE RETTUNG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ABS, Erkunden, Fahrzeugtechnik und Zusammenarbeit mit dem Rettungsdienst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Einsatzgrundsätze und ABS.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Erstmaßnahmen an der Einsatzstelle.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Fahrzeugtechnik.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Rettung und Tragehilfe.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 als Reihenfolge der ersten Maßnahmen anwenden,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Unfallfahrzeug erkunden und stabilisieren,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dem Rettungsdienst die Rettungsöffnung abstimmen.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EINSATZGRUNDSÄTZE UND ABS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EIGENSICHERUNG ZUERST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wenn die Einsatzstelle sicher ist, beginnt die Rettung. Die Erstversorgung hat oberste Priorität.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zu rettende Person soll bis zur Übergabe an den Rettungsdienst nicht ohne Betreuung sein.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Deshalb erkundet man nicht allein.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Schutzausrüstung wird dem Einsatz angepasst.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DAS MERKWORT ABS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A: ABSICHERN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Sicherer Arbeitsbereich, Schutz vor Folgeunfällen und fließendem Verkehr.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B: BRANDSCHUTZ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Vorbeugend mindestens zweifach, meist Pulver und Wasser.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S: STABILISIEREN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Patienten und das Fahrzeug oder die Last. Erst danach folgt die technische Rettung.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EINSATZGRUNDSÄTZE NACH FWDV 3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Eigensicherung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beachten. Person nicht ohne Betreuung lassen, nicht allein erkunden.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Erstversorgung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hat oberste Priorität, die Rettung berücksichtigt die rettungsdienstlichen Erfordernisse.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vor Verkehr, Nachsacken oder Wegrollen, Brand, herabfallenden Teilen, Dunkelheit, Betriebsstoffen und Energieversorgung.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Ordnung des Raumes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Absperrbereich, Arbeitsbereich, Ablagen für Einsatzmittel und für entfernte Teile.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zu erwartender unzureichender Versorgung (zum Beispiel Autobahn) ein Fahrzeug mit ausreichend Löschmittel mitführen.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6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AUFGABEN DER MANNSCHAFT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EINHEITSFÜHRER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Führt, bestimmt Aufstellung, Ordnung des Raumes und Standorte der Aggregate. Verantwortlich für die Sicherheit.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MASCHINIST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Sichert sofort mit Warnblinkanlage, Fahrlicht und blauem Blinklicht, bedient die Aggregate.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ANGRIFFSTRUPP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Rettet, leistet bis zur Übergabe Erstversorgung (mindestens Erste Hilfe) und technische Hilfe.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WASSERTRUPP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Sichert auf Befehl gegen weitere Gefahren.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44982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49824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449824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SCHLAUCHTRUPP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Bereitet Geräte vor und unterstützt den Angriffstrupp.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7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ORDNUNG DES RAUMES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ARBEITSBEREICH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5 m Radius um das Unfallfahrzeug. Nur Kräfte, die direkt am Fahrzeug arbeiten.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ABSPERRBEREICH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ausreichendem Abstand: Bewegungsfläche, Bereitstellung, Einsatzfahrzeuge.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GERÄTEABLAGEN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einer Plane: Geräte THL, Rettungsdienst und Schrott (ausgebaute Teile).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H:VU KLEMM: ALARMIERUNG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 laut Katalog (Stand 2015), maßgeblich ist die örtliche Alarm- und Ausrückeordnung: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Zug mit 2 LF, 2.000 l Löschmittel, 2 THL-Sätze.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Rettungsdienst: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Personen in Gefahr RTW, mit Personen in Gefahr RTW und Notarzt.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Zeitziel: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Befreiung soll möglichst in etwa 20 Minuten gelingen. Die Eintreffzeit kann am Fahrzeug notiert werden.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9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ERSTMASSNAHMEN AN DER EINSATZSTELLE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DIE ERSTEN MINUTEN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aufstellen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Parallel zur Fahrbahn, Warnblinklicht und blaues Blinklicht, Lenkung zur verkehrsabgewandten Seite, Frontblitzer aus.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Lagemeldung auf Sicht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Alarmbild und Adresse bestätigen, Fahrzeuge, Rauch oder Feuer, Gefahrgut beteiligt?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dem Angriffstrupp, von vorne nähern, Personen ansprechen.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ABS-Erstmaßnahmen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Parallel zur Erkundung durch die Mannschaft.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Nach der Erkundung Einsatzschwerpunkte festlegen.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11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ERKUNDEN IN VIER PHASEN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 FRONTALANSICHT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dem Weg hören, riechen, sehen: Verkehr, Fahrzeuge, Schäden.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 BEFRAGUNG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vorne nähern. Zeugen, Ersthelfer, Insassen: Zahl, Zustand, Beladung.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 INNENANSICHT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 der Einklemmung, weitere Insassen, Rettungsdatenblatt.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 GESAMTÜBERSICHT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Umgebung scannen: Betriebsstoffe, Brandgefahr, Gelände.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12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DIE AUTO-REGEL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AUSTRETENDE BETRIEBSSTOFFE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Hören, riechen, sehen.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02254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0854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</a:t>
            </a:r>
            <a:endParaRPr lang="en-US" sz="8000" dirty="0"/>
          </a:p>
        </p:txBody>
      </p:sp>
      <p:sp>
        <p:nvSpPr>
          <p:cNvPr id="13" name="Text 11"/>
          <p:cNvSpPr/>
          <p:nvPr/>
        </p:nvSpPr>
        <p:spPr>
          <a:xfrm>
            <a:off x="3630854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UNTERBODEN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30854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Gastank, orange Hochvoltleitungen.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0148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38748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</a:t>
            </a:r>
            <a:endParaRPr lang="en-US" sz="8000" dirty="0"/>
          </a:p>
        </p:txBody>
      </p:sp>
      <p:sp>
        <p:nvSpPr>
          <p:cNvPr id="18" name="Text 16"/>
          <p:cNvSpPr/>
          <p:nvPr/>
        </p:nvSpPr>
        <p:spPr>
          <a:xfrm>
            <a:off x="6438748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TANKDECKEL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38748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Ladesystem, QR-Code, mehrere Klappen.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46641" y="16459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</a:t>
            </a:r>
            <a:endParaRPr lang="en-US" sz="8000" dirty="0"/>
          </a:p>
        </p:txBody>
      </p:sp>
      <p:sp>
        <p:nvSpPr>
          <p:cNvPr id="23" name="Text 21"/>
          <p:cNvSpPr/>
          <p:nvPr/>
        </p:nvSpPr>
        <p:spPr>
          <a:xfrm>
            <a:off x="9246641" y="2788920"/>
            <a:ext cx="22135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OBERFLÄCHE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9246641" y="3520440"/>
            <a:ext cx="21678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Beschriftungen, Überdruckventile, fehlender Auspuff.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13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FAHRZEUG STABILISIEREN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Wegrollen: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Feststellbremse, P oder Gang, Zündung aus. Möglichst beidseitig an der nicht gelenkten Achse mit Unterlegkeilen sichern.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Unterbauen: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mindestens drei Punkten des Schwellers auf Höhe der Säulen, mit Druckschläuchen, Schlauchbrücken oder Formhölzern.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Wozu: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Unterbau leitet die Gerätekräfte in den Boden ab.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Einfache Mittel: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nicht bestimmungsgemäßer Verwendung prüft der Gerätewart.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Fahrzeug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Sgt. Kassie McDole,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BRANDSCHUTZ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zweifach: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Pulverlöscher und gefüllte Kübelspritze, oder Schnellangriff.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Erhöhte Gefahr oder ABC: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zusätzlich CO₂-Löscher oder Schaumangriff.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Auslaufende Betriebsstoffe: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Kleine Mengen vernachlässigen, große zeitnah auffangen, zum Beispiel mit Mulde oder Rettungsdecke in einem Wall.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Verunreinigung des Bodens: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 Behörden einbinden, zum Beispiel Wasserbehörde und Straßenbaulastträger.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DER INNERE RETTER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geeignete Einsatzkraft, auch psychisch und nach Tagesform. Gesichtsschutz am Helm, Infektionsschutzhandschuhe.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Ankündigen,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er tut. Kritische Blutung sofort stoppen.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Betreuen: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ansprechen, beruhigen, befragen, Wärme erhalten. Patient ruhig und aufrecht sitzen lassen.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Gurt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ablegen oder durchtrennen, Glasmanagement unterstützen.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kann einsteigen,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sobald das Fahrzeug gegen Wegrollen gesichert ist.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Fahrzeug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Sgt. Kassie McDole,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ERSTZUGANG SCHAFFEN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einfachsten: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offene Tür.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zerstörte Seitenscheibe oder der Weg über Kofferraum und Heckklappe.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Geht nichts davon: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gewaltsam einen Zugang schaffen. Scheibe mit großem Abstand zum Patienten wählen, das Zerstören ankündigen.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Scheibe: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der spitzen Seite in einer Ecke ansetzen, Splitter nach außen drücken, Kanten abdecken.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FAHRZEUGTECHNIK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18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VOM PATIENTEN AUS DENKEN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NICHT KRITISCH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Verletzungen ohne Einfluss auf die Vitalfunktionen, auch nicht zu erwarten.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KRITISCH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Vitalfunktionen eingeschränkt, zum Beispiel schweres Schädel-Hirn-Trauma, oder bald zu erwarten.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EINGEKLEMMT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 oder teilweise zwischen Gegenständen und kann sich nicht selbst befreien (DIN 14011).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19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ZWEI RETTUNGSMODI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SCHNELLE RETTUNG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bei Bewusstsein, Vitalfunktionen vorhanden. Patientenschonend mit vollständiger Stabilisierung, Glas- und Batteriemanagement. Der Rettungsdienst gibt eine Zeitvorgabe in Minuten.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SOFORTRETTUNG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Lebensbedrohliche Umgebung (Fahrzeugbrand), unkontrollierte Blutung, bewusstlos oder ohne Vitalfunktion. Weitere Schäden werden in Kauf genommen, einige Maßnahmen entfallen.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20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AUFBAU DES PKW UND ANSATZPUNKTE</a:t>
            </a:r>
            <a:endParaRPr lang="en-US" sz="31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Begriffe: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A-, B-, C-Säule, Holme, Schweller, Mitteltunnel. Wer sie kennt, verständigt sich eindeutig.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Ansatzpunkte: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Verbindungen von Säulen und Holmen, Türschlösser und Scharniere, Gurt, Feststellbremse, Sitzbefestigungen, Querträger des Armaturenbretts.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Hochfeste Bereiche: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Rettungsdatenblatt markiert. Dort nicht schneiden.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ydraulische Rettungsschere an der B-Säu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018" y="1463040"/>
            <a:ext cx="336042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AIRBAGS: DIE 30-60-90-REGEL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30 CM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Seiten- und Kopfairbags.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60 CM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Fahrerairbag.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90 CM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Beifahrerairbag.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GURT, GURTSTRAFFER UND BATTERIE</a:t>
            </a:r>
            <a:endParaRPr lang="en-US" sz="31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Gurt früh lösen oder durchtrennen: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auslösender Gurtstraffer soll niemanden verletzen.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Batterie: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Grundsätzlich nicht vor Abschluss der Menschenrettung abklemmen. Fensterheber, Sitz- und Lenkradverstellung helfen bei der Rettung.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Brandgefahr: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 begegnet ihr mit zweifachem Brandschutz.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Abklemmen: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zuerst den Masseanschluss (Minuspol). Oft sind zwei oder mehr Batterien verbaut.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DAS RETTUNGSDATENBLATT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Airbags, Gurtstraffer, Batterien, Hochvolt, Kraftstoff- und Gastank, hochfeste Bereiche.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Fundorte: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Fahrer-Sonnenblende, QR-Code an Säule oder im Tankdeckel, Kennzeichenabfrage über die Leitstelle, App Euro Rescue.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Geräteansatz fragen: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 sind Airbags, Gurtstraffer und hochfeste Bereiche?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ettungskarte (Rettungsdatenblatt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708" y="1463040"/>
            <a:ext cx="298704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User:Karl Gruber,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TECHNISCHE RETTUNG UND TRAGEHILFE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25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GLASMANAGEMENT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Einscheibensicherheitsglas (ESG):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Seiten- und Heckscheiben, kann schlagartig zerspringen. Vor dem Geräteeinsatz kontrolliert entfernen, möglichst vorher absenken.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Verbundsicherheitsglas (VSG):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oft die Frontscheibe, zerspringt nicht schlagartig. Nur bei Bedarf durchtrennen, mit möglichst wenigen Schnitten.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Ausrüstung: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Federkörner, Glastrenngerät, Säbelsäge, Folie, Stoßbesen.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Fahrzeug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Sgt. Kassie McDole,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GLASSTAUB: SCHUTZ DER RETTER</a:t>
            </a:r>
            <a:endParaRPr lang="en-US" sz="34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Glassplitter und feiner Glasstaub treffen Atemwege, Augen, Haut und Gehör.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partikelfiltrierende Maske FFP2, besonders bei VSG.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Schutzbrille und Gesichtsschutz zum Helm.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Außerdem: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Gehörschutz bei lauten Geräten, Kanten abdecken, Splitter unter das Fahrzeug kehren, Patientenschutz.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Einsatz: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kontaminierte Schutzkleidung an der Einsatzstelle ablegen und luftdicht verpacken.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HYDRAULISCHE GERÄTE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SPREIZER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Spreizen, ziehen, quetschen, heben: Türen aufspreizen, Dach hochdrücken.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SCHNEIDGERÄT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Trennt Metall, zum Beispiel Säulen und Dachholme.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RETTUNGSZYLINDER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Drückt, teils zieht: Vorderwagen abklappen, Lenksäule und Dach wegdrücken.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GERÄTEGRUNDSÄTZE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der Geräteführer steuert.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steht nicht zwischen Gerät und Last.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Spreizer: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abrutschen lassen, Stöße vermeiden, Ansatzstellen vorbereiten.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Schneidgerät: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gehärteten Teile wie Lenksäule, Achsen oder Scharniere, nah am Drehpunkt der Messer.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Rettungszylinder: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Querbelastung der Kolbenstange, Unterbau am Schweller.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Defekte Geräte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außer Betrieb. Nach jedem Einsatz Sichtprüfung.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Fahrzeug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Sgt. Kassie McDole,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29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TYPISCHER ABLAUF DER TECHNISCHEN RETTUNG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Absichern, Brandschutz, Stabilisieren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Zündung aus, unterbauen.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Erstzugang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Innerer Retter zum Patienten, Arbeitsbereich und Geräteablagen vorbereiten.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Glas- und Batteriemanagement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ESG kontrolliert entfernen, Rettungsdatenblatt beachten.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Rettungsöffnung schaffen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Einklemmung beseitigen.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retten und übergeben,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Fahrzeug an den Abschleppdienst übergeben, Geräte prüfen.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30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RETTUNGSÖFFNUNG UND EINKLEMMUNG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RETTUNGSÖFFNUNG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 entfernen, große Seitenöffnung (dritte Tür), Dach hochdrücken oder entfernen.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EINKLEMMUNG BESEITIGEN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Vorderwagen drücken, Pedal ziehen.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ENTSCHEIDUNG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 mit dem Rettungsdienst: Sofort oder schnell, bei schneller Rettung eine Zeitvorgabe in Minuten.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ZUSAMMENARBEIT AN DER EINSATZSTELLE</a:t>
            </a:r>
            <a:endParaRPr lang="en-US" sz="31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Rettungsdienst: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 der Verletzten und Eingeklemmten melden, Rettungsmodus und Zeit absprechen, Patient achsengerecht retten (Verfahren legt der Rettungsdienst fest).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Polizei: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Verkehrsmaßnahmen, Absperrung, Unfallaufnahme. Wenn möglich spurenschonend arbeiten.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THW, Abschleppdienst, Straßenbaulastträger: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Bedarf anfordern, Einsatzstelle zügig und sicher übergeben.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PSNV: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Einsatzkräfte und Betroffene über die Leitstelle anfordern.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TRAGEHILFE: ERST ABSPRECHEN, DANN TRAGEN</a:t>
            </a:r>
            <a:endParaRPr lang="en-US" sz="28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RTW kommt nicht heran oder der Rettungsdienst braucht mehr Träger.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Fixieren: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Gurten oder Bebänderung immer, vor dem Tragen geprüft.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eingewiesene Kräfte. Kommandos gibt die Einsatzkraft am Kopfende.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Hilfsmittel: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Krankentrage, Schleifkorbtrage, Rettungsbrett. Üben ist Pflicht.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leifkorbt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4072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390688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Christoph Baumgartinger, CC BY 2.5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Absichern, Brandschutz, Stabilisieren, dann erst die technische Rettung.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PATIENT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Patient steht im Fokus. Nie allein lassen.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Airbags 30-60-90, Gurtstraffer, Hochvolt, Glasstaub.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ABSPRACHE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Rettungsöffnung und Zeit gemeinsam mit dem Rettungsdienst festlegen.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Abläufe an Fahrzeug und Gerät übst du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34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Fahrzeugrettung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Sgt. Kassie McDole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Fahrzeugrettung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Sgt. Kassie McDole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Hydraulische Rettungsschere an der B-Säule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 ·  CC BY-SA 2.0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Rettungskarte (Rettungsdatenblatt)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User:Karl Gruber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Fahrzeugrettung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Sgt. Kassie McDole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Fahrzeugrettung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Sgt. Kassie McDole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Schleifkorbtrage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Christoph Baumgartinger  ·  CC BY 2.5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zum Hilfeleistungseinsatz, H:VU Klemm, Verkehrsunfall Pkw, Tragehilfe) · FwDV 3 (Kapitel 7.2) und Fachinformationen zum Verkehrsunfall mit Pkw. Einsatzstichworte und Ausrückeordnung richten sich nach deinem Träger.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· Technische Rettung · Ausbildung  ·  35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Verkehrsunfall und technische Rettung</dc:title>
  <dc:subject>PptxGenJS Presentation</dc:subject>
  <dc:creator>Feuerwehr Wissen</dc:creator>
  <cp:lastModifiedBy>Feuerwehr Wissen</cp:lastModifiedBy>
  <cp:revision>1</cp:revision>
  <dcterms:created xsi:type="dcterms:W3CDTF">2026-10-21T09:45:46Z</dcterms:created>
  <dcterms:modified xsi:type="dcterms:W3CDTF">2026-10-21T09:45:46Z</dcterms:modified>
</cp:coreProperties>
</file>