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notesMasterIdLst>
    <p:notesMasterId r:id="rId4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%C3%B6schwasserteich_Dornberg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ydrantenschild_mit_Hinweisschild_in_Friedberg_(Hessen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Unterflurhydrant_mit_Standrohr.pn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9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%C3%9Cberflurhydrant_Fallmantel_-_M%C3%BCnch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ystemtrenner_%22B%2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augschlauch_mit_Schmutzfangkorb_im_Wass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achert_Feuerl%C3%B6schkreiselpumpe_FP_8-8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agkraftspritze_8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agkraftspritze_8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Verteil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chlauchbr%C3%BCcke_5891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L%C3%B6schwasserteich_Dornberg.jpg" TargetMode="External"/><Relationship Id="rId2" Type="http://schemas.openxmlformats.org/officeDocument/2006/relationships/hyperlink" Target="https://commons.wikimedia.org/wiki/File:Hydrantenschild_mit_Hinweisschild_in_Friedberg_(Hessen).jpg" TargetMode="External"/><Relationship Id="rId3" Type="http://schemas.openxmlformats.org/officeDocument/2006/relationships/hyperlink" Target="https://commons.wikimedia.org/wiki/File:Unterflurhydrant_mit_Standrohr.png" TargetMode="External"/><Relationship Id="rId4" Type="http://schemas.openxmlformats.org/officeDocument/2006/relationships/hyperlink" Target="https://commons.wikimedia.org/wiki/File:%C3%9Cberflurhydrant_Fallmantel_-_M%C3%BCnchen.jpg" TargetMode="External"/><Relationship Id="rId5" Type="http://schemas.openxmlformats.org/officeDocument/2006/relationships/hyperlink" Target="https://commons.wikimedia.org/wiki/File:Systemtrenner_%22B%22.jpg" TargetMode="External"/><Relationship Id="rId6" Type="http://schemas.openxmlformats.org/officeDocument/2006/relationships/hyperlink" Target="https://commons.wikimedia.org/wiki/File:Saugschlauch_mit_Schmutzfangkorb_im_Wasser.jpg" TargetMode="External"/><Relationship Id="rId7" Type="http://schemas.openxmlformats.org/officeDocument/2006/relationships/hyperlink" Target="https://commons.wikimedia.org/wiki/File:Bachert_Feuerl%C3%B6schkreiselpumpe_FP_8-8.jpg" TargetMode="External"/><Relationship Id="rId8" Type="http://schemas.openxmlformats.org/officeDocument/2006/relationships/hyperlink" Target="https://commons.wikimedia.org/wiki/File:Tragkraftspritze_8.JPG" TargetMode="External"/><Relationship Id="rId9" Type="http://schemas.openxmlformats.org/officeDocument/2006/relationships/hyperlink" Target="https://commons.wikimedia.org/wiki/File:Verteiler.jpg" TargetMode="External"/><Relationship Id="rId10" Type="http://schemas.openxmlformats.org/officeDocument/2006/relationships/hyperlink" Target="https://commons.wikimedia.org/wiki/File:Schlauchbr%C3%BCcke_5891.JPG" TargetMode="External"/><Relationship Id="rId11" Type="http://schemas.openxmlformats.org/officeDocument/2006/relationships/hyperlink" Target="https://feuerwehr-wissen-bb.de" TargetMode="External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WASSER-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VERSORGUNG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Hydrant, Gewässer, Pumpe und lange Schlauchstrecken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 und Löschwasserquellen.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Offenes Gewässer: Saugleitung und Ansaugen.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bedienen.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Lange Schlauchstrecken.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 am Hydranten und aus dem offenen Gewässer entnehmen,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Pumpe bedienen und Störungen beim Saugen erkennen,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Förderstrecke mit Pumpenabständen planen und betreiben.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 UND LÖSCHWASSERQUELLEN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WOHER KOMMT DAS LÖSCHWASSER?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dem öffentlichen Trinkwassernetz. Abhängig vom Rohrnetz, deshalb nie sicher vorherzusagen.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OFFENES GEWÄSSER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Fluss, Bach, See: möglichst unerschöpflich und für lange Förderstrecken die erste Wahl.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6517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BEHÄLTER UND BRUNNEN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Unabhängige Löschwasserversorgung: Löschwasserteiche, Behälter, Brunnen.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Grundsatz: Löschwasser möglichst nicht aus dem Trinkwassernetz, sondern aus offenen Gewässern, Brunnen oder Behältern.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4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LÖSCHBEREICH NACH W 405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Löschbereich: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Entnahmemöglichkeiten im Umkreis von 300 m um das Brandobjekt. Das ist ein Radius, kein Fußweg.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Mindestmenge: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 Entnahmestelle sollte mindestens 24 m³/h (400 l/min) über 2 Stunden liefern.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Netzdruck: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Entnehmen darf der Betriebsdruck im bebauten Gebiet nirgends unter 1,5 bar fallen.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Faustformel: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 Löschfahrzeug, das Wasser abgibt oder weiterleitet, einen eigenen Hydranten einplanen.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öschwassertei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6874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6836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Granpar,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DAS HYDRANTENSCHILD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Standort des Hydranten und Durchmesser der Leitung.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Faustformel: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Durchmesser in mm mal 10 ergibt etwa die Menge in l/min. Beispiel: 100 mm sind etwa 1.000 l/min.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ist nur ein Richtwert. In vielen Netzen liefern Hydranten deutlich weniger.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 die Formel bei euch stimmt, zeigen Übungen in verschiedenen Ortsteilen.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ydrantenschil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1257" y="1463040"/>
            <a:ext cx="2069941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Woelle ffm,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WIE VIEL WASSER LIEFERT EIN HYDRANT?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UNTERFLURHYDRANT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Nennweite in mm mal 10 l/min. Obergrenze durch die Armatur etwa 2.000 l/min.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ÜBERFLURHYDRANT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Nennweite in mm mal 15 l/min. Obergrenze etwa 3.200 l/min.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NETZ ENTSCHEIDET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Netzdruck, Rohrdurchmesser, Schieber und Zustand der Leitungen. In Städten meist besser als auf dem Land.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UNTERFLURHYDRANT SCHRITT FÜR SCHRITT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Standrohr und Schlüssel tragen, Klauenmutter bis unten, Dichtung vorhanden.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Standrohr einsetzen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Straßenkappe öffnen, Dichtfläche reinigen, Standrohr durch Rechtsdrehen festziehen.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Öffnen und spülen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Standrohrventile öffnen, Hydrant bis Anschlag und eine halbe Umdrehung zurück, spülen bis klares Wasser kommt.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Anschließen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Erst jetzt Systemtrenner und Schläuche an jeden genutzten Abgang.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Außerbetriebnahme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Ein Standrohrventil leicht offen, Hydrant schließen, Standrohr erst nach Absinken des Wassers entnehmen.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8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STANDROHR UND SICHERHEIT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Öffnen keine Körperteile über dem Standrohr.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Winter auf Vereisung des Bodens achten.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Festsitzende Deckel der Straßenkappe mit Schlägen des Schlüssels oder eines Hammers lockern.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Schließen ein Standrohrventil leicht geöffnet lassen, damit das Wasser frei ausfließt.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Unterflurhydrant mit Standro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7875" y="1463040"/>
            <a:ext cx="2976704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Radian,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ÜBERFLURHYDRANT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Fallmantel: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Sperre mit dem Überflurhydrantenschlüssel (Dreikant) links lösen, Niederschraubventile öffnen.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Hydrant öffnen: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Haubendeckel linksdrehend bis Anschlag, dann eine halbe Drehung zurück. Spülen bis klares Wasser kommt.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Dann erst: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Systemtrenner und Schläuche anschließen.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Schließen: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Niederschraubventil leicht offen, Hydrant schließen, Entwässerung prüfen, Fallmantel schließen.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erflurhydrant mit Fallmante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3828" y="1463040"/>
            <a:ext cx="284480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High Contrast, CC BY 3.0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1.8 REGELN AM HYDRANTEN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Spülen: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jedem Gebrauch, damit kein Schmutz in die Pumpe gelangt.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Systemtrenner: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jedem genutzten Abgang, nach dem Spülen (FwDV 1 von 2026).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Saugschläuche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Hydranten: Sie können das Netz schädigen oder platzen.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Eingangsdruck: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1,5 bar an der Pumpe.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Öffnen: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Druckausgang leicht öffnen, damit Luft entweichen kann.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ystemtrenner 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2252" y="1463040"/>
            <a:ext cx="2067951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Woelle ffm,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1.9 TRINKWASSERSCHUTZ BEI DER ENTNAHME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FREIER AUSLAUF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bis Kategorie 5, zum Beispiel beim Befüllen von oben. Zwischen Fahrzeug und Hydrant bleibt trotzdem die B-Leitung: ein Systemtrenner ist nötig.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SYSTEMTRENNER B-FW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14346, schützt bis Kategorie 4 und ist der Stand der Technik. Er sitzt zwischen Hydrant und Löschleitung. Druckstöße verhindert er nicht.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RÜCKFLUSSVERHINDERER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nur bis Kategorie 2. Eine einfache Klappe, ein einzelner genügt nicht.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94360" y="5349240"/>
            <a:ext cx="11002975" cy="9144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349240"/>
            <a:ext cx="82296" cy="9144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34924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Schläuche nie in Schächte, Becken oder Abwasseranlagen hängen (Rücksauggefahr). Behälter nur von oben mit offener Fließstrecke füllen.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12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OFFENES GEWÄSSER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SAUGLEITUNG AUFBAUEN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Auslegen und ankuppeln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Saugleitung auslegen, vom Maschinisten an die Pumpe ankuppeln.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Wasser bringen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Genügend tief, entgegen der Fließrichtung.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Halteleine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Unter Spannung an einer geeigneten Stelle befestigen.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Ventilleine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Lose verlegen und neben der Pumpe ablegen.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Tragkraftspritze sichern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 Bedarf vor dem Anschluss gegen Ab- und Verrutschen sichern.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14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SAUGBETRIEB IM DETAIL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Standort: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möglichst waagerecht und nahe am Gewässer.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Bereitlegen: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Saugkorb, Schutzkorb, zwei Kupplungsschlüssel, Ventilleine, Halteleine.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Saugkorb: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30 cm unter der Oberfläche (sonst Lufttrichter), nicht bis in den Schlamm.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Fließrichtung: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FwDV 1 verlangt die Saugleitung entgegen der Fließrichtung. Bei Unklarheit fragt den Ausbilder.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Saughöhe: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praktisch etwa 6 bis 8 m, abhängig von Luftdruck und Wassertemperatur.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augschlauch mit Schmutzfangkor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01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981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Stefan-Xp,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ANSAUGEN IN FÜNF SCHRITTEN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starten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 der Tragkraftspritze die Kupplung einrücken.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Entlüften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Bis das Ausgangsdruckmanometer mindestens 3 bar zeigt. Eine Ansaugautomatik macht das selbst.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Entlüftung ausschalten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Sobald Druck anliegt.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Druckausgang öffnen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 etwa 3 bar langsam bis zur Sperrklinke, das Füllen der Leitung beobachten.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 steigern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Erst danach auf den befohlenen Ausgangsdruck.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16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TYPISCHE STÖRUNGEN BEIM SAUGEN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KEINE UNTERDRUCKANZEIGE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Saugkorb im Wasser? Saugleitung stark undicht? Trockensaugprobe, Saugschläuche einzeln prüfen, Manometer oder Entlüftung defekt.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ZEIGER FLATTERN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Saugkorb nicht tief genug, Saugleitung leicht undicht oder Luftpolster („Schwanenhals“). Lage der Leitung prüfen.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DRUCK FÄLLT STARK, GERÄUSCHE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 geplatzt oder zu viel Wasserabgabe (Kavitation). Drehzahl vermindern, Gegendruck erzeugen, Gruppenführer verständigen.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ABBAU UND PFLEGE</a:t>
            </a:r>
            <a:endParaRPr lang="en-US" sz="3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Außerbetriebnahme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auf Weisung des Gruppenführers: Gashebel auf Leerlauf, Ventile schließen, Motor aus, Saugleitung abkuppeln, Pumpe entwässern.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Schmutzwasser: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und Entlüftung mit sauberem Wasser spülen.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Pflege: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Sieb am Sauganschluss reinigen, Trockensaugprobe, Blindkupplungen ankuppeln.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Entnahme vorher von den zuständigen Dienststellen genehmigen lassen.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PUMPE BEDIENEN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19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ZWEI DRÜCKE ZÄHLEN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EINGANGSDRUCK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ankommt. Am Hydranten und bei langen Strecken nie unter 1,5 bar.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AUSGANGSDRUCK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du abgibst, meist 5 bis 8 bar nach Befehl.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NIE OHNE ABNAHME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Pumpe erwärmt sich schnell. Kreislauf öffnen und dem Gruppenführer melden.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IMMER VORHER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Tragkraftspritze möglichst waagerecht und standsicher. Fahrzeug: Feststellbremse, Motor im Leerlauf, bei Bedarf Unterlegkeile.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Vorbereiten: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Blindkupplungen abnehmen, Ablass- und Belüftungshähne sowie Druckausgänge schließen.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Tankumschaltung steht beim Saugen auf „Saugbetrieb“ und wird nie unter Druck umgeschaltet.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euerlöschkreiselpump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6505" y="1463040"/>
            <a:ext cx="3599446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Photographer: Mosbatho, CC BY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WOHER KOMMT DAS WASSER?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OFFENES GEWÄSSER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Saugkorb mindestens 30 cm unter Wasser, ansaugen, ab 3 bar Druckausgang langsam öffnen, dann auf Befehlsdruck.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Spülen, Systemtrenner, einen Druckabgang leicht offen, bei etwa 3 bar Druckausgang öffnen. Eingangsdruck mindestens 1,5 bar.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TANK DES FAHRZEUGS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Umschaltung auf „Tankbetrieb“, Pumpe starten, Druck vorsichtig auf 5 bis 8 bar steigern.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PRÜFEN UND WINTER</a:t>
            </a:r>
            <a:endParaRPr lang="en-US" sz="3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Trockensaugprobe: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0,8 bar in 30 Sekunden.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Monatlich: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 und Trockensaugprobe, alles ins Maschinistenheft eintragen.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Winter: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Leerlauf laufen lassen oder entwässern.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 nachfüllen: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5 bar und 800 beziehungsweise 1.600 l/min (Herstellerangabe), sonst droht ein Tankschaden.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ragkraftspritz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Garbe Ronny,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LANGE SCHLAUCHSTRECKEN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FAUSTWERTE DER FÖRDERSTRECKE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10 BAR AUSGANGSDRUCK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Eingangsdruck an der nächsten Pumpe mindestens 1,5 bar, also 8,5 bar nutzbar.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10 M STEIGUNG = 1 BAR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10 m Gefälle steigt der Druck um 1 bar.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800 L/MIN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Effizientester Förderstrom in einer B-Leitung. Reibungsverlust etwa 1,2 bar je 100 m.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Strahlrohrdruck: etwa 6 bar am Hohlstrahlrohr, etwa 5 bar bei BM-, CM- und DM-Strahlrohren.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BEGRIFFE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4124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FÖRDERSTROM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Wassermenge je Minute (l/min). Mehr Förderstrom heißt mehr Reibungsverlust.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3230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32304"/>
            <a:ext cx="64008" cy="84124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32304"/>
            <a:ext cx="105914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FÖRDERSTRECKE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Wasserentnahmeort bis zum Verteiler vor der Einsatzstellenpumpe.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0156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01568"/>
            <a:ext cx="64008" cy="84124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01568"/>
            <a:ext cx="105914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REIBUNGSVERLUST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Druckverlust durch das Strömen im Schlauch. Er steigt mit Förderstrom und Länge.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37083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370832"/>
            <a:ext cx="64008" cy="84124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370832"/>
            <a:ext cx="105914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DRUCKHÖHENVERLUST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10 m Steigung sinkt der Druck um 1 bar.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3400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340096"/>
            <a:ext cx="64008" cy="84124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340096"/>
            <a:ext cx="105914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PUMPENEINGANGSDRUCK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Druck, der an der nächsten Pumpe ankommt, mindestens 1,5 bar.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26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REIBUNGSVERLUST IN DER B-LEITUNG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Schätzwerte für gummierte B-Druckschläuche, je 100 m:</a:t>
            </a:r>
            <a:endParaRPr lang="en-US" sz="20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3840480"/>
                <a:gridCol w="3474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FÖRDERSTROM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VERLUST JE 100 M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JE 20-M-SCHLAUCH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0,14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1,2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0,24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0,34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0,48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als 1000 l/min besser auf zwei Leitungen verteilen: kleinerer Verlust, größere Reichweite der Pumpe.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27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PUMPENABSTÄNDE IN DER EBENE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Richtwerte für gummierte B-Schläuche (10 bar: FPN 10-1000, 8 bar: FP 8/8):</a:t>
            </a:r>
            <a:endParaRPr lang="en-US" sz="20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3657600"/>
                <a:gridCol w="3657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FÖRDERSTROM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BEI 10 BAR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BEI 8 BAR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1210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930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700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540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500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380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1200 l/min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350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270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Durchflussmengen aller Strahlrohre addieren und auf 800 oder 1000 l/min aufrunden.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28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PUMPENABSTÄNDE BEI HÖHENUNTERSCHIED</a:t>
            </a:r>
            <a:endParaRPr lang="en-US" sz="31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Schätzverfahren: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Strecke in 20-m-Abschnitte teilen, Höhenstufen zählen (Schätzlineal mit zwei Büroklammern).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Apps und GPS: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Wegpunkte, Drücke und Förderstrom eingeben. Vorher üben, Ergebnisse stichprobenartig prüfen.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Digitale Karten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zeigen Höhenprofile. Streckenmessrad und Höhenmesser prüfen die Werte.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Letzte Pumpe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 nah am Objekt, dass die Strahlrohrstrecke Bewegungsfreiheit hat und der Strahlrohrdruck stimmt.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29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AUFBAU DER FÖRDERSTRECKE</a:t>
            </a:r>
            <a:endParaRPr lang="en-US" sz="34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Entnahme: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möglichst unerschöpflich, Saugschutzkorb benutzen.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Leistungsfähigste Pumpe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die Wasserentnahmestelle.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Schlauchleitung: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gerade am Rand von Straße oder Weg, gut sichtbar und kontrollierbar.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je 3 Pumpen eine Reservepumpe, zwei B-Schläuche Reserve je Pumpe.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Kraftstoff: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Reserve einplanen, nicht während des Betriebs betanken.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ragkraftspritz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Garbe Ronny,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GESCHLOSSENE UND OFFENE SCHALTREIHE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GESCHLOSSENE SCHALTREIHE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Wasser läuft von jedem Pumpenausgang ununterbrochen zur nächsten Pumpe.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wenig Zeit- und Materialaufwand.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Druckstöße wirken auf die ganze Strecke, kürzere Pumpenabstände, kein Puffer.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OFFENE SCHALTREIHE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Strecke ist an mindestens einer Stelle unterbrochen, zum Beispiel durch einen Faltbehälter als Puffer.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ruhiger, größere Abstände, Reserve.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mehr Zeit- und Materialaufwand.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31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4.8 DRUCKBEGRENZUNGSVENTIL UND VERTEILER</a:t>
            </a:r>
            <a:endParaRPr lang="en-US" sz="31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schützt Schläuche, Armaturen und Pumpen vor Druckstößen und leitet sie ab.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Einstellung: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0,5 bar über dem angezeigten Eingangsdruck der nachfolgenden Pumpe.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eines vorhanden: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den Verteiler der Strahlrohrstrecke, eingestellt auf den Ausgangsdruck der Einsatzstellenpumpe.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Verteil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410184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60146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Magnus Mertens (User:Magmer~commonswiki), CC BY-SA 2.0 de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4.9 ABSICHERN UND IN BETRIEB NEHMEN</a:t>
            </a:r>
            <a:endParaRPr lang="en-US" sz="31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Einsatzabschnittsleiter „Wasserversorgung“, Streckenaufsicht je Teilabschnitt.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Absichern: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Posten bei Straßenquerungen, nachts beleuchten, Schlauchbrücken statt Überführungen.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Inbetriebnahme: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Teilabschnitt für Teilabschnitt bis zum Verteiler, Druck langsam steigern, mit den anderen Maschinisten abgestimmt.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Eingangsdruck: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1,5 bar, sonst Ausgangsdruck senken.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lauchbrück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01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981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Karl Gruber, CC BY-SA 3.0 at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4.10 SCHLAUCHWECHSEL UND PUMPENWECHSEL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81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81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 senken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Ausgangsdruck aller Pumpen senken.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283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283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7744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An den Einsatzabschnittsleiter melden, „Wasser halt“.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3756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884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884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3756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Absperren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Verteiler vor und hinter dem defekten Schlauch oder der Pumpe schließen.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9768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485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485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9768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Tauschen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Abkuppeln, gegebenenfalls entwässern, Schlauch oder Pumpe tauschen.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57800"/>
            <a:ext cx="11002975" cy="85039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4086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4086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57800"/>
            <a:ext cx="9905695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Fortsetzen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Auf Befehl weiterfördern.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34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4.11 FUNK UND ORGANISATION</a:t>
            </a:r>
            <a:endParaRPr lang="en-US" sz="34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ständige Verbindung zwischen Einsatzabschnittsleiter, Maschinisten und Meldern. Empfohlen: Netzbetrieb (TMO) mit einer Sondergruppe, sonst Direktbetrieb (DMO), bei Bedarf mit Repeater.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Melder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Beispiel mit Fahrrad können die Strecke kontrollieren.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Organisation: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eigener Einsatzabschnitt Wasserversorgung unter der Einsatzleitung. Pendelverkehr, Verpflegung und Nachschub laufen im Abschnitt Logistik.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4.12 DEN EINSATZPLAN VORBEREITEN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7160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Objekte mit weit entfernter Wasserstelle (zum Beispiel Aussiedlerhöfe) einen eigenen Teil im Einsatzplan anlegen:</a:t>
            </a:r>
            <a:endParaRPr lang="en-US" sz="22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201168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Kartenausschnitt mit Höhenlinien oder Lageskizze.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Unerschöpfliche Entnahmestelle, Pumpenabstände und Aufstellplätze der Pumpen.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Bedarf an Pumpen, Kraftstoff, B-Schläuchen, Schlauchbrücken, Verteilern und Funkgeräten.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 üben und dabei den Plan prüfen.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36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Spülen, dann Systemtrenner. Eingangsdruck mindestens 1,5 bar.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GEWÄSSER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Saugkorb 30 cm tief, ab 3 bar Druckausgang öffnen.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PUMPE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ohne Wasserabnahme. Ausgangsdruck meist 5 bis 8 bar.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STRECKE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bar, 1,5 bar Eingang, 10 m Steigung gleich 1 bar. Druck nur abgestimmt ändern.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Abläufe übst du praktisch an der eigenen Pumpe, am Hydranten und am Gewässer.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37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Löschwasserteich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Granpar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Hydrantenschild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Woelle ffm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Unterflurhydrant mit Standrohr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Radian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Überflurhydrant mit Fallmantel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High Contrast  ·  CC BY 3.0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Systemtrenner B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Woelle ffm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Saugschlauch mit Schmutzfangkorb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Stefan-Xp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Feuerlöschkreiselpumpe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Photographer: Mosbatho  ·  CC BY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Tragkraftspritze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Garbe Ronny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Verteiler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Magnus Mertens (User:Magmer~commonswiki)  ·  CC BY-SA 2.0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Schlauchbrücke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Karl Gruber  ·  CC BY-SA 3.0 at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Hydranten, Saugleitung, Pumpenbedienung und langen Schlauchstrecken) · FwDV 1 · DVGW W 405 · Bedienungsanleitung des Herstellers und Weisungen des Trägers gehen vor. Zahlen sind Richtwerte für gummierte B-Schläuche.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· Ausbildung  ·  38</a:t>
            </a:r>
            <a:endParaRPr lang="en-US" sz="1000" dirty="0"/>
          </a:p>
        </p:txBody>
      </p:sp>
      <p:sp>
        <p:nvSpPr>
          <p:cNvPr id="10" name="Text 8">
            <a:hlinkClick r:id="rId1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Wasserversorgung</dc:title>
  <dc:subject>PptxGenJS Presentation</dc:subject>
  <dc:creator>Feuerwehr Wissen</dc:creator>
  <cp:lastModifiedBy>Feuerwehr Wissen</cp:lastModifiedBy>
  <cp:revision>1</cp:revision>
  <dcterms:created xsi:type="dcterms:W3CDTF">2026-10-21T09:29:33Z</dcterms:created>
  <dcterms:modified xsi:type="dcterms:W3CDTF">2026-10-21T09:29:33Z</dcterms:modified>
</cp:coreProperties>
</file>